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81" r:id="rId3"/>
    <p:sldMasterId id="2147483700" r:id="rId4"/>
  </p:sldMasterIdLst>
  <p:notesMasterIdLst>
    <p:notesMasterId r:id="rId35"/>
  </p:notesMasterIdLst>
  <p:sldIdLst>
    <p:sldId id="592" r:id="rId5"/>
    <p:sldId id="1338" r:id="rId6"/>
    <p:sldId id="1048" r:id="rId7"/>
    <p:sldId id="1474" r:id="rId8"/>
    <p:sldId id="1063" r:id="rId9"/>
    <p:sldId id="1400" r:id="rId10"/>
    <p:sldId id="1478" r:id="rId11"/>
    <p:sldId id="1479" r:id="rId12"/>
    <p:sldId id="1271" r:id="rId13"/>
    <p:sldId id="1272" r:id="rId14"/>
    <p:sldId id="479" r:id="rId15"/>
    <p:sldId id="1280" r:id="rId16"/>
    <p:sldId id="1281" r:id="rId17"/>
    <p:sldId id="1282" r:id="rId18"/>
    <p:sldId id="1283" r:id="rId19"/>
    <p:sldId id="1284" r:id="rId20"/>
    <p:sldId id="458" r:id="rId21"/>
    <p:sldId id="1264" r:id="rId22"/>
    <p:sldId id="1265" r:id="rId23"/>
    <p:sldId id="1109" r:id="rId24"/>
    <p:sldId id="1111" r:id="rId25"/>
    <p:sldId id="952" r:id="rId26"/>
    <p:sldId id="1112" r:id="rId27"/>
    <p:sldId id="1381" r:id="rId28"/>
    <p:sldId id="1420" r:id="rId29"/>
    <p:sldId id="1477" r:id="rId30"/>
    <p:sldId id="1463" r:id="rId31"/>
    <p:sldId id="593" r:id="rId32"/>
    <p:sldId id="1425" r:id="rId33"/>
    <p:sldId id="1064" r:id="rId34"/>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33"/>
    <a:srgbClr val="A50021"/>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0F3C2F-7865-43A9-9426-694F9318712C}" v="64" dt="2022-12-20T20:48:46.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6374" autoAdjust="0"/>
  </p:normalViewPr>
  <p:slideViewPr>
    <p:cSldViewPr snapToGrid="0">
      <p:cViewPr varScale="1">
        <p:scale>
          <a:sx n="114" d="100"/>
          <a:sy n="114" d="100"/>
        </p:scale>
        <p:origin x="432" y="114"/>
      </p:cViewPr>
      <p:guideLst/>
    </p:cSldViewPr>
  </p:slideViewPr>
  <p:notesTextViewPr>
    <p:cViewPr>
      <p:scale>
        <a:sx n="1" d="1"/>
        <a:sy n="1" d="1"/>
      </p:scale>
      <p:origin x="0" y="0"/>
    </p:cViewPr>
  </p:notesTextViewPr>
  <p:sorterViewPr>
    <p:cViewPr>
      <p:scale>
        <a:sx n="86" d="100"/>
        <a:sy n="86" d="100"/>
      </p:scale>
      <p:origin x="0" y="0"/>
    </p:cViewPr>
  </p:sorterViewPr>
  <p:notesViewPr>
    <p:cSldViewPr snapToGrid="0">
      <p:cViewPr varScale="1">
        <p:scale>
          <a:sx n="41" d="100"/>
          <a:sy n="41" d="100"/>
        </p:scale>
        <p:origin x="1145"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ntis" userId="4034476a163a0aa1" providerId="LiveId" clId="{480F3C2F-7865-43A9-9426-694F9318712C}"/>
    <pc:docChg chg="undo custSel addSld delSld modSld delMainMaster modMainMaster">
      <pc:chgData name="Guntis" userId="4034476a163a0aa1" providerId="LiveId" clId="{480F3C2F-7865-43A9-9426-694F9318712C}" dt="2022-12-20T20:48:46.875" v="345" actId="1076"/>
      <pc:docMkLst>
        <pc:docMk/>
      </pc:docMkLst>
      <pc:sldChg chg="add del">
        <pc:chgData name="Guntis" userId="4034476a163a0aa1" providerId="LiveId" clId="{480F3C2F-7865-43A9-9426-694F9318712C}" dt="2022-12-20T19:31:57.663" v="17"/>
        <pc:sldMkLst>
          <pc:docMk/>
          <pc:sldMk cId="34062271" sldId="256"/>
        </pc:sldMkLst>
      </pc:sldChg>
      <pc:sldChg chg="add del">
        <pc:chgData name="Guntis" userId="4034476a163a0aa1" providerId="LiveId" clId="{480F3C2F-7865-43A9-9426-694F9318712C}" dt="2022-12-20T19:35:51.516" v="26" actId="47"/>
        <pc:sldMkLst>
          <pc:docMk/>
          <pc:sldMk cId="2405914750" sldId="256"/>
        </pc:sldMkLst>
      </pc:sldChg>
      <pc:sldChg chg="modSp mod setBg">
        <pc:chgData name="Guntis" userId="4034476a163a0aa1" providerId="LiveId" clId="{480F3C2F-7865-43A9-9426-694F9318712C}" dt="2022-12-20T20:48:03.287" v="342" actId="207"/>
        <pc:sldMkLst>
          <pc:docMk/>
          <pc:sldMk cId="3953690708" sldId="479"/>
        </pc:sldMkLst>
        <pc:spChg chg="mod">
          <ac:chgData name="Guntis" userId="4034476a163a0aa1" providerId="LiveId" clId="{480F3C2F-7865-43A9-9426-694F9318712C}" dt="2022-12-20T20:48:03.287" v="342" actId="207"/>
          <ac:spMkLst>
            <pc:docMk/>
            <pc:sldMk cId="3953690708" sldId="479"/>
            <ac:spMk id="69" creationId="{BB6227DE-8315-4F45-BC90-C57C3A1B596A}"/>
          </ac:spMkLst>
        </pc:spChg>
      </pc:sldChg>
      <pc:sldChg chg="addSp modSp mod setBg">
        <pc:chgData name="Guntis" userId="4034476a163a0aa1" providerId="LiveId" clId="{480F3C2F-7865-43A9-9426-694F9318712C}" dt="2022-12-20T20:27:41.513" v="246" actId="1036"/>
        <pc:sldMkLst>
          <pc:docMk/>
          <pc:sldMk cId="2901663645" sldId="592"/>
        </pc:sldMkLst>
        <pc:spChg chg="mod">
          <ac:chgData name="Guntis" userId="4034476a163a0aa1" providerId="LiveId" clId="{480F3C2F-7865-43A9-9426-694F9318712C}" dt="2022-12-20T20:25:25.859" v="178" actId="122"/>
          <ac:spMkLst>
            <pc:docMk/>
            <pc:sldMk cId="2901663645" sldId="592"/>
            <ac:spMk id="2" creationId="{71A3A5F6-6413-4A6C-BC09-0095E33B5850}"/>
          </ac:spMkLst>
        </pc:spChg>
        <pc:spChg chg="mod">
          <ac:chgData name="Guntis" userId="4034476a163a0aa1" providerId="LiveId" clId="{480F3C2F-7865-43A9-9426-694F9318712C}" dt="2022-12-20T20:27:41.513" v="246" actId="1036"/>
          <ac:spMkLst>
            <pc:docMk/>
            <pc:sldMk cId="2901663645" sldId="592"/>
            <ac:spMk id="3" creationId="{46EB9F3E-B548-40F1-8A20-6065A31DC697}"/>
          </ac:spMkLst>
        </pc:spChg>
        <pc:spChg chg="add mod">
          <ac:chgData name="Guntis" userId="4034476a163a0aa1" providerId="LiveId" clId="{480F3C2F-7865-43A9-9426-694F9318712C}" dt="2022-12-20T20:27:12.499" v="245" actId="20577"/>
          <ac:spMkLst>
            <pc:docMk/>
            <pc:sldMk cId="2901663645" sldId="592"/>
            <ac:spMk id="5" creationId="{CB4FD395-1207-3A79-B1E8-7BE7D71610C2}"/>
          </ac:spMkLst>
        </pc:spChg>
      </pc:sldChg>
      <pc:sldChg chg="setBg">
        <pc:chgData name="Guntis" userId="4034476a163a0aa1" providerId="LiveId" clId="{480F3C2F-7865-43A9-9426-694F9318712C}" dt="2022-12-20T20:39:20.230" v="301"/>
        <pc:sldMkLst>
          <pc:docMk/>
          <pc:sldMk cId="16607170" sldId="593"/>
        </pc:sldMkLst>
      </pc:sldChg>
      <pc:sldChg chg="setBg">
        <pc:chgData name="Guntis" userId="4034476a163a0aa1" providerId="LiveId" clId="{480F3C2F-7865-43A9-9426-694F9318712C}" dt="2022-12-20T19:38:44.178" v="36"/>
        <pc:sldMkLst>
          <pc:docMk/>
          <pc:sldMk cId="1490443228" sldId="1048"/>
        </pc:sldMkLst>
      </pc:sldChg>
      <pc:sldChg chg="modSp mod">
        <pc:chgData name="Guntis" userId="4034476a163a0aa1" providerId="LiveId" clId="{480F3C2F-7865-43A9-9426-694F9318712C}" dt="2022-12-20T20:47:04.108" v="341" actId="1076"/>
        <pc:sldMkLst>
          <pc:docMk/>
          <pc:sldMk cId="3455666511" sldId="1063"/>
        </pc:sldMkLst>
        <pc:spChg chg="mod">
          <ac:chgData name="Guntis" userId="4034476a163a0aa1" providerId="LiveId" clId="{480F3C2F-7865-43A9-9426-694F9318712C}" dt="2022-12-20T20:31:53.270" v="260" actId="1076"/>
          <ac:spMkLst>
            <pc:docMk/>
            <pc:sldMk cId="3455666511" sldId="1063"/>
            <ac:spMk id="41986" creationId="{CCB6B949-E961-4EEF-BE5B-5AF76DBB7857}"/>
          </ac:spMkLst>
        </pc:spChg>
        <pc:spChg chg="mod">
          <ac:chgData name="Guntis" userId="4034476a163a0aa1" providerId="LiveId" clId="{480F3C2F-7865-43A9-9426-694F9318712C}" dt="2022-12-20T20:32:47.462" v="266" actId="1076"/>
          <ac:spMkLst>
            <pc:docMk/>
            <pc:sldMk cId="3455666511" sldId="1063"/>
            <ac:spMk id="41995" creationId="{538ABC6D-CA7A-4301-A970-D1135A643F9C}"/>
          </ac:spMkLst>
        </pc:spChg>
        <pc:spChg chg="mod">
          <ac:chgData name="Guntis" userId="4034476a163a0aa1" providerId="LiveId" clId="{480F3C2F-7865-43A9-9426-694F9318712C}" dt="2022-12-20T20:32:47.462" v="266" actId="1076"/>
          <ac:spMkLst>
            <pc:docMk/>
            <pc:sldMk cId="3455666511" sldId="1063"/>
            <ac:spMk id="41996" creationId="{20C53BE5-2589-41F4-869F-552D7693AE14}"/>
          </ac:spMkLst>
        </pc:spChg>
        <pc:spChg chg="mod">
          <ac:chgData name="Guntis" userId="4034476a163a0aa1" providerId="LiveId" clId="{480F3C2F-7865-43A9-9426-694F9318712C}" dt="2022-12-20T20:33:43.477" v="272" actId="6549"/>
          <ac:spMkLst>
            <pc:docMk/>
            <pc:sldMk cId="3455666511" sldId="1063"/>
            <ac:spMk id="41997" creationId="{FF9824AD-EC71-43A5-864B-5DE3BB7E2D4A}"/>
          </ac:spMkLst>
        </pc:spChg>
        <pc:spChg chg="mod">
          <ac:chgData name="Guntis" userId="4034476a163a0aa1" providerId="LiveId" clId="{480F3C2F-7865-43A9-9426-694F9318712C}" dt="2022-12-20T20:32:41.220" v="265" actId="1076"/>
          <ac:spMkLst>
            <pc:docMk/>
            <pc:sldMk cId="3455666511" sldId="1063"/>
            <ac:spMk id="41998" creationId="{D65C242F-3B2B-4694-8755-9E6B6A38951B}"/>
          </ac:spMkLst>
        </pc:spChg>
        <pc:spChg chg="mod">
          <ac:chgData name="Guntis" userId="4034476a163a0aa1" providerId="LiveId" clId="{480F3C2F-7865-43A9-9426-694F9318712C}" dt="2022-12-20T20:32:19.525" v="263" actId="1076"/>
          <ac:spMkLst>
            <pc:docMk/>
            <pc:sldMk cId="3455666511" sldId="1063"/>
            <ac:spMk id="41999" creationId="{1534319C-E7A2-45E1-B4EE-FED3FFC44472}"/>
          </ac:spMkLst>
        </pc:spChg>
        <pc:spChg chg="mod">
          <ac:chgData name="Guntis" userId="4034476a163a0aa1" providerId="LiveId" clId="{480F3C2F-7865-43A9-9426-694F9318712C}" dt="2022-12-20T20:32:19.525" v="263" actId="1076"/>
          <ac:spMkLst>
            <pc:docMk/>
            <pc:sldMk cId="3455666511" sldId="1063"/>
            <ac:spMk id="42000" creationId="{5FDA8576-61DF-484D-9E7C-9CB20A803A22}"/>
          </ac:spMkLst>
        </pc:spChg>
        <pc:spChg chg="mod">
          <ac:chgData name="Guntis" userId="4034476a163a0aa1" providerId="LiveId" clId="{480F3C2F-7865-43A9-9426-694F9318712C}" dt="2022-12-20T20:47:04.108" v="341" actId="1076"/>
          <ac:spMkLst>
            <pc:docMk/>
            <pc:sldMk cId="3455666511" sldId="1063"/>
            <ac:spMk id="42001" creationId="{00BFC592-A538-44F7-A501-E74F692EF43B}"/>
          </ac:spMkLst>
        </pc:spChg>
        <pc:spChg chg="mod">
          <ac:chgData name="Guntis" userId="4034476a163a0aa1" providerId="LiveId" clId="{480F3C2F-7865-43A9-9426-694F9318712C}" dt="2022-12-20T20:47:04.108" v="341" actId="1076"/>
          <ac:spMkLst>
            <pc:docMk/>
            <pc:sldMk cId="3455666511" sldId="1063"/>
            <ac:spMk id="42002" creationId="{164C8B73-C8DD-435E-97E0-C2DB48623B8B}"/>
          </ac:spMkLst>
        </pc:spChg>
        <pc:spChg chg="mod">
          <ac:chgData name="Guntis" userId="4034476a163a0aa1" providerId="LiveId" clId="{480F3C2F-7865-43A9-9426-694F9318712C}" dt="2022-12-20T20:46:56.707" v="340" actId="1076"/>
          <ac:spMkLst>
            <pc:docMk/>
            <pc:sldMk cId="3455666511" sldId="1063"/>
            <ac:spMk id="42009" creationId="{8773C8A4-892E-412C-AA60-00DDBB891690}"/>
          </ac:spMkLst>
        </pc:spChg>
        <pc:spChg chg="mod">
          <ac:chgData name="Guntis" userId="4034476a163a0aa1" providerId="LiveId" clId="{480F3C2F-7865-43A9-9426-694F9318712C}" dt="2022-12-20T20:46:56.707" v="340" actId="1076"/>
          <ac:spMkLst>
            <pc:docMk/>
            <pc:sldMk cId="3455666511" sldId="1063"/>
            <ac:spMk id="42010" creationId="{35FF8855-C58B-4DF3-9E02-F0A5FBA6C997}"/>
          </ac:spMkLst>
        </pc:spChg>
        <pc:spChg chg="mod">
          <ac:chgData name="Guntis" userId="4034476a163a0aa1" providerId="LiveId" clId="{480F3C2F-7865-43A9-9426-694F9318712C}" dt="2022-12-20T20:46:56.707" v="340" actId="1076"/>
          <ac:spMkLst>
            <pc:docMk/>
            <pc:sldMk cId="3455666511" sldId="1063"/>
            <ac:spMk id="42011" creationId="{0DA75FBB-E04A-4D65-95E0-970CF3E9BC4F}"/>
          </ac:spMkLst>
        </pc:spChg>
        <pc:grpChg chg="mod">
          <ac:chgData name="Guntis" userId="4034476a163a0aa1" providerId="LiveId" clId="{480F3C2F-7865-43A9-9426-694F9318712C}" dt="2022-12-20T20:46:56.707" v="340" actId="1076"/>
          <ac:grpSpMkLst>
            <pc:docMk/>
            <pc:sldMk cId="3455666511" sldId="1063"/>
            <ac:grpSpMk id="41987" creationId="{87B19227-3986-4D65-8A53-3ED9B35B943F}"/>
          </ac:grpSpMkLst>
        </pc:grpChg>
        <pc:grpChg chg="mod">
          <ac:chgData name="Guntis" userId="4034476a163a0aa1" providerId="LiveId" clId="{480F3C2F-7865-43A9-9426-694F9318712C}" dt="2022-12-20T20:47:04.108" v="341" actId="1076"/>
          <ac:grpSpMkLst>
            <pc:docMk/>
            <pc:sldMk cId="3455666511" sldId="1063"/>
            <ac:grpSpMk id="41991" creationId="{C0F0CA44-CDF6-41CD-A3A5-2583CD8200B6}"/>
          </ac:grpSpMkLst>
        </pc:grpChg>
        <pc:grpChg chg="mod">
          <ac:chgData name="Guntis" userId="4034476a163a0aa1" providerId="LiveId" clId="{480F3C2F-7865-43A9-9426-694F9318712C}" dt="2022-12-20T20:32:19.525" v="263" actId="1076"/>
          <ac:grpSpMkLst>
            <pc:docMk/>
            <pc:sldMk cId="3455666511" sldId="1063"/>
            <ac:grpSpMk id="41992" creationId="{665A890E-DC37-40E4-BD4A-7C64F81E7A65}"/>
          </ac:grpSpMkLst>
        </pc:grpChg>
        <pc:grpChg chg="mod">
          <ac:chgData name="Guntis" userId="4034476a163a0aa1" providerId="LiveId" clId="{480F3C2F-7865-43A9-9426-694F9318712C}" dt="2022-12-20T20:32:41.220" v="265" actId="1076"/>
          <ac:grpSpMkLst>
            <pc:docMk/>
            <pc:sldMk cId="3455666511" sldId="1063"/>
            <ac:grpSpMk id="41993" creationId="{9929A2B5-364A-41C3-90A7-2BDE8614656C}"/>
          </ac:grpSpMkLst>
        </pc:grpChg>
        <pc:grpChg chg="mod">
          <ac:chgData name="Guntis" userId="4034476a163a0aa1" providerId="LiveId" clId="{480F3C2F-7865-43A9-9426-694F9318712C}" dt="2022-12-20T20:32:47.462" v="266" actId="1076"/>
          <ac:grpSpMkLst>
            <pc:docMk/>
            <pc:sldMk cId="3455666511" sldId="1063"/>
            <ac:grpSpMk id="41994" creationId="{3ABD03D8-C150-43E0-9A8B-F7B7BC691D78}"/>
          </ac:grpSpMkLst>
        </pc:grpChg>
      </pc:sldChg>
      <pc:sldChg chg="modSp mod">
        <pc:chgData name="Guntis" userId="4034476a163a0aa1" providerId="LiveId" clId="{480F3C2F-7865-43A9-9426-694F9318712C}" dt="2022-12-20T20:45:45.801" v="337" actId="1036"/>
        <pc:sldMkLst>
          <pc:docMk/>
          <pc:sldMk cId="3834344178" sldId="1064"/>
        </pc:sldMkLst>
        <pc:spChg chg="mod">
          <ac:chgData name="Guntis" userId="4034476a163a0aa1" providerId="LiveId" clId="{480F3C2F-7865-43A9-9426-694F9318712C}" dt="2022-12-20T20:45:45.801" v="337" actId="1036"/>
          <ac:spMkLst>
            <pc:docMk/>
            <pc:sldMk cId="3834344178" sldId="1064"/>
            <ac:spMk id="33794" creationId="{00000000-0000-0000-0000-000000000000}"/>
          </ac:spMkLst>
        </pc:spChg>
        <pc:spChg chg="mod">
          <ac:chgData name="Guntis" userId="4034476a163a0aa1" providerId="LiveId" clId="{480F3C2F-7865-43A9-9426-694F9318712C}" dt="2022-12-20T20:45:39.713" v="336" actId="1076"/>
          <ac:spMkLst>
            <pc:docMk/>
            <pc:sldMk cId="3834344178" sldId="1064"/>
            <ac:spMk id="33795" creationId="{00000000-0000-0000-0000-000000000000}"/>
          </ac:spMkLst>
        </pc:spChg>
      </pc:sldChg>
      <pc:sldChg chg="setBg">
        <pc:chgData name="Guntis" userId="4034476a163a0aa1" providerId="LiveId" clId="{480F3C2F-7865-43A9-9426-694F9318712C}" dt="2022-12-20T19:39:32.524" v="38"/>
        <pc:sldMkLst>
          <pc:docMk/>
          <pc:sldMk cId="1118620536" sldId="1111"/>
        </pc:sldMkLst>
      </pc:sldChg>
      <pc:sldChg chg="modSp mod">
        <pc:chgData name="Guntis" userId="4034476a163a0aa1" providerId="LiveId" clId="{480F3C2F-7865-43A9-9426-694F9318712C}" dt="2022-12-20T20:48:46.875" v="345" actId="1076"/>
        <pc:sldMkLst>
          <pc:docMk/>
          <pc:sldMk cId="4159460763" sldId="1112"/>
        </pc:sldMkLst>
        <pc:spChg chg="mod">
          <ac:chgData name="Guntis" userId="4034476a163a0aa1" providerId="LiveId" clId="{480F3C2F-7865-43A9-9426-694F9318712C}" dt="2022-12-20T20:35:47.378" v="281" actId="1076"/>
          <ac:spMkLst>
            <pc:docMk/>
            <pc:sldMk cId="4159460763" sldId="1112"/>
            <ac:spMk id="3" creationId="{8FBCCE0C-79DE-4DDD-8478-9109A2262786}"/>
          </ac:spMkLst>
        </pc:spChg>
        <pc:spChg chg="mod">
          <ac:chgData name="Guntis" userId="4034476a163a0aa1" providerId="LiveId" clId="{480F3C2F-7865-43A9-9426-694F9318712C}" dt="2022-12-20T20:35:33.697" v="279" actId="1076"/>
          <ac:spMkLst>
            <pc:docMk/>
            <pc:sldMk cId="4159460763" sldId="1112"/>
            <ac:spMk id="27652" creationId="{00000000-0000-0000-0000-000000000000}"/>
          </ac:spMkLst>
        </pc:spChg>
        <pc:spChg chg="mod">
          <ac:chgData name="Guntis" userId="4034476a163a0aa1" providerId="LiveId" clId="{480F3C2F-7865-43A9-9426-694F9318712C}" dt="2022-12-20T20:35:41.065" v="280" actId="1076"/>
          <ac:spMkLst>
            <pc:docMk/>
            <pc:sldMk cId="4159460763" sldId="1112"/>
            <ac:spMk id="27653" creationId="{00000000-0000-0000-0000-000000000000}"/>
          </ac:spMkLst>
        </pc:spChg>
        <pc:spChg chg="mod">
          <ac:chgData name="Guntis" userId="4034476a163a0aa1" providerId="LiveId" clId="{480F3C2F-7865-43A9-9426-694F9318712C}" dt="2022-12-20T20:36:23.849" v="283" actId="1076"/>
          <ac:spMkLst>
            <pc:docMk/>
            <pc:sldMk cId="4159460763" sldId="1112"/>
            <ac:spMk id="27654" creationId="{00000000-0000-0000-0000-000000000000}"/>
          </ac:spMkLst>
        </pc:spChg>
        <pc:spChg chg="mod">
          <ac:chgData name="Guntis" userId="4034476a163a0aa1" providerId="LiveId" clId="{480F3C2F-7865-43A9-9426-694F9318712C}" dt="2022-12-20T20:48:46.875" v="345" actId="1076"/>
          <ac:spMkLst>
            <pc:docMk/>
            <pc:sldMk cId="4159460763" sldId="1112"/>
            <ac:spMk id="27655" creationId="{00000000-0000-0000-0000-000000000000}"/>
          </ac:spMkLst>
        </pc:spChg>
      </pc:sldChg>
      <pc:sldChg chg="modSp mod setBg">
        <pc:chgData name="Guntis" userId="4034476a163a0aa1" providerId="LiveId" clId="{480F3C2F-7865-43A9-9426-694F9318712C}" dt="2022-12-20T19:38:05.014" v="32" actId="207"/>
        <pc:sldMkLst>
          <pc:docMk/>
          <pc:sldMk cId="2413592805" sldId="1338"/>
        </pc:sldMkLst>
        <pc:spChg chg="mod">
          <ac:chgData name="Guntis" userId="4034476a163a0aa1" providerId="LiveId" clId="{480F3C2F-7865-43A9-9426-694F9318712C}" dt="2022-12-20T19:29:21.555" v="15" actId="14100"/>
          <ac:spMkLst>
            <pc:docMk/>
            <pc:sldMk cId="2413592805" sldId="1338"/>
            <ac:spMk id="3" creationId="{D5F435BA-DECA-411B-9B5C-E973371D08F4}"/>
          </ac:spMkLst>
        </pc:spChg>
        <pc:picChg chg="mod">
          <ac:chgData name="Guntis" userId="4034476a163a0aa1" providerId="LiveId" clId="{480F3C2F-7865-43A9-9426-694F9318712C}" dt="2022-12-20T19:38:05.014" v="32" actId="207"/>
          <ac:picMkLst>
            <pc:docMk/>
            <pc:sldMk cId="2413592805" sldId="1338"/>
            <ac:picMk id="32" creationId="{97ADEE09-37AE-D34E-9439-9D690D553BED}"/>
          </ac:picMkLst>
        </pc:picChg>
      </pc:sldChg>
      <pc:sldChg chg="modSp mod">
        <pc:chgData name="Guntis" userId="4034476a163a0aa1" providerId="LiveId" clId="{480F3C2F-7865-43A9-9426-694F9318712C}" dt="2022-12-20T20:36:48.334" v="284" actId="1076"/>
        <pc:sldMkLst>
          <pc:docMk/>
          <pc:sldMk cId="3447528092" sldId="1381"/>
        </pc:sldMkLst>
        <pc:picChg chg="mod">
          <ac:chgData name="Guntis" userId="4034476a163a0aa1" providerId="LiveId" clId="{480F3C2F-7865-43A9-9426-694F9318712C}" dt="2022-12-20T20:36:48.334" v="284" actId="1076"/>
          <ac:picMkLst>
            <pc:docMk/>
            <pc:sldMk cId="3447528092" sldId="1381"/>
            <ac:picMk id="4" creationId="{958130BC-847B-428B-8AC2-E1E12F7CBCEB}"/>
          </ac:picMkLst>
        </pc:picChg>
      </pc:sldChg>
      <pc:sldChg chg="modSp mod">
        <pc:chgData name="Guntis" userId="4034476a163a0aa1" providerId="LiveId" clId="{480F3C2F-7865-43A9-9426-694F9318712C}" dt="2022-12-20T20:30:34.925" v="258" actId="1076"/>
        <pc:sldMkLst>
          <pc:docMk/>
          <pc:sldMk cId="2346994081" sldId="1400"/>
        </pc:sldMkLst>
        <pc:spChg chg="mod">
          <ac:chgData name="Guntis" userId="4034476a163a0aa1" providerId="LiveId" clId="{480F3C2F-7865-43A9-9426-694F9318712C}" dt="2022-12-20T20:30:34.128" v="257" actId="207"/>
          <ac:spMkLst>
            <pc:docMk/>
            <pc:sldMk cId="2346994081" sldId="1400"/>
            <ac:spMk id="2" creationId="{6AE9A60D-7EB1-467C-8387-190F09C75D68}"/>
          </ac:spMkLst>
        </pc:spChg>
        <pc:spChg chg="mod">
          <ac:chgData name="Guntis" userId="4034476a163a0aa1" providerId="LiveId" clId="{480F3C2F-7865-43A9-9426-694F9318712C}" dt="2022-12-20T20:30:09.559" v="256" actId="20577"/>
          <ac:spMkLst>
            <pc:docMk/>
            <pc:sldMk cId="2346994081" sldId="1400"/>
            <ac:spMk id="4" creationId="{0876E302-9FC7-4C53-A2AC-A2AD2C672863}"/>
          </ac:spMkLst>
        </pc:spChg>
        <pc:picChg chg="mod">
          <ac:chgData name="Guntis" userId="4034476a163a0aa1" providerId="LiveId" clId="{480F3C2F-7865-43A9-9426-694F9318712C}" dt="2022-12-20T20:30:34.925" v="258" actId="1076"/>
          <ac:picMkLst>
            <pc:docMk/>
            <pc:sldMk cId="2346994081" sldId="1400"/>
            <ac:picMk id="3" creationId="{949A16C4-05BC-46AE-A5F5-550A9946F270}"/>
          </ac:picMkLst>
        </pc:picChg>
      </pc:sldChg>
      <pc:sldChg chg="modSp mod">
        <pc:chgData name="Guntis" userId="4034476a163a0aa1" providerId="LiveId" clId="{480F3C2F-7865-43A9-9426-694F9318712C}" dt="2022-12-20T20:37:10.700" v="286" actId="1076"/>
        <pc:sldMkLst>
          <pc:docMk/>
          <pc:sldMk cId="2441157452" sldId="1420"/>
        </pc:sldMkLst>
        <pc:picChg chg="mod">
          <ac:chgData name="Guntis" userId="4034476a163a0aa1" providerId="LiveId" clId="{480F3C2F-7865-43A9-9426-694F9318712C}" dt="2022-12-20T20:37:10.700" v="286" actId="1076"/>
          <ac:picMkLst>
            <pc:docMk/>
            <pc:sldMk cId="2441157452" sldId="1420"/>
            <ac:picMk id="5" creationId="{A4A4388B-DB08-40EB-B0BD-78AD92E1CF88}"/>
          </ac:picMkLst>
        </pc:picChg>
      </pc:sldChg>
      <pc:sldChg chg="modSp mod">
        <pc:chgData name="Guntis" userId="4034476a163a0aa1" providerId="LiveId" clId="{480F3C2F-7865-43A9-9426-694F9318712C}" dt="2022-12-20T20:39:56.028" v="318" actId="6549"/>
        <pc:sldMkLst>
          <pc:docMk/>
          <pc:sldMk cId="891073038" sldId="1425"/>
        </pc:sldMkLst>
        <pc:spChg chg="mod">
          <ac:chgData name="Guntis" userId="4034476a163a0aa1" providerId="LiveId" clId="{480F3C2F-7865-43A9-9426-694F9318712C}" dt="2022-12-20T20:39:56.028" v="318" actId="6549"/>
          <ac:spMkLst>
            <pc:docMk/>
            <pc:sldMk cId="891073038" sldId="1425"/>
            <ac:spMk id="3" creationId="{F5AC74AC-4686-4B70-AEA9-E2B2C0A63D60}"/>
          </ac:spMkLst>
        </pc:spChg>
      </pc:sldChg>
      <pc:sldChg chg="modSp mod">
        <pc:chgData name="Guntis" userId="4034476a163a0aa1" providerId="LiveId" clId="{480F3C2F-7865-43A9-9426-694F9318712C}" dt="2022-12-20T20:38:47.209" v="300" actId="20577"/>
        <pc:sldMkLst>
          <pc:docMk/>
          <pc:sldMk cId="2033400698" sldId="1463"/>
        </pc:sldMkLst>
        <pc:spChg chg="mod">
          <ac:chgData name="Guntis" userId="4034476a163a0aa1" providerId="LiveId" clId="{480F3C2F-7865-43A9-9426-694F9318712C}" dt="2022-12-20T20:38:47.209" v="300" actId="20577"/>
          <ac:spMkLst>
            <pc:docMk/>
            <pc:sldMk cId="2033400698" sldId="1463"/>
            <ac:spMk id="5" creationId="{DA6354E9-8525-4EF3-ADDE-F936B4011FE6}"/>
          </ac:spMkLst>
        </pc:spChg>
      </pc:sldChg>
      <pc:sldChg chg="modSp mod">
        <pc:chgData name="Guntis" userId="4034476a163a0aa1" providerId="LiveId" clId="{480F3C2F-7865-43A9-9426-694F9318712C}" dt="2022-12-20T20:28:45.250" v="252" actId="1076"/>
        <pc:sldMkLst>
          <pc:docMk/>
          <pc:sldMk cId="2698148746" sldId="1474"/>
        </pc:sldMkLst>
        <pc:spChg chg="mod">
          <ac:chgData name="Guntis" userId="4034476a163a0aa1" providerId="LiveId" clId="{480F3C2F-7865-43A9-9426-694F9318712C}" dt="2022-12-20T20:28:45.250" v="252" actId="1076"/>
          <ac:spMkLst>
            <pc:docMk/>
            <pc:sldMk cId="2698148746" sldId="1474"/>
            <ac:spMk id="2" creationId="{380A7159-F012-044D-A315-5236FBE2739B}"/>
          </ac:spMkLst>
        </pc:spChg>
      </pc:sldChg>
      <pc:sldChg chg="modSp mod">
        <pc:chgData name="Guntis" userId="4034476a163a0aa1" providerId="LiveId" clId="{480F3C2F-7865-43A9-9426-694F9318712C}" dt="2022-12-20T20:20:33.124" v="94" actId="20577"/>
        <pc:sldMkLst>
          <pc:docMk/>
          <pc:sldMk cId="2279959700" sldId="1477"/>
        </pc:sldMkLst>
        <pc:spChg chg="mod">
          <ac:chgData name="Guntis" userId="4034476a163a0aa1" providerId="LiveId" clId="{480F3C2F-7865-43A9-9426-694F9318712C}" dt="2022-12-20T20:20:33.124" v="94" actId="20577"/>
          <ac:spMkLst>
            <pc:docMk/>
            <pc:sldMk cId="2279959700" sldId="1477"/>
            <ac:spMk id="4" creationId="{8209FE54-6403-4022-A2E1-8F257D196E57}"/>
          </ac:spMkLst>
        </pc:spChg>
      </pc:sldChg>
      <pc:sldChg chg="modSp mod">
        <pc:chgData name="Guntis" userId="4034476a163a0aa1" providerId="LiveId" clId="{480F3C2F-7865-43A9-9426-694F9318712C}" dt="2022-12-20T20:46:12.649" v="339" actId="20577"/>
        <pc:sldMkLst>
          <pc:docMk/>
          <pc:sldMk cId="2770323272" sldId="1488"/>
        </pc:sldMkLst>
        <pc:spChg chg="mod">
          <ac:chgData name="Guntis" userId="4034476a163a0aa1" providerId="LiveId" clId="{480F3C2F-7865-43A9-9426-694F9318712C}" dt="2022-12-20T20:46:12.649" v="339" actId="20577"/>
          <ac:spMkLst>
            <pc:docMk/>
            <pc:sldMk cId="2770323272" sldId="1488"/>
            <ac:spMk id="16" creationId="{295E4246-2DC0-48D2-AFBF-F5BDE3BE7882}"/>
          </ac:spMkLst>
        </pc:spChg>
      </pc:sldChg>
      <pc:sldChg chg="new del">
        <pc:chgData name="Guntis" userId="4034476a163a0aa1" providerId="LiveId" clId="{480F3C2F-7865-43A9-9426-694F9318712C}" dt="2022-12-20T20:44:10.150" v="322" actId="680"/>
        <pc:sldMkLst>
          <pc:docMk/>
          <pc:sldMk cId="3246915131" sldId="1489"/>
        </pc:sldMkLst>
      </pc:sldChg>
      <pc:sldChg chg="new del">
        <pc:chgData name="Guntis" userId="4034476a163a0aa1" providerId="LiveId" clId="{480F3C2F-7865-43A9-9426-694F9318712C}" dt="2022-12-20T20:43:37.629" v="320" actId="47"/>
        <pc:sldMkLst>
          <pc:docMk/>
          <pc:sldMk cId="4218664732" sldId="1489"/>
        </pc:sldMkLst>
      </pc:sldChg>
      <pc:sldMasterChg chg="setBg modSldLayout">
        <pc:chgData name="Guntis" userId="4034476a163a0aa1" providerId="LiveId" clId="{480F3C2F-7865-43A9-9426-694F9318712C}" dt="2022-12-20T19:38:44.178" v="36"/>
        <pc:sldMasterMkLst>
          <pc:docMk/>
          <pc:sldMasterMk cId="2443273494" sldId="2147483648"/>
        </pc:sldMasterMkLst>
        <pc:sldLayoutChg chg="setBg">
          <pc:chgData name="Guntis" userId="4034476a163a0aa1" providerId="LiveId" clId="{480F3C2F-7865-43A9-9426-694F9318712C}" dt="2022-12-20T19:38:44.178" v="36"/>
          <pc:sldLayoutMkLst>
            <pc:docMk/>
            <pc:sldMasterMk cId="2443273494" sldId="2147483648"/>
            <pc:sldLayoutMk cId="3825913166" sldId="2147483649"/>
          </pc:sldLayoutMkLst>
        </pc:sldLayoutChg>
        <pc:sldLayoutChg chg="setBg">
          <pc:chgData name="Guntis" userId="4034476a163a0aa1" providerId="LiveId" clId="{480F3C2F-7865-43A9-9426-694F9318712C}" dt="2022-12-20T19:38:44.178" v="36"/>
          <pc:sldLayoutMkLst>
            <pc:docMk/>
            <pc:sldMasterMk cId="2443273494" sldId="2147483648"/>
            <pc:sldLayoutMk cId="1293245769" sldId="2147483650"/>
          </pc:sldLayoutMkLst>
        </pc:sldLayoutChg>
        <pc:sldLayoutChg chg="setBg">
          <pc:chgData name="Guntis" userId="4034476a163a0aa1" providerId="LiveId" clId="{480F3C2F-7865-43A9-9426-694F9318712C}" dt="2022-12-20T19:38:44.178" v="36"/>
          <pc:sldLayoutMkLst>
            <pc:docMk/>
            <pc:sldMasterMk cId="2443273494" sldId="2147483648"/>
            <pc:sldLayoutMk cId="1549532381" sldId="2147483651"/>
          </pc:sldLayoutMkLst>
        </pc:sldLayoutChg>
        <pc:sldLayoutChg chg="setBg">
          <pc:chgData name="Guntis" userId="4034476a163a0aa1" providerId="LiveId" clId="{480F3C2F-7865-43A9-9426-694F9318712C}" dt="2022-12-20T19:38:44.178" v="36"/>
          <pc:sldLayoutMkLst>
            <pc:docMk/>
            <pc:sldMasterMk cId="2443273494" sldId="2147483648"/>
            <pc:sldLayoutMk cId="1190473179" sldId="2147483652"/>
          </pc:sldLayoutMkLst>
        </pc:sldLayoutChg>
        <pc:sldLayoutChg chg="setBg">
          <pc:chgData name="Guntis" userId="4034476a163a0aa1" providerId="LiveId" clId="{480F3C2F-7865-43A9-9426-694F9318712C}" dt="2022-12-20T19:38:44.178" v="36"/>
          <pc:sldLayoutMkLst>
            <pc:docMk/>
            <pc:sldMasterMk cId="2443273494" sldId="2147483648"/>
            <pc:sldLayoutMk cId="480183374" sldId="2147483653"/>
          </pc:sldLayoutMkLst>
        </pc:sldLayoutChg>
        <pc:sldLayoutChg chg="setBg">
          <pc:chgData name="Guntis" userId="4034476a163a0aa1" providerId="LiveId" clId="{480F3C2F-7865-43A9-9426-694F9318712C}" dt="2022-12-20T19:38:44.178" v="36"/>
          <pc:sldLayoutMkLst>
            <pc:docMk/>
            <pc:sldMasterMk cId="2443273494" sldId="2147483648"/>
            <pc:sldLayoutMk cId="2045486315" sldId="2147483654"/>
          </pc:sldLayoutMkLst>
        </pc:sldLayoutChg>
        <pc:sldLayoutChg chg="setBg">
          <pc:chgData name="Guntis" userId="4034476a163a0aa1" providerId="LiveId" clId="{480F3C2F-7865-43A9-9426-694F9318712C}" dt="2022-12-20T19:38:44.178" v="36"/>
          <pc:sldLayoutMkLst>
            <pc:docMk/>
            <pc:sldMasterMk cId="2443273494" sldId="2147483648"/>
            <pc:sldLayoutMk cId="2884666215" sldId="2147483655"/>
          </pc:sldLayoutMkLst>
        </pc:sldLayoutChg>
        <pc:sldLayoutChg chg="setBg">
          <pc:chgData name="Guntis" userId="4034476a163a0aa1" providerId="LiveId" clId="{480F3C2F-7865-43A9-9426-694F9318712C}" dt="2022-12-20T19:38:44.178" v="36"/>
          <pc:sldLayoutMkLst>
            <pc:docMk/>
            <pc:sldMasterMk cId="2443273494" sldId="2147483648"/>
            <pc:sldLayoutMk cId="3177192428" sldId="2147483656"/>
          </pc:sldLayoutMkLst>
        </pc:sldLayoutChg>
        <pc:sldLayoutChg chg="setBg">
          <pc:chgData name="Guntis" userId="4034476a163a0aa1" providerId="LiveId" clId="{480F3C2F-7865-43A9-9426-694F9318712C}" dt="2022-12-20T19:38:44.178" v="36"/>
          <pc:sldLayoutMkLst>
            <pc:docMk/>
            <pc:sldMasterMk cId="2443273494" sldId="2147483648"/>
            <pc:sldLayoutMk cId="3816907433" sldId="2147483657"/>
          </pc:sldLayoutMkLst>
        </pc:sldLayoutChg>
        <pc:sldLayoutChg chg="setBg">
          <pc:chgData name="Guntis" userId="4034476a163a0aa1" providerId="LiveId" clId="{480F3C2F-7865-43A9-9426-694F9318712C}" dt="2022-12-20T19:38:44.178" v="36"/>
          <pc:sldLayoutMkLst>
            <pc:docMk/>
            <pc:sldMasterMk cId="2443273494" sldId="2147483648"/>
            <pc:sldLayoutMk cId="1416139422" sldId="2147483658"/>
          </pc:sldLayoutMkLst>
        </pc:sldLayoutChg>
        <pc:sldLayoutChg chg="setBg">
          <pc:chgData name="Guntis" userId="4034476a163a0aa1" providerId="LiveId" clId="{480F3C2F-7865-43A9-9426-694F9318712C}" dt="2022-12-20T19:38:44.178" v="36"/>
          <pc:sldLayoutMkLst>
            <pc:docMk/>
            <pc:sldMasterMk cId="2443273494" sldId="2147483648"/>
            <pc:sldLayoutMk cId="2064976454" sldId="2147483659"/>
          </pc:sldLayoutMkLst>
        </pc:sldLayoutChg>
        <pc:sldLayoutChg chg="setBg">
          <pc:chgData name="Guntis" userId="4034476a163a0aa1" providerId="LiveId" clId="{480F3C2F-7865-43A9-9426-694F9318712C}" dt="2022-12-20T19:38:44.178" v="36"/>
          <pc:sldLayoutMkLst>
            <pc:docMk/>
            <pc:sldMasterMk cId="2443273494" sldId="2147483648"/>
            <pc:sldLayoutMk cId="2659132914" sldId="2147483660"/>
          </pc:sldLayoutMkLst>
        </pc:sldLayoutChg>
        <pc:sldLayoutChg chg="setBg">
          <pc:chgData name="Guntis" userId="4034476a163a0aa1" providerId="LiveId" clId="{480F3C2F-7865-43A9-9426-694F9318712C}" dt="2022-12-20T19:38:44.178" v="36"/>
          <pc:sldLayoutMkLst>
            <pc:docMk/>
            <pc:sldMasterMk cId="2443273494" sldId="2147483648"/>
            <pc:sldLayoutMk cId="4183127243" sldId="2147483666"/>
          </pc:sldLayoutMkLst>
        </pc:sldLayoutChg>
      </pc:sldMasterChg>
      <pc:sldMasterChg chg="del delSldLayout">
        <pc:chgData name="Guntis" userId="4034476a163a0aa1" providerId="LiveId" clId="{480F3C2F-7865-43A9-9426-694F9318712C}" dt="2022-12-20T19:35:51.516" v="26" actId="47"/>
        <pc:sldMasterMkLst>
          <pc:docMk/>
          <pc:sldMasterMk cId="2428911960" sldId="2147483667"/>
        </pc:sldMasterMkLst>
        <pc:sldLayoutChg chg="del">
          <pc:chgData name="Guntis" userId="4034476a163a0aa1" providerId="LiveId" clId="{480F3C2F-7865-43A9-9426-694F9318712C}" dt="2022-12-20T19:35:51.516" v="26" actId="47"/>
          <pc:sldLayoutMkLst>
            <pc:docMk/>
            <pc:sldMasterMk cId="2428911960" sldId="2147483667"/>
            <pc:sldLayoutMk cId="3648706653" sldId="214748366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lv-LV" sz="1400" b="1" i="0" baseline="0" dirty="0">
                <a:effectLst/>
                <a:latin typeface="Verdana" panose="020B0604030504040204" pitchFamily="34" charset="0"/>
                <a:ea typeface="Verdana" panose="020B0604030504040204" pitchFamily="34" charset="0"/>
                <a:cs typeface="Verdana" panose="020B0604030504040204" pitchFamily="34" charset="0"/>
              </a:rPr>
              <a:t>Nominālais darba ražīgums uz vienu darba stundu, % no ES-27 vid.</a:t>
            </a:r>
            <a:endParaRPr lang="x-none" sz="1400" dirty="0">
              <a:effectLst/>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0"/>
          <c:order val="0"/>
          <c:tx>
            <c:strRef>
              <c:f>Sheet1!$B$1</c:f>
              <c:strCache>
                <c:ptCount val="1"/>
                <c:pt idx="0">
                  <c:v>Latvija</c:v>
                </c:pt>
              </c:strCache>
            </c:strRef>
          </c:tx>
          <c:spPr>
            <a:ln w="28575" cap="rnd">
              <a:solidFill>
                <a:srgbClr val="9D2235"/>
              </a:solidFill>
              <a:round/>
            </a:ln>
            <a:effectLst/>
          </c:spPr>
          <c:marker>
            <c:symbol val="circle"/>
            <c:size val="5"/>
            <c:spPr>
              <a:solidFill>
                <a:srgbClr val="9D2235"/>
              </a:solidFill>
              <a:ln w="9525">
                <a:solidFill>
                  <a:srgbClr val="9D223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D2235"/>
                    </a:solidFill>
                    <a:latin typeface="Verdana" panose="020B0604030504040204" pitchFamily="34" charset="0"/>
                    <a:ea typeface="Verdana" panose="020B0604030504040204" pitchFamily="34" charset="0"/>
                    <a:cs typeface="Verdana" panose="020B0604030504040204" pitchFamily="34" charset="0"/>
                  </a:defRPr>
                </a:pPr>
                <a:endParaRPr lang="lv-L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Sheet1!$B$2:$B$16</c:f>
              <c:numCache>
                <c:formatCode>General</c:formatCode>
                <c:ptCount val="15"/>
                <c:pt idx="0">
                  <c:v>53.1</c:v>
                </c:pt>
                <c:pt idx="1">
                  <c:v>54.6</c:v>
                </c:pt>
                <c:pt idx="2">
                  <c:v>55.4</c:v>
                </c:pt>
                <c:pt idx="3">
                  <c:v>55.8</c:v>
                </c:pt>
                <c:pt idx="4">
                  <c:v>57.7</c:v>
                </c:pt>
                <c:pt idx="5">
                  <c:v>59.2</c:v>
                </c:pt>
                <c:pt idx="11">
                  <c:v>65</c:v>
                </c:pt>
                <c:pt idx="14">
                  <c:v>68</c:v>
                </c:pt>
              </c:numCache>
            </c:numRef>
          </c:val>
          <c:smooth val="0"/>
          <c:extLst>
            <c:ext xmlns:c16="http://schemas.microsoft.com/office/drawing/2014/chart" uri="{C3380CC4-5D6E-409C-BE32-E72D297353CC}">
              <c16:uniqueId val="{00000000-8BDA-264C-9393-D008F40FDECC}"/>
            </c:ext>
          </c:extLst>
        </c:ser>
        <c:ser>
          <c:idx val="1"/>
          <c:order val="1"/>
          <c:tx>
            <c:strRef>
              <c:f>Sheet1!$C$1</c:f>
              <c:strCache>
                <c:ptCount val="1"/>
                <c:pt idx="0">
                  <c:v>Somija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Sheet1!$C$2:$C$16</c:f>
              <c:numCache>
                <c:formatCode>General</c:formatCode>
                <c:ptCount val="15"/>
                <c:pt idx="0">
                  <c:v>110</c:v>
                </c:pt>
                <c:pt idx="1">
                  <c:v>109.5</c:v>
                </c:pt>
                <c:pt idx="2">
                  <c:v>109.6</c:v>
                </c:pt>
                <c:pt idx="3">
                  <c:v>110.2</c:v>
                </c:pt>
                <c:pt idx="4">
                  <c:v>110.9</c:v>
                </c:pt>
                <c:pt idx="5">
                  <c:v>110.1</c:v>
                </c:pt>
              </c:numCache>
            </c:numRef>
          </c:val>
          <c:smooth val="0"/>
          <c:extLst>
            <c:ext xmlns:c16="http://schemas.microsoft.com/office/drawing/2014/chart" uri="{C3380CC4-5D6E-409C-BE32-E72D297353CC}">
              <c16:uniqueId val="{00000001-8BDA-264C-9393-D008F40FDECC}"/>
            </c:ext>
          </c:extLst>
        </c:ser>
        <c:ser>
          <c:idx val="2"/>
          <c:order val="2"/>
          <c:tx>
            <c:strRef>
              <c:f>Sheet1!$D$1</c:f>
              <c:strCache>
                <c:ptCount val="1"/>
                <c:pt idx="0">
                  <c:v>Zviedrija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Sheet1!$D$2:$D$16</c:f>
              <c:numCache>
                <c:formatCode>General</c:formatCode>
                <c:ptCount val="15"/>
                <c:pt idx="0">
                  <c:v>116.8</c:v>
                </c:pt>
                <c:pt idx="1">
                  <c:v>116</c:v>
                </c:pt>
                <c:pt idx="2">
                  <c:v>117.5</c:v>
                </c:pt>
                <c:pt idx="3">
                  <c:v>113.6</c:v>
                </c:pt>
                <c:pt idx="4">
                  <c:v>113.3</c:v>
                </c:pt>
                <c:pt idx="5">
                  <c:v>113.8</c:v>
                </c:pt>
              </c:numCache>
            </c:numRef>
          </c:val>
          <c:smooth val="0"/>
          <c:extLst>
            <c:ext xmlns:c16="http://schemas.microsoft.com/office/drawing/2014/chart" uri="{C3380CC4-5D6E-409C-BE32-E72D297353CC}">
              <c16:uniqueId val="{00000002-8BDA-264C-9393-D008F40FDECC}"/>
            </c:ext>
          </c:extLst>
        </c:ser>
        <c:ser>
          <c:idx val="3"/>
          <c:order val="3"/>
          <c:tx>
            <c:strRef>
              <c:f>Sheet1!$E$1</c:f>
              <c:strCache>
                <c:ptCount val="1"/>
                <c:pt idx="0">
                  <c:v>ES-27</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Sheet1!$E$2:$E$16</c:f>
              <c:numCache>
                <c:formatCode>General</c:formatCode>
                <c:ptCount val="15"/>
                <c:pt idx="0">
                  <c:v>100</c:v>
                </c:pt>
                <c:pt idx="1">
                  <c:v>100</c:v>
                </c:pt>
                <c:pt idx="2">
                  <c:v>100</c:v>
                </c:pt>
                <c:pt idx="3">
                  <c:v>100</c:v>
                </c:pt>
                <c:pt idx="4">
                  <c:v>100</c:v>
                </c:pt>
                <c:pt idx="5">
                  <c:v>100</c:v>
                </c:pt>
              </c:numCache>
            </c:numRef>
          </c:val>
          <c:smooth val="0"/>
          <c:extLst>
            <c:ext xmlns:c16="http://schemas.microsoft.com/office/drawing/2014/chart" uri="{C3380CC4-5D6E-409C-BE32-E72D297353CC}">
              <c16:uniqueId val="{00000003-8BDA-264C-9393-D008F40FDECC}"/>
            </c:ext>
          </c:extLst>
        </c:ser>
        <c:ser>
          <c:idx val="4"/>
          <c:order val="4"/>
          <c:tx>
            <c:strRef>
              <c:f>Sheet1!$F$1</c:f>
              <c:strCache>
                <c:ptCount val="1"/>
                <c:pt idx="0">
                  <c:v>Lietuva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Sheet1!$F$2:$F$16</c:f>
              <c:numCache>
                <c:formatCode>General</c:formatCode>
                <c:ptCount val="15"/>
                <c:pt idx="0">
                  <c:v>64.599999999999994</c:v>
                </c:pt>
                <c:pt idx="1">
                  <c:v>65.2</c:v>
                </c:pt>
                <c:pt idx="2">
                  <c:v>62.9</c:v>
                </c:pt>
                <c:pt idx="3">
                  <c:v>61.3</c:v>
                </c:pt>
                <c:pt idx="4">
                  <c:v>65.099999999999994</c:v>
                </c:pt>
                <c:pt idx="5">
                  <c:v>65.900000000000006</c:v>
                </c:pt>
              </c:numCache>
            </c:numRef>
          </c:val>
          <c:smooth val="0"/>
          <c:extLst>
            <c:ext xmlns:c16="http://schemas.microsoft.com/office/drawing/2014/chart" uri="{C3380CC4-5D6E-409C-BE32-E72D297353CC}">
              <c16:uniqueId val="{00000004-8BDA-264C-9393-D008F40FDECC}"/>
            </c:ext>
          </c:extLst>
        </c:ser>
        <c:ser>
          <c:idx val="5"/>
          <c:order val="5"/>
          <c:tx>
            <c:strRef>
              <c:f>Sheet1!$G$1</c:f>
              <c:strCache>
                <c:ptCount val="1"/>
                <c:pt idx="0">
                  <c:v>Igaunija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Sheet1!$G$2:$G$16</c:f>
              <c:numCache>
                <c:formatCode>General</c:formatCode>
                <c:ptCount val="15"/>
                <c:pt idx="0">
                  <c:v>64.8</c:v>
                </c:pt>
                <c:pt idx="1">
                  <c:v>66.400000000000006</c:v>
                </c:pt>
                <c:pt idx="2">
                  <c:v>64</c:v>
                </c:pt>
                <c:pt idx="3">
                  <c:v>65.099999999999994</c:v>
                </c:pt>
                <c:pt idx="4">
                  <c:v>65.8</c:v>
                </c:pt>
                <c:pt idx="5">
                  <c:v>70.099999999999994</c:v>
                </c:pt>
              </c:numCache>
            </c:numRef>
          </c:val>
          <c:smooth val="0"/>
          <c:extLst>
            <c:ext xmlns:c16="http://schemas.microsoft.com/office/drawing/2014/chart" uri="{C3380CC4-5D6E-409C-BE32-E72D297353CC}">
              <c16:uniqueId val="{00000005-8BDA-264C-9393-D008F40FDECC}"/>
            </c:ext>
          </c:extLst>
        </c:ser>
        <c:dLbls>
          <c:showLegendKey val="0"/>
          <c:showVal val="0"/>
          <c:showCatName val="0"/>
          <c:showSerName val="0"/>
          <c:showPercent val="0"/>
          <c:showBubbleSize val="0"/>
        </c:dLbls>
        <c:marker val="1"/>
        <c:smooth val="0"/>
        <c:axId val="80913920"/>
        <c:axId val="80915840"/>
      </c:lineChart>
      <c:catAx>
        <c:axId val="8091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80915840"/>
        <c:crosses val="autoZero"/>
        <c:auto val="1"/>
        <c:lblAlgn val="ctr"/>
        <c:lblOffset val="100"/>
        <c:noMultiLvlLbl val="0"/>
      </c:catAx>
      <c:valAx>
        <c:axId val="80915840"/>
        <c:scaling>
          <c:orientation val="minMax"/>
          <c:max val="13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8091392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lv-LV" sz="1400" b="1" i="0" baseline="0" dirty="0">
                <a:effectLst/>
                <a:latin typeface="Verdana" panose="020B0604030504040204" pitchFamily="34" charset="0"/>
                <a:ea typeface="Verdana" panose="020B0604030504040204" pitchFamily="34" charset="0"/>
                <a:cs typeface="Verdana" panose="020B0604030504040204" pitchFamily="34" charset="0"/>
              </a:rPr>
              <a:t>IKP uz 1 iedzīvotāju pēc pirktspējas paritātes, % no ES-27 vid.</a:t>
            </a:r>
            <a:endParaRPr lang="x-none" sz="1400" dirty="0">
              <a:effectLst/>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0"/>
          <c:order val="0"/>
          <c:tx>
            <c:strRef>
              <c:f>Sheet1!$B$1</c:f>
              <c:strCache>
                <c:ptCount val="1"/>
                <c:pt idx="0">
                  <c:v>Latvija</c:v>
                </c:pt>
              </c:strCache>
            </c:strRef>
          </c:tx>
          <c:spPr>
            <a:ln w="28575" cap="rnd">
              <a:solidFill>
                <a:srgbClr val="9D2235"/>
              </a:solidFill>
              <a:round/>
            </a:ln>
            <a:effectLst/>
          </c:spPr>
          <c:marker>
            <c:symbol val="circle"/>
            <c:size val="5"/>
            <c:spPr>
              <a:solidFill>
                <a:srgbClr val="9D2235"/>
              </a:solidFill>
              <a:ln w="9525">
                <a:solidFill>
                  <a:srgbClr val="9D223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D2235"/>
                    </a:solidFill>
                    <a:latin typeface="Verdana" panose="020B0604030504040204" pitchFamily="34" charset="0"/>
                    <a:ea typeface="Verdana" panose="020B0604030504040204" pitchFamily="34" charset="0"/>
                    <a:cs typeface="Verdana" panose="020B0604030504040204" pitchFamily="34" charset="0"/>
                  </a:defRPr>
                </a:pPr>
                <a:endParaRPr lang="lv-L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Sheet1!$B$2:$B$16</c:f>
              <c:numCache>
                <c:formatCode>General</c:formatCode>
                <c:ptCount val="15"/>
                <c:pt idx="0">
                  <c:v>63</c:v>
                </c:pt>
                <c:pt idx="1">
                  <c:v>64</c:v>
                </c:pt>
                <c:pt idx="2">
                  <c:v>65</c:v>
                </c:pt>
                <c:pt idx="3">
                  <c:v>65</c:v>
                </c:pt>
                <c:pt idx="4">
                  <c:v>67</c:v>
                </c:pt>
                <c:pt idx="5">
                  <c:v>71</c:v>
                </c:pt>
                <c:pt idx="11">
                  <c:v>75</c:v>
                </c:pt>
                <c:pt idx="14">
                  <c:v>80</c:v>
                </c:pt>
              </c:numCache>
            </c:numRef>
          </c:val>
          <c:smooth val="0"/>
          <c:extLst>
            <c:ext xmlns:c16="http://schemas.microsoft.com/office/drawing/2014/chart" uri="{C3380CC4-5D6E-409C-BE32-E72D297353CC}">
              <c16:uniqueId val="{00000000-0A02-4A45-B06C-0F722B876982}"/>
            </c:ext>
          </c:extLst>
        </c:ser>
        <c:ser>
          <c:idx val="1"/>
          <c:order val="1"/>
          <c:tx>
            <c:strRef>
              <c:f>Sheet1!$C$1</c:f>
              <c:strCache>
                <c:ptCount val="1"/>
                <c:pt idx="0">
                  <c:v>Somija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Sheet1!$C$2:$C$16</c:f>
              <c:numCache>
                <c:formatCode>General</c:formatCode>
                <c:ptCount val="15"/>
                <c:pt idx="0">
                  <c:v>115</c:v>
                </c:pt>
                <c:pt idx="1">
                  <c:v>112</c:v>
                </c:pt>
                <c:pt idx="2">
                  <c:v>110</c:v>
                </c:pt>
                <c:pt idx="3">
                  <c:v>110</c:v>
                </c:pt>
                <c:pt idx="4">
                  <c:v>110</c:v>
                </c:pt>
                <c:pt idx="5">
                  <c:v>111</c:v>
                </c:pt>
              </c:numCache>
            </c:numRef>
          </c:val>
          <c:smooth val="0"/>
          <c:extLst>
            <c:ext xmlns:c16="http://schemas.microsoft.com/office/drawing/2014/chart" uri="{C3380CC4-5D6E-409C-BE32-E72D297353CC}">
              <c16:uniqueId val="{00000001-0A02-4A45-B06C-0F722B876982}"/>
            </c:ext>
          </c:extLst>
        </c:ser>
        <c:ser>
          <c:idx val="2"/>
          <c:order val="2"/>
          <c:tx>
            <c:strRef>
              <c:f>Sheet1!$D$1</c:f>
              <c:strCache>
                <c:ptCount val="1"/>
                <c:pt idx="0">
                  <c:v>Zviedrija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Sheet1!$D$2:$D$16</c:f>
              <c:numCache>
                <c:formatCode>General</c:formatCode>
                <c:ptCount val="15"/>
                <c:pt idx="0">
                  <c:v>127</c:v>
                </c:pt>
                <c:pt idx="1">
                  <c:v>126</c:v>
                </c:pt>
                <c:pt idx="2">
                  <c:v>127</c:v>
                </c:pt>
                <c:pt idx="3">
                  <c:v>123</c:v>
                </c:pt>
                <c:pt idx="4">
                  <c:v>122</c:v>
                </c:pt>
                <c:pt idx="5">
                  <c:v>122</c:v>
                </c:pt>
              </c:numCache>
            </c:numRef>
          </c:val>
          <c:smooth val="0"/>
          <c:extLst>
            <c:ext xmlns:c16="http://schemas.microsoft.com/office/drawing/2014/chart" uri="{C3380CC4-5D6E-409C-BE32-E72D297353CC}">
              <c16:uniqueId val="{00000002-0A02-4A45-B06C-0F722B876982}"/>
            </c:ext>
          </c:extLst>
        </c:ser>
        <c:ser>
          <c:idx val="3"/>
          <c:order val="3"/>
          <c:tx>
            <c:strRef>
              <c:f>Sheet1!$E$1</c:f>
              <c:strCache>
                <c:ptCount val="1"/>
                <c:pt idx="0">
                  <c:v>ES-27</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Sheet1!$E$2:$E$16</c:f>
              <c:numCache>
                <c:formatCode>General</c:formatCode>
                <c:ptCount val="15"/>
                <c:pt idx="0">
                  <c:v>100</c:v>
                </c:pt>
                <c:pt idx="1">
                  <c:v>100</c:v>
                </c:pt>
                <c:pt idx="2">
                  <c:v>100</c:v>
                </c:pt>
                <c:pt idx="3">
                  <c:v>100</c:v>
                </c:pt>
                <c:pt idx="4">
                  <c:v>100</c:v>
                </c:pt>
                <c:pt idx="5">
                  <c:v>100</c:v>
                </c:pt>
              </c:numCache>
            </c:numRef>
          </c:val>
          <c:smooth val="0"/>
          <c:extLst>
            <c:ext xmlns:c16="http://schemas.microsoft.com/office/drawing/2014/chart" uri="{C3380CC4-5D6E-409C-BE32-E72D297353CC}">
              <c16:uniqueId val="{00000003-0A02-4A45-B06C-0F722B876982}"/>
            </c:ext>
          </c:extLst>
        </c:ser>
        <c:ser>
          <c:idx val="4"/>
          <c:order val="4"/>
          <c:tx>
            <c:strRef>
              <c:f>Sheet1!$F$1</c:f>
              <c:strCache>
                <c:ptCount val="1"/>
                <c:pt idx="0">
                  <c:v>Lietuva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Sheet1!$F$2:$F$16</c:f>
              <c:numCache>
                <c:formatCode>General</c:formatCode>
                <c:ptCount val="15"/>
                <c:pt idx="0">
                  <c:v>74</c:v>
                </c:pt>
                <c:pt idx="1">
                  <c:v>76</c:v>
                </c:pt>
                <c:pt idx="2">
                  <c:v>76</c:v>
                </c:pt>
                <c:pt idx="3">
                  <c:v>76</c:v>
                </c:pt>
                <c:pt idx="4">
                  <c:v>79</c:v>
                </c:pt>
                <c:pt idx="5">
                  <c:v>81</c:v>
                </c:pt>
              </c:numCache>
            </c:numRef>
          </c:val>
          <c:smooth val="0"/>
          <c:extLst>
            <c:ext xmlns:c16="http://schemas.microsoft.com/office/drawing/2014/chart" uri="{C3380CC4-5D6E-409C-BE32-E72D297353CC}">
              <c16:uniqueId val="{00000004-0A02-4A45-B06C-0F722B876982}"/>
            </c:ext>
          </c:extLst>
        </c:ser>
        <c:ser>
          <c:idx val="5"/>
          <c:order val="5"/>
          <c:tx>
            <c:strRef>
              <c:f>Sheet1!$G$1</c:f>
              <c:strCache>
                <c:ptCount val="1"/>
                <c:pt idx="0">
                  <c:v>Igaunija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Sheet1!$G$2:$G$16</c:f>
              <c:numCache>
                <c:formatCode>General</c:formatCode>
                <c:ptCount val="15"/>
                <c:pt idx="0">
                  <c:v>76</c:v>
                </c:pt>
                <c:pt idx="1">
                  <c:v>78</c:v>
                </c:pt>
                <c:pt idx="2">
                  <c:v>77</c:v>
                </c:pt>
                <c:pt idx="3">
                  <c:v>78</c:v>
                </c:pt>
                <c:pt idx="4">
                  <c:v>79</c:v>
                </c:pt>
                <c:pt idx="5">
                  <c:v>82</c:v>
                </c:pt>
              </c:numCache>
            </c:numRef>
          </c:val>
          <c:smooth val="0"/>
          <c:extLst>
            <c:ext xmlns:c16="http://schemas.microsoft.com/office/drawing/2014/chart" uri="{C3380CC4-5D6E-409C-BE32-E72D297353CC}">
              <c16:uniqueId val="{00000005-0A02-4A45-B06C-0F722B876982}"/>
            </c:ext>
          </c:extLst>
        </c:ser>
        <c:dLbls>
          <c:showLegendKey val="0"/>
          <c:showVal val="0"/>
          <c:showCatName val="0"/>
          <c:showSerName val="0"/>
          <c:showPercent val="0"/>
          <c:showBubbleSize val="0"/>
        </c:dLbls>
        <c:marker val="1"/>
        <c:smooth val="0"/>
        <c:axId val="93161728"/>
        <c:axId val="93163904"/>
      </c:lineChart>
      <c:catAx>
        <c:axId val="9316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93163904"/>
        <c:crosses val="autoZero"/>
        <c:auto val="1"/>
        <c:lblAlgn val="ctr"/>
        <c:lblOffset val="100"/>
        <c:noMultiLvlLbl val="0"/>
      </c:catAx>
      <c:valAx>
        <c:axId val="93163904"/>
        <c:scaling>
          <c:orientation val="minMax"/>
          <c:max val="13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93161728"/>
        <c:crosses val="autoZero"/>
        <c:crossBetween val="between"/>
        <c:majorUnit val="10"/>
      </c:valAx>
      <c:spPr>
        <a:noFill/>
        <a:ln>
          <a:noFill/>
        </a:ln>
        <a:effectLst/>
      </c:spPr>
    </c:plotArea>
    <c:legend>
      <c:legendPos val="r"/>
      <c:layout>
        <c:manualLayout>
          <c:xMode val="edge"/>
          <c:yMode val="edge"/>
          <c:x val="0.74991618929485859"/>
          <c:y val="0.12919645989072778"/>
          <c:w val="0.24763269679102778"/>
          <c:h val="0.40926217346157767"/>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lv-LV" sz="1400" b="1" i="0" baseline="0" dirty="0">
                <a:effectLst/>
                <a:latin typeface="Verdana" panose="020B0604030504040204" pitchFamily="34" charset="0"/>
                <a:ea typeface="Verdana" panose="020B0604030504040204" pitchFamily="34" charset="0"/>
                <a:cs typeface="Verdana" panose="020B0604030504040204" pitchFamily="34" charset="0"/>
              </a:rPr>
              <a:t>Džini koeficients, %</a:t>
            </a:r>
            <a:endParaRPr lang="x-none" sz="1400" dirty="0">
              <a:effectLst/>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title>
    <c:autoTitleDeleted val="0"/>
    <c:plotArea>
      <c:layout/>
      <c:lineChart>
        <c:grouping val="standard"/>
        <c:varyColors val="0"/>
        <c:ser>
          <c:idx val="0"/>
          <c:order val="0"/>
          <c:tx>
            <c:strRef>
              <c:f>Sheet1!$B$1</c:f>
              <c:strCache>
                <c:ptCount val="1"/>
                <c:pt idx="0">
                  <c:v>Latvija</c:v>
                </c:pt>
              </c:strCache>
            </c:strRef>
          </c:tx>
          <c:spPr>
            <a:ln w="28575" cap="rnd">
              <a:solidFill>
                <a:srgbClr val="9D2235"/>
              </a:solidFill>
              <a:round/>
            </a:ln>
            <a:effectLst/>
          </c:spPr>
          <c:marker>
            <c:symbol val="circle"/>
            <c:size val="5"/>
            <c:spPr>
              <a:solidFill>
                <a:srgbClr val="9D2235"/>
              </a:solidFill>
              <a:ln w="9525">
                <a:solidFill>
                  <a:srgbClr val="9D2235"/>
                </a:solidFill>
              </a:ln>
              <a:effectLst/>
            </c:spPr>
          </c:marker>
          <c:dLbls>
            <c:dLbl>
              <c:idx val="5"/>
              <c:layout>
                <c:manualLayout>
                  <c:x val="-3.5544768952238431E-2"/>
                  <c:y val="5.58883094717291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4C-4023-92AF-1380166B448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D2235"/>
                    </a:solidFill>
                    <a:latin typeface="Verdana" panose="020B0604030504040204" pitchFamily="34" charset="0"/>
                    <a:ea typeface="Verdana" panose="020B0604030504040204" pitchFamily="34" charset="0"/>
                    <a:cs typeface="Verdana" panose="020B0604030504040204" pitchFamily="34" charset="0"/>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Sheet1!$B$2:$B$16</c:f>
              <c:numCache>
                <c:formatCode>General</c:formatCode>
                <c:ptCount val="15"/>
                <c:pt idx="0">
                  <c:v>35.200000000000003</c:v>
                </c:pt>
                <c:pt idx="1">
                  <c:v>35.5</c:v>
                </c:pt>
                <c:pt idx="2">
                  <c:v>35.4</c:v>
                </c:pt>
                <c:pt idx="3">
                  <c:v>34.5</c:v>
                </c:pt>
                <c:pt idx="4">
                  <c:v>34.5</c:v>
                </c:pt>
                <c:pt idx="5">
                  <c:v>35.6</c:v>
                </c:pt>
                <c:pt idx="11">
                  <c:v>34</c:v>
                </c:pt>
                <c:pt idx="14">
                  <c:v>30</c:v>
                </c:pt>
              </c:numCache>
            </c:numRef>
          </c:val>
          <c:smooth val="0"/>
          <c:extLst>
            <c:ext xmlns:c16="http://schemas.microsoft.com/office/drawing/2014/chart" uri="{C3380CC4-5D6E-409C-BE32-E72D297353CC}">
              <c16:uniqueId val="{00000000-EA57-6343-B5D7-160FA642448E}"/>
            </c:ext>
          </c:extLst>
        </c:ser>
        <c:ser>
          <c:idx val="1"/>
          <c:order val="1"/>
          <c:tx>
            <c:strRef>
              <c:f>Sheet1!$C$1</c:f>
              <c:strCache>
                <c:ptCount val="1"/>
                <c:pt idx="0">
                  <c:v>Somija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Sheet1!$C$2:$C$16</c:f>
              <c:numCache>
                <c:formatCode>General</c:formatCode>
                <c:ptCount val="15"/>
                <c:pt idx="0">
                  <c:v>25.4</c:v>
                </c:pt>
                <c:pt idx="1">
                  <c:v>25.6</c:v>
                </c:pt>
                <c:pt idx="2">
                  <c:v>25.2</c:v>
                </c:pt>
                <c:pt idx="3">
                  <c:v>25.4</c:v>
                </c:pt>
                <c:pt idx="4">
                  <c:v>25.3</c:v>
                </c:pt>
                <c:pt idx="5">
                  <c:v>25.9</c:v>
                </c:pt>
              </c:numCache>
            </c:numRef>
          </c:val>
          <c:smooth val="0"/>
          <c:extLst>
            <c:ext xmlns:c16="http://schemas.microsoft.com/office/drawing/2014/chart" uri="{C3380CC4-5D6E-409C-BE32-E72D297353CC}">
              <c16:uniqueId val="{00000001-EA57-6343-B5D7-160FA642448E}"/>
            </c:ext>
          </c:extLst>
        </c:ser>
        <c:ser>
          <c:idx val="2"/>
          <c:order val="2"/>
          <c:tx>
            <c:strRef>
              <c:f>Sheet1!$D$1</c:f>
              <c:strCache>
                <c:ptCount val="1"/>
                <c:pt idx="0">
                  <c:v>Zviedrija </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Sheet1!$D$2:$D$16</c:f>
              <c:numCache>
                <c:formatCode>General</c:formatCode>
                <c:ptCount val="15"/>
                <c:pt idx="0">
                  <c:v>26</c:v>
                </c:pt>
                <c:pt idx="1">
                  <c:v>26.9</c:v>
                </c:pt>
                <c:pt idx="2">
                  <c:v>26.7</c:v>
                </c:pt>
                <c:pt idx="3">
                  <c:v>27.6</c:v>
                </c:pt>
                <c:pt idx="4">
                  <c:v>28</c:v>
                </c:pt>
                <c:pt idx="5">
                  <c:v>27</c:v>
                </c:pt>
              </c:numCache>
            </c:numRef>
          </c:val>
          <c:smooth val="0"/>
          <c:extLst>
            <c:ext xmlns:c16="http://schemas.microsoft.com/office/drawing/2014/chart" uri="{C3380CC4-5D6E-409C-BE32-E72D297353CC}">
              <c16:uniqueId val="{00000002-EA57-6343-B5D7-160FA642448E}"/>
            </c:ext>
          </c:extLst>
        </c:ser>
        <c:ser>
          <c:idx val="3"/>
          <c:order val="3"/>
          <c:tx>
            <c:strRef>
              <c:f>Sheet1!$E$1</c:f>
              <c:strCache>
                <c:ptCount val="1"/>
                <c:pt idx="0">
                  <c:v>ES-28</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Sheet1!$E$2:$E$16</c:f>
              <c:numCache>
                <c:formatCode>General</c:formatCode>
                <c:ptCount val="15"/>
                <c:pt idx="0">
                  <c:v>30.5</c:v>
                </c:pt>
                <c:pt idx="1">
                  <c:v>31</c:v>
                </c:pt>
                <c:pt idx="2">
                  <c:v>31</c:v>
                </c:pt>
                <c:pt idx="3">
                  <c:v>30.8</c:v>
                </c:pt>
                <c:pt idx="4">
                  <c:v>30.6</c:v>
                </c:pt>
                <c:pt idx="5">
                  <c:v>30.9</c:v>
                </c:pt>
              </c:numCache>
            </c:numRef>
          </c:val>
          <c:smooth val="0"/>
          <c:extLst>
            <c:ext xmlns:c16="http://schemas.microsoft.com/office/drawing/2014/chart" uri="{C3380CC4-5D6E-409C-BE32-E72D297353CC}">
              <c16:uniqueId val="{00000003-EA57-6343-B5D7-160FA642448E}"/>
            </c:ext>
          </c:extLst>
        </c:ser>
        <c:ser>
          <c:idx val="4"/>
          <c:order val="4"/>
          <c:tx>
            <c:strRef>
              <c:f>Sheet1!$F$1</c:f>
              <c:strCache>
                <c:ptCount val="1"/>
                <c:pt idx="0">
                  <c:v>Lietuva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Sheet1!$F$2:$F$16</c:f>
              <c:numCache>
                <c:formatCode>General</c:formatCode>
                <c:ptCount val="15"/>
                <c:pt idx="0">
                  <c:v>34.6</c:v>
                </c:pt>
                <c:pt idx="1">
                  <c:v>35</c:v>
                </c:pt>
                <c:pt idx="2">
                  <c:v>37.9</c:v>
                </c:pt>
                <c:pt idx="3">
                  <c:v>37</c:v>
                </c:pt>
                <c:pt idx="4">
                  <c:v>37.6</c:v>
                </c:pt>
                <c:pt idx="5">
                  <c:v>36.9</c:v>
                </c:pt>
              </c:numCache>
            </c:numRef>
          </c:val>
          <c:smooth val="0"/>
          <c:extLst>
            <c:ext xmlns:c16="http://schemas.microsoft.com/office/drawing/2014/chart" uri="{C3380CC4-5D6E-409C-BE32-E72D297353CC}">
              <c16:uniqueId val="{00000004-EA57-6343-B5D7-160FA642448E}"/>
            </c:ext>
          </c:extLst>
        </c:ser>
        <c:ser>
          <c:idx val="5"/>
          <c:order val="5"/>
          <c:tx>
            <c:strRef>
              <c:f>Sheet1!$G$1</c:f>
              <c:strCache>
                <c:ptCount val="1"/>
                <c:pt idx="0">
                  <c:v>Igaunija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Sheet1!$G$2:$G$16</c:f>
              <c:numCache>
                <c:formatCode>General</c:formatCode>
                <c:ptCount val="15"/>
                <c:pt idx="0">
                  <c:v>32.9</c:v>
                </c:pt>
                <c:pt idx="1">
                  <c:v>35.6</c:v>
                </c:pt>
                <c:pt idx="2">
                  <c:v>34.799999999999997</c:v>
                </c:pt>
                <c:pt idx="3">
                  <c:v>32.700000000000003</c:v>
                </c:pt>
                <c:pt idx="4">
                  <c:v>31.6</c:v>
                </c:pt>
                <c:pt idx="5">
                  <c:v>30.6</c:v>
                </c:pt>
              </c:numCache>
            </c:numRef>
          </c:val>
          <c:smooth val="0"/>
          <c:extLst>
            <c:ext xmlns:c16="http://schemas.microsoft.com/office/drawing/2014/chart" uri="{C3380CC4-5D6E-409C-BE32-E72D297353CC}">
              <c16:uniqueId val="{00000005-EA57-6343-B5D7-160FA642448E}"/>
            </c:ext>
          </c:extLst>
        </c:ser>
        <c:dLbls>
          <c:showLegendKey val="0"/>
          <c:showVal val="0"/>
          <c:showCatName val="0"/>
          <c:showSerName val="0"/>
          <c:showPercent val="0"/>
          <c:showBubbleSize val="0"/>
        </c:dLbls>
        <c:marker val="1"/>
        <c:smooth val="0"/>
        <c:axId val="93216128"/>
        <c:axId val="93230592"/>
      </c:lineChart>
      <c:catAx>
        <c:axId val="9321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93230592"/>
        <c:crosses val="autoZero"/>
        <c:auto val="1"/>
        <c:lblAlgn val="ctr"/>
        <c:lblOffset val="100"/>
        <c:noMultiLvlLbl val="0"/>
      </c:catAx>
      <c:valAx>
        <c:axId val="93230592"/>
        <c:scaling>
          <c:orientation val="minMax"/>
          <c:max val="39"/>
          <c:min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93216128"/>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lv-LV" sz="1400" b="1" i="0" baseline="0" dirty="0">
                <a:effectLst/>
                <a:latin typeface="Verdana" panose="020B0604030504040204" pitchFamily="34" charset="0"/>
                <a:ea typeface="Verdana" panose="020B0604030504040204" pitchFamily="34" charset="0"/>
                <a:cs typeface="Verdana" panose="020B0604030504040204" pitchFamily="34" charset="0"/>
              </a:rPr>
              <a:t>Nabadzības riska indekss bērniem </a:t>
            </a:r>
            <a:endParaRPr lang="x-none" sz="1400" dirty="0">
              <a:effectLst/>
              <a:latin typeface="Verdana" panose="020B0604030504040204" pitchFamily="34" charset="0"/>
              <a:ea typeface="Verdana" panose="020B0604030504040204" pitchFamily="34" charset="0"/>
              <a:cs typeface="Verdana" panose="020B0604030504040204" pitchFamily="34" charset="0"/>
            </a:endParaRPr>
          </a:p>
          <a:p>
            <a:pPr>
              <a:defRPr sz="1400">
                <a:latin typeface="Verdana" panose="020B0604030504040204" pitchFamily="34" charset="0"/>
                <a:ea typeface="Verdana" panose="020B0604030504040204" pitchFamily="34" charset="0"/>
                <a:cs typeface="Verdana" panose="020B0604030504040204" pitchFamily="34" charset="0"/>
              </a:defRPr>
            </a:pPr>
            <a:r>
              <a:rPr lang="lv-LV" sz="1400" b="1" i="0" baseline="0" dirty="0">
                <a:effectLst/>
                <a:latin typeface="Verdana" panose="020B0604030504040204" pitchFamily="34" charset="0"/>
                <a:ea typeface="Verdana" panose="020B0604030504040204" pitchFamily="34" charset="0"/>
                <a:cs typeface="Verdana" panose="020B0604030504040204" pitchFamily="34" charset="0"/>
              </a:rPr>
              <a:t>(0-17 gadi), % </a:t>
            </a:r>
            <a:endParaRPr lang="x-none" sz="1400" dirty="0">
              <a:effectLst/>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title>
    <c:autoTitleDeleted val="0"/>
    <c:plotArea>
      <c:layout/>
      <c:lineChart>
        <c:grouping val="standard"/>
        <c:varyColors val="0"/>
        <c:ser>
          <c:idx val="0"/>
          <c:order val="0"/>
          <c:tx>
            <c:strRef>
              <c:f>Sheet1!$B$1</c:f>
              <c:strCache>
                <c:ptCount val="1"/>
                <c:pt idx="0">
                  <c:v>Latvija</c:v>
                </c:pt>
              </c:strCache>
            </c:strRef>
          </c:tx>
          <c:spPr>
            <a:ln w="28575" cap="rnd">
              <a:solidFill>
                <a:srgbClr val="9D2235"/>
              </a:solidFill>
              <a:round/>
            </a:ln>
            <a:effectLst/>
          </c:spPr>
          <c:marker>
            <c:symbol val="circle"/>
            <c:size val="5"/>
            <c:spPr>
              <a:solidFill>
                <a:srgbClr val="9D2235"/>
              </a:solidFill>
              <a:ln w="9525">
                <a:solidFill>
                  <a:srgbClr val="9D2235"/>
                </a:solidFill>
              </a:ln>
              <a:effectLst/>
            </c:spPr>
          </c:marker>
          <c:dLbls>
            <c:dLbl>
              <c:idx val="3"/>
              <c:layout>
                <c:manualLayout>
                  <c:x val="-4.232594795898971E-2"/>
                  <c:y val="5.63724457019335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CC-4A6A-ACF3-283A3D857D7E}"/>
                </c:ext>
              </c:extLst>
            </c:dLbl>
            <c:dLbl>
              <c:idx val="4"/>
              <c:layout>
                <c:manualLayout>
                  <c:x val="-3.7805161954488853E-2"/>
                  <c:y val="5.10189370882646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CC-4A6A-ACF3-283A3D857D7E}"/>
                </c:ext>
              </c:extLst>
            </c:dLbl>
            <c:dLbl>
              <c:idx val="5"/>
              <c:layout>
                <c:manualLayout>
                  <c:x val="-3.7805161954488853E-2"/>
                  <c:y val="2.960490263358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CC-4A6A-ACF3-283A3D857D7E}"/>
                </c:ext>
              </c:extLst>
            </c:dLbl>
            <c:dLbl>
              <c:idx val="11"/>
              <c:tx>
                <c:rich>
                  <a:bodyPr/>
                  <a:lstStyle/>
                  <a:p>
                    <a:r>
                      <a:rPr lang="en-US"/>
                      <a:t>13,5</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93E-4B9B-8C6B-ABDF562CAC4F}"/>
                </c:ext>
              </c:extLst>
            </c:dLbl>
            <c:dLbl>
              <c:idx val="14"/>
              <c:tx>
                <c:rich>
                  <a:bodyPr/>
                  <a:lstStyle/>
                  <a:p>
                    <a:fld id="{B6AA0AEC-EF98-4D30-A5F0-4347B8F0F7BC}" type="VALUE">
                      <a:rPr lang="en-US" smtClean="0"/>
                      <a:pPr/>
                      <a:t>[VALUE]</a:t>
                    </a:fld>
                    <a:r>
                      <a:rPr lang="en-US"/>
                      <a:t>,5</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93E-4B9B-8C6B-ABDF562CAC4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D2235"/>
                    </a:solidFill>
                    <a:latin typeface="Verdana" panose="020B0604030504040204" pitchFamily="34" charset="0"/>
                    <a:ea typeface="Verdana" panose="020B0604030504040204" pitchFamily="34" charset="0"/>
                    <a:cs typeface="Verdana" panose="020B0604030504040204" pitchFamily="34" charset="0"/>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Sheet1!$B$2:$B$16</c:f>
              <c:numCache>
                <c:formatCode>General</c:formatCode>
                <c:ptCount val="15"/>
                <c:pt idx="0">
                  <c:v>23.4</c:v>
                </c:pt>
                <c:pt idx="1">
                  <c:v>24.3</c:v>
                </c:pt>
                <c:pt idx="2">
                  <c:v>23.3</c:v>
                </c:pt>
                <c:pt idx="3">
                  <c:v>18.600000000000001</c:v>
                </c:pt>
                <c:pt idx="4">
                  <c:v>18.399999999999999</c:v>
                </c:pt>
                <c:pt idx="5">
                  <c:v>17.5</c:v>
                </c:pt>
                <c:pt idx="11">
                  <c:v>14</c:v>
                </c:pt>
                <c:pt idx="14">
                  <c:v>11</c:v>
                </c:pt>
              </c:numCache>
            </c:numRef>
          </c:val>
          <c:smooth val="0"/>
          <c:extLst>
            <c:ext xmlns:c16="http://schemas.microsoft.com/office/drawing/2014/chart" uri="{C3380CC4-5D6E-409C-BE32-E72D297353CC}">
              <c16:uniqueId val="{00000000-8A1F-1A49-84D5-C8C8553E9EE1}"/>
            </c:ext>
          </c:extLst>
        </c:ser>
        <c:ser>
          <c:idx val="1"/>
          <c:order val="1"/>
          <c:tx>
            <c:strRef>
              <c:f>Sheet1!$C$1</c:f>
              <c:strCache>
                <c:ptCount val="1"/>
                <c:pt idx="0">
                  <c:v>Somija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Sheet1!$C$2:$C$16</c:f>
              <c:numCache>
                <c:formatCode>General</c:formatCode>
                <c:ptCount val="15"/>
                <c:pt idx="0">
                  <c:v>9.3000000000000007</c:v>
                </c:pt>
                <c:pt idx="1">
                  <c:v>10.9</c:v>
                </c:pt>
                <c:pt idx="2">
                  <c:v>10</c:v>
                </c:pt>
                <c:pt idx="3">
                  <c:v>9.3000000000000007</c:v>
                </c:pt>
                <c:pt idx="4">
                  <c:v>10.199999999999999</c:v>
                </c:pt>
                <c:pt idx="5">
                  <c:v>11.1</c:v>
                </c:pt>
              </c:numCache>
            </c:numRef>
          </c:val>
          <c:smooth val="0"/>
          <c:extLst>
            <c:ext xmlns:c16="http://schemas.microsoft.com/office/drawing/2014/chart" uri="{C3380CC4-5D6E-409C-BE32-E72D297353CC}">
              <c16:uniqueId val="{00000001-8A1F-1A49-84D5-C8C8553E9EE1}"/>
            </c:ext>
          </c:extLst>
        </c:ser>
        <c:ser>
          <c:idx val="2"/>
          <c:order val="2"/>
          <c:tx>
            <c:strRef>
              <c:f>Sheet1!$D$1</c:f>
              <c:strCache>
                <c:ptCount val="1"/>
                <c:pt idx="0">
                  <c:v>Zviedrija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Sheet1!$D$2:$D$16</c:f>
              <c:numCache>
                <c:formatCode>General</c:formatCode>
                <c:ptCount val="15"/>
                <c:pt idx="0">
                  <c:v>19</c:v>
                </c:pt>
                <c:pt idx="1">
                  <c:v>18.2</c:v>
                </c:pt>
                <c:pt idx="2">
                  <c:v>18.100000000000001</c:v>
                </c:pt>
                <c:pt idx="3">
                  <c:v>18.7</c:v>
                </c:pt>
                <c:pt idx="4">
                  <c:v>18.600000000000001</c:v>
                </c:pt>
                <c:pt idx="5">
                  <c:v>19.3</c:v>
                </c:pt>
              </c:numCache>
            </c:numRef>
          </c:val>
          <c:smooth val="0"/>
          <c:extLst>
            <c:ext xmlns:c16="http://schemas.microsoft.com/office/drawing/2014/chart" uri="{C3380CC4-5D6E-409C-BE32-E72D297353CC}">
              <c16:uniqueId val="{00000002-8A1F-1A49-84D5-C8C8553E9EE1}"/>
            </c:ext>
          </c:extLst>
        </c:ser>
        <c:ser>
          <c:idx val="3"/>
          <c:order val="3"/>
          <c:tx>
            <c:strRef>
              <c:f>Sheet1!$E$1</c:f>
              <c:strCache>
                <c:ptCount val="1"/>
                <c:pt idx="0">
                  <c:v>ES-28</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Sheet1!$E$2:$E$16</c:f>
              <c:numCache>
                <c:formatCode>General</c:formatCode>
                <c:ptCount val="15"/>
                <c:pt idx="0">
                  <c:v>20.5</c:v>
                </c:pt>
                <c:pt idx="1">
                  <c:v>21.1</c:v>
                </c:pt>
                <c:pt idx="2">
                  <c:v>21.2</c:v>
                </c:pt>
                <c:pt idx="3">
                  <c:v>21</c:v>
                </c:pt>
                <c:pt idx="4" formatCode="0.0">
                  <c:v>20.2</c:v>
                </c:pt>
                <c:pt idx="5">
                  <c:v>20.3</c:v>
                </c:pt>
              </c:numCache>
            </c:numRef>
          </c:val>
          <c:smooth val="0"/>
          <c:extLst>
            <c:ext xmlns:c16="http://schemas.microsoft.com/office/drawing/2014/chart" uri="{C3380CC4-5D6E-409C-BE32-E72D297353CC}">
              <c16:uniqueId val="{00000003-8A1F-1A49-84D5-C8C8553E9EE1}"/>
            </c:ext>
          </c:extLst>
        </c:ser>
        <c:ser>
          <c:idx val="4"/>
          <c:order val="4"/>
          <c:tx>
            <c:strRef>
              <c:f>Sheet1!$F$1</c:f>
              <c:strCache>
                <c:ptCount val="1"/>
                <c:pt idx="0">
                  <c:v>Lietuva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Sheet1!$F$2:$F$16</c:f>
              <c:numCache>
                <c:formatCode>General</c:formatCode>
                <c:ptCount val="15"/>
                <c:pt idx="0">
                  <c:v>26.9</c:v>
                </c:pt>
                <c:pt idx="1">
                  <c:v>23.5</c:v>
                </c:pt>
                <c:pt idx="2">
                  <c:v>28.9</c:v>
                </c:pt>
                <c:pt idx="3">
                  <c:v>25.6</c:v>
                </c:pt>
                <c:pt idx="4">
                  <c:v>25.7</c:v>
                </c:pt>
                <c:pt idx="5">
                  <c:v>23.9</c:v>
                </c:pt>
              </c:numCache>
            </c:numRef>
          </c:val>
          <c:smooth val="0"/>
          <c:extLst>
            <c:ext xmlns:c16="http://schemas.microsoft.com/office/drawing/2014/chart" uri="{C3380CC4-5D6E-409C-BE32-E72D297353CC}">
              <c16:uniqueId val="{00000004-8A1F-1A49-84D5-C8C8553E9EE1}"/>
            </c:ext>
          </c:extLst>
        </c:ser>
        <c:ser>
          <c:idx val="5"/>
          <c:order val="5"/>
          <c:tx>
            <c:strRef>
              <c:f>Sheet1!$G$1</c:f>
              <c:strCache>
                <c:ptCount val="1"/>
                <c:pt idx="0">
                  <c:v>Igaunija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Sheet1!$G$2:$G$16</c:f>
              <c:numCache>
                <c:formatCode>General</c:formatCode>
                <c:ptCount val="15"/>
                <c:pt idx="0">
                  <c:v>18.100000000000001</c:v>
                </c:pt>
                <c:pt idx="1">
                  <c:v>19.7</c:v>
                </c:pt>
                <c:pt idx="2">
                  <c:v>20</c:v>
                </c:pt>
                <c:pt idx="3">
                  <c:v>18.600000000000001</c:v>
                </c:pt>
                <c:pt idx="4">
                  <c:v>18.399999999999999</c:v>
                </c:pt>
                <c:pt idx="5">
                  <c:v>17.5</c:v>
                </c:pt>
              </c:numCache>
            </c:numRef>
          </c:val>
          <c:smooth val="0"/>
          <c:extLst>
            <c:ext xmlns:c16="http://schemas.microsoft.com/office/drawing/2014/chart" uri="{C3380CC4-5D6E-409C-BE32-E72D297353CC}">
              <c16:uniqueId val="{00000005-8A1F-1A49-84D5-C8C8553E9EE1}"/>
            </c:ext>
          </c:extLst>
        </c:ser>
        <c:dLbls>
          <c:showLegendKey val="0"/>
          <c:showVal val="0"/>
          <c:showCatName val="0"/>
          <c:showSerName val="0"/>
          <c:showPercent val="0"/>
          <c:showBubbleSize val="0"/>
        </c:dLbls>
        <c:marker val="1"/>
        <c:smooth val="0"/>
        <c:axId val="93316224"/>
        <c:axId val="93318144"/>
      </c:lineChart>
      <c:catAx>
        <c:axId val="9331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93318144"/>
        <c:crosses val="autoZero"/>
        <c:auto val="1"/>
        <c:lblAlgn val="ctr"/>
        <c:lblOffset val="100"/>
        <c:noMultiLvlLbl val="0"/>
      </c:catAx>
      <c:valAx>
        <c:axId val="93318144"/>
        <c:scaling>
          <c:orientation val="minMax"/>
          <c:max val="30"/>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93316224"/>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1400" b="1" i="0" baseline="0" dirty="0">
                <a:effectLst/>
                <a:latin typeface="Verdana" panose="020B0604030504040204" pitchFamily="34" charset="0"/>
                <a:ea typeface="Verdana" panose="020B0604030504040204" pitchFamily="34" charset="0"/>
                <a:cs typeface="Verdana" panose="020B0604030504040204" pitchFamily="34" charset="0"/>
              </a:rPr>
              <a:t>Apmierinātība ar dzīvi, % </a:t>
            </a:r>
            <a:endParaRPr lang="x-none" sz="1400" dirty="0">
              <a:effectLst/>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9.0067174280170803E-2"/>
          <c:y val="0.28570971039155668"/>
          <c:w val="0.88554041841097697"/>
          <c:h val="0.4844486175355493"/>
        </c:manualLayout>
      </c:layout>
      <c:lineChart>
        <c:grouping val="standard"/>
        <c:varyColors val="0"/>
        <c:ser>
          <c:idx val="0"/>
          <c:order val="0"/>
          <c:tx>
            <c:strRef>
              <c:f>Sheet1!$B$1</c:f>
              <c:strCache>
                <c:ptCount val="1"/>
                <c:pt idx="0">
                  <c:v>Latvija</c:v>
                </c:pt>
              </c:strCache>
            </c:strRef>
          </c:tx>
          <c:spPr>
            <a:ln w="28575" cap="rnd">
              <a:solidFill>
                <a:srgbClr val="9D2235"/>
              </a:solidFill>
              <a:round/>
            </a:ln>
            <a:effectLst/>
          </c:spPr>
          <c:marker>
            <c:symbol val="circle"/>
            <c:size val="5"/>
            <c:spPr>
              <a:solidFill>
                <a:srgbClr val="9D2235"/>
              </a:solidFill>
              <a:ln w="9525">
                <a:solidFill>
                  <a:srgbClr val="9D223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D2235"/>
                    </a:solidFill>
                    <a:latin typeface="Verdana" panose="020B0604030504040204" pitchFamily="34" charset="0"/>
                    <a:ea typeface="Verdana" panose="020B0604030504040204" pitchFamily="34" charset="0"/>
                    <a:cs typeface="Verdana" panose="020B0604030504040204" pitchFamily="34" charset="0"/>
                  </a:defRPr>
                </a:pPr>
                <a:endParaRPr lang="lv-L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Sheet1!$B$2:$B$16</c:f>
              <c:numCache>
                <c:formatCode>General</c:formatCode>
                <c:ptCount val="15"/>
                <c:pt idx="0">
                  <c:v>69.2</c:v>
                </c:pt>
                <c:pt idx="5">
                  <c:v>73.599999999999994</c:v>
                </c:pt>
                <c:pt idx="11">
                  <c:v>77</c:v>
                </c:pt>
                <c:pt idx="14">
                  <c:v>81</c:v>
                </c:pt>
              </c:numCache>
            </c:numRef>
          </c:val>
          <c:smooth val="0"/>
          <c:extLst>
            <c:ext xmlns:c16="http://schemas.microsoft.com/office/drawing/2014/chart" uri="{C3380CC4-5D6E-409C-BE32-E72D297353CC}">
              <c16:uniqueId val="{00000000-C78E-4449-905B-9032D110E07D}"/>
            </c:ext>
          </c:extLst>
        </c:ser>
        <c:ser>
          <c:idx val="1"/>
          <c:order val="1"/>
          <c:tx>
            <c:strRef>
              <c:f>Sheet1!$C$1</c:f>
              <c:strCache>
                <c:ptCount val="1"/>
                <c:pt idx="0">
                  <c:v>Somija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Sheet1!$C$2:$C$16</c:f>
              <c:numCache>
                <c:formatCode>General</c:formatCode>
                <c:ptCount val="15"/>
                <c:pt idx="0">
                  <c:v>94.2</c:v>
                </c:pt>
                <c:pt idx="5">
                  <c:v>94.9</c:v>
                </c:pt>
              </c:numCache>
            </c:numRef>
          </c:val>
          <c:smooth val="0"/>
          <c:extLst>
            <c:ext xmlns:c16="http://schemas.microsoft.com/office/drawing/2014/chart" uri="{C3380CC4-5D6E-409C-BE32-E72D297353CC}">
              <c16:uniqueId val="{00000001-C78E-4449-905B-9032D110E07D}"/>
            </c:ext>
          </c:extLst>
        </c:ser>
        <c:ser>
          <c:idx val="2"/>
          <c:order val="2"/>
          <c:tx>
            <c:strRef>
              <c:f>Sheet1!$D$1</c:f>
              <c:strCache>
                <c:ptCount val="1"/>
                <c:pt idx="0">
                  <c:v>Zviedrija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Sheet1!$D$2:$D$16</c:f>
              <c:numCache>
                <c:formatCode>General</c:formatCode>
                <c:ptCount val="15"/>
                <c:pt idx="0">
                  <c:v>91</c:v>
                </c:pt>
                <c:pt idx="5">
                  <c:v>88.6</c:v>
                </c:pt>
              </c:numCache>
            </c:numRef>
          </c:val>
          <c:smooth val="0"/>
          <c:extLst>
            <c:ext xmlns:c16="http://schemas.microsoft.com/office/drawing/2014/chart" uri="{C3380CC4-5D6E-409C-BE32-E72D297353CC}">
              <c16:uniqueId val="{00000002-C78E-4449-905B-9032D110E07D}"/>
            </c:ext>
          </c:extLst>
        </c:ser>
        <c:ser>
          <c:idx val="3"/>
          <c:order val="3"/>
          <c:tx>
            <c:strRef>
              <c:f>Sheet1!$E$1</c:f>
              <c:strCache>
                <c:ptCount val="1"/>
                <c:pt idx="0">
                  <c:v>ES-28</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Sheet1!$E$2:$E$16</c:f>
              <c:numCache>
                <c:formatCode>General</c:formatCode>
                <c:ptCount val="15"/>
                <c:pt idx="0">
                  <c:v>78.900000000000006</c:v>
                </c:pt>
                <c:pt idx="5">
                  <c:v>83.8</c:v>
                </c:pt>
              </c:numCache>
            </c:numRef>
          </c:val>
          <c:smooth val="0"/>
          <c:extLst>
            <c:ext xmlns:c16="http://schemas.microsoft.com/office/drawing/2014/chart" uri="{C3380CC4-5D6E-409C-BE32-E72D297353CC}">
              <c16:uniqueId val="{00000003-C78E-4449-905B-9032D110E07D}"/>
            </c:ext>
          </c:extLst>
        </c:ser>
        <c:ser>
          <c:idx val="4"/>
          <c:order val="4"/>
          <c:tx>
            <c:strRef>
              <c:f>Sheet1!$F$1</c:f>
              <c:strCache>
                <c:ptCount val="1"/>
                <c:pt idx="0">
                  <c:v>Lietuva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Sheet1!$F$2:$F$16</c:f>
              <c:numCache>
                <c:formatCode>General</c:formatCode>
                <c:ptCount val="15"/>
                <c:pt idx="0">
                  <c:v>72.099999999999994</c:v>
                </c:pt>
                <c:pt idx="5">
                  <c:v>63.8</c:v>
                </c:pt>
              </c:numCache>
            </c:numRef>
          </c:val>
          <c:smooth val="0"/>
          <c:extLst>
            <c:ext xmlns:c16="http://schemas.microsoft.com/office/drawing/2014/chart" uri="{C3380CC4-5D6E-409C-BE32-E72D297353CC}">
              <c16:uniqueId val="{00000004-C78E-4449-905B-9032D110E07D}"/>
            </c:ext>
          </c:extLst>
        </c:ser>
        <c:ser>
          <c:idx val="5"/>
          <c:order val="5"/>
          <c:tx>
            <c:strRef>
              <c:f>Sheet1!$G$1</c:f>
              <c:strCache>
                <c:ptCount val="1"/>
                <c:pt idx="0">
                  <c:v>Igaunija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Sheet1!$G$2:$G$16</c:f>
              <c:numCache>
                <c:formatCode>General</c:formatCode>
                <c:ptCount val="15"/>
                <c:pt idx="0">
                  <c:v>65.599999999999994</c:v>
                </c:pt>
                <c:pt idx="5">
                  <c:v>77.8</c:v>
                </c:pt>
              </c:numCache>
            </c:numRef>
          </c:val>
          <c:smooth val="0"/>
          <c:extLst>
            <c:ext xmlns:c16="http://schemas.microsoft.com/office/drawing/2014/chart" uri="{C3380CC4-5D6E-409C-BE32-E72D297353CC}">
              <c16:uniqueId val="{00000005-C78E-4449-905B-9032D110E07D}"/>
            </c:ext>
          </c:extLst>
        </c:ser>
        <c:dLbls>
          <c:showLegendKey val="0"/>
          <c:showVal val="0"/>
          <c:showCatName val="0"/>
          <c:showSerName val="0"/>
          <c:showPercent val="0"/>
          <c:showBubbleSize val="0"/>
        </c:dLbls>
        <c:marker val="1"/>
        <c:smooth val="0"/>
        <c:axId val="94718976"/>
        <c:axId val="94733440"/>
      </c:lineChart>
      <c:catAx>
        <c:axId val="9471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94733440"/>
        <c:crosses val="autoZero"/>
        <c:auto val="1"/>
        <c:lblAlgn val="ctr"/>
        <c:lblOffset val="100"/>
        <c:noMultiLvlLbl val="0"/>
      </c:catAx>
      <c:valAx>
        <c:axId val="9473344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94718976"/>
        <c:crosses val="autoZero"/>
        <c:crossBetween val="between"/>
        <c:majorUnit val="10"/>
      </c:valAx>
      <c:spPr>
        <a:noFill/>
        <a:ln>
          <a:noFill/>
        </a:ln>
        <a:effectLst/>
      </c:spPr>
    </c:plotArea>
    <c:legend>
      <c:legendPos val="t"/>
      <c:layout>
        <c:manualLayout>
          <c:xMode val="edge"/>
          <c:yMode val="edge"/>
          <c:x val="2.479661935552363E-2"/>
          <c:y val="0.15880482080553243"/>
          <c:w val="0.96592902769804123"/>
          <c:h val="0.110659648270391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1400" b="1" i="0" baseline="0" dirty="0">
                <a:effectLst/>
                <a:latin typeface="Verdana" panose="020B0604030504040204" pitchFamily="34" charset="0"/>
                <a:ea typeface="Verdana" panose="020B0604030504040204" pitchFamily="34" charset="0"/>
                <a:cs typeface="Verdana" panose="020B0604030504040204" pitchFamily="34" charset="0"/>
              </a:rPr>
              <a:t>Savstarpējā uzticēšanās (no 16 g.)</a:t>
            </a:r>
            <a:r>
              <a:rPr lang="x-none" sz="1400" b="1" i="0" baseline="0" dirty="0">
                <a:effectLst/>
                <a:latin typeface="Verdana" panose="020B0604030504040204" pitchFamily="34" charset="0"/>
                <a:ea typeface="Verdana" panose="020B0604030504040204" pitchFamily="34" charset="0"/>
                <a:cs typeface="Verdana" panose="020B0604030504040204" pitchFamily="34" charset="0"/>
              </a:rPr>
              <a:t>, </a:t>
            </a:r>
            <a:endParaRPr lang="x-none" sz="1400" dirty="0">
              <a:effectLst/>
              <a:latin typeface="Verdana" panose="020B0604030504040204" pitchFamily="34" charset="0"/>
              <a:ea typeface="Verdana" panose="020B0604030504040204" pitchFamily="34" charset="0"/>
              <a:cs typeface="Verdana" panose="020B0604030504040204" pitchFamily="34" charset="0"/>
            </a:endParaRPr>
          </a:p>
          <a:p>
            <a:pPr>
              <a:defRPr sz="1400"/>
            </a:pPr>
            <a:r>
              <a:rPr lang="x-none" sz="1400" b="1" i="0" baseline="0" dirty="0">
                <a:effectLst/>
                <a:latin typeface="Verdana" panose="020B0604030504040204" pitchFamily="34" charset="0"/>
                <a:ea typeface="Verdana" panose="020B0604030504040204" pitchFamily="34" charset="0"/>
                <a:cs typeface="Verdana" panose="020B0604030504040204" pitchFamily="34" charset="0"/>
              </a:rPr>
              <a:t>skala 0-10</a:t>
            </a:r>
            <a:endParaRPr lang="x-none" sz="1400" dirty="0">
              <a:effectLst/>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0"/>
          <c:order val="0"/>
          <c:tx>
            <c:strRef>
              <c:f>Sheet1!$B$1</c:f>
              <c:strCache>
                <c:ptCount val="1"/>
                <c:pt idx="0">
                  <c:v>Latvija</c:v>
                </c:pt>
              </c:strCache>
            </c:strRef>
          </c:tx>
          <c:spPr>
            <a:ln w="28575" cap="rnd">
              <a:solidFill>
                <a:srgbClr val="9D2235"/>
              </a:solidFill>
              <a:round/>
            </a:ln>
            <a:effectLst/>
          </c:spPr>
          <c:marker>
            <c:symbol val="circle"/>
            <c:size val="5"/>
            <c:spPr>
              <a:solidFill>
                <a:srgbClr val="9D2235"/>
              </a:solidFill>
              <a:ln w="9525">
                <a:solidFill>
                  <a:srgbClr val="9D223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D2235"/>
                    </a:solidFill>
                    <a:latin typeface="Verdana" panose="020B0604030504040204" pitchFamily="34" charset="0"/>
                    <a:ea typeface="Verdana" panose="020B0604030504040204" pitchFamily="34" charset="0"/>
                    <a:cs typeface="Verdana" panose="020B0604030504040204" pitchFamily="34" charset="0"/>
                  </a:defRPr>
                </a:pPr>
                <a:endParaRPr lang="lv-L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Sheet1!$B$2:$B$16</c:f>
              <c:numCache>
                <c:formatCode>General</c:formatCode>
                <c:ptCount val="15"/>
                <c:pt idx="0">
                  <c:v>6.5</c:v>
                </c:pt>
                <c:pt idx="4">
                  <c:v>6.2</c:v>
                </c:pt>
                <c:pt idx="5">
                  <c:v>6.4</c:v>
                </c:pt>
                <c:pt idx="11">
                  <c:v>6.8</c:v>
                </c:pt>
                <c:pt idx="14">
                  <c:v>7</c:v>
                </c:pt>
              </c:numCache>
            </c:numRef>
          </c:val>
          <c:smooth val="0"/>
          <c:extLst>
            <c:ext xmlns:c16="http://schemas.microsoft.com/office/drawing/2014/chart" uri="{C3380CC4-5D6E-409C-BE32-E72D297353CC}">
              <c16:uniqueId val="{00000000-04D4-B145-B423-FBA940389500}"/>
            </c:ext>
          </c:extLst>
        </c:ser>
        <c:dLbls>
          <c:showLegendKey val="0"/>
          <c:showVal val="0"/>
          <c:showCatName val="0"/>
          <c:showSerName val="0"/>
          <c:showPercent val="0"/>
          <c:showBubbleSize val="0"/>
        </c:dLbls>
        <c:marker val="1"/>
        <c:smooth val="0"/>
        <c:axId val="94870528"/>
        <c:axId val="94872320"/>
      </c:lineChart>
      <c:catAx>
        <c:axId val="948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94872320"/>
        <c:crosses val="autoZero"/>
        <c:auto val="1"/>
        <c:lblAlgn val="ctr"/>
        <c:lblOffset val="100"/>
        <c:noMultiLvlLbl val="0"/>
      </c:catAx>
      <c:valAx>
        <c:axId val="94872320"/>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9487052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lv-LV" sz="1400" b="1" i="0" baseline="0" dirty="0">
                <a:effectLst/>
                <a:latin typeface="Verdana" panose="020B0604030504040204" pitchFamily="34" charset="0"/>
                <a:ea typeface="Verdana" panose="020B0604030504040204" pitchFamily="34" charset="0"/>
                <a:cs typeface="Verdana" panose="020B0604030504040204" pitchFamily="34" charset="0"/>
              </a:rPr>
              <a:t>Reģionālā IKP starpība – četru mazāk attīstīto plānošanas reģionu vidējais IKP uz vienu iedzīvotāju līmenis pret augstāk attīstīto plānošanas reģionu, %</a:t>
            </a:r>
            <a:endParaRPr lang="x-none" sz="1400" dirty="0">
              <a:effectLst/>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0"/>
          <c:order val="0"/>
          <c:tx>
            <c:strRef>
              <c:f>Sheet1!$B$1</c:f>
              <c:strCache>
                <c:ptCount val="1"/>
                <c:pt idx="0">
                  <c:v>Latvija</c:v>
                </c:pt>
              </c:strCache>
            </c:strRef>
          </c:tx>
          <c:spPr>
            <a:ln w="28575" cap="rnd">
              <a:solidFill>
                <a:srgbClr val="9D2235"/>
              </a:solidFill>
              <a:round/>
            </a:ln>
            <a:effectLst/>
          </c:spPr>
          <c:marker>
            <c:symbol val="circle"/>
            <c:size val="5"/>
            <c:spPr>
              <a:solidFill>
                <a:srgbClr val="9D2235"/>
              </a:solidFill>
              <a:ln w="9525">
                <a:solidFill>
                  <a:srgbClr val="9D223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D2235"/>
                    </a:solidFill>
                    <a:latin typeface="Verdana" panose="020B0604030504040204" pitchFamily="34" charset="0"/>
                    <a:ea typeface="Verdana" panose="020B0604030504040204" pitchFamily="34" charset="0"/>
                    <a:cs typeface="Verdana" panose="020B0604030504040204" pitchFamily="34" charset="0"/>
                  </a:defRPr>
                </a:pPr>
                <a:endParaRPr lang="lv-L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Sheet1!$A$2:$A$19</c:f>
              <c:numCache>
                <c:formatCode>General</c:formatCod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numCache>
            </c:numRef>
          </c:cat>
          <c:val>
            <c:numRef>
              <c:f>Sheet1!$B$2:$B$19</c:f>
              <c:numCache>
                <c:formatCode>General</c:formatCode>
                <c:ptCount val="15"/>
                <c:pt idx="0">
                  <c:v>46</c:v>
                </c:pt>
                <c:pt idx="1">
                  <c:v>47</c:v>
                </c:pt>
                <c:pt idx="2">
                  <c:v>46</c:v>
                </c:pt>
                <c:pt idx="3">
                  <c:v>46</c:v>
                </c:pt>
                <c:pt idx="4">
                  <c:v>47</c:v>
                </c:pt>
                <c:pt idx="11">
                  <c:v>52</c:v>
                </c:pt>
                <c:pt idx="14">
                  <c:v>55</c:v>
                </c:pt>
              </c:numCache>
            </c:numRef>
          </c:val>
          <c:smooth val="0"/>
          <c:extLst>
            <c:ext xmlns:c16="http://schemas.microsoft.com/office/drawing/2014/chart" uri="{C3380CC4-5D6E-409C-BE32-E72D297353CC}">
              <c16:uniqueId val="{00000000-2B28-B84B-9EA1-E2814FE97B58}"/>
            </c:ext>
          </c:extLst>
        </c:ser>
        <c:dLbls>
          <c:showLegendKey val="0"/>
          <c:showVal val="0"/>
          <c:showCatName val="0"/>
          <c:showSerName val="0"/>
          <c:showPercent val="0"/>
          <c:showBubbleSize val="0"/>
        </c:dLbls>
        <c:marker val="1"/>
        <c:smooth val="0"/>
        <c:axId val="94782976"/>
        <c:axId val="94784512"/>
      </c:lineChart>
      <c:catAx>
        <c:axId val="9478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94784512"/>
        <c:crosses val="autoZero"/>
        <c:auto val="1"/>
        <c:lblAlgn val="ctr"/>
        <c:lblOffset val="100"/>
        <c:noMultiLvlLbl val="0"/>
      </c:catAx>
      <c:valAx>
        <c:axId val="94784512"/>
        <c:scaling>
          <c:orientation val="minMax"/>
          <c:min val="4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94782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FBF2F3-55EC-714E-9A5F-A71E209E367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5915AF8-DC97-9845-AEAC-4BB39200D21E}">
      <dgm:prSet custT="1"/>
      <dgm:spPr>
        <a:solidFill>
          <a:schemeClr val="bg2">
            <a:lumMod val="50000"/>
          </a:schemeClr>
        </a:solidFill>
      </dgm:spPr>
      <dgm: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Saeima</a:t>
          </a:r>
          <a:endParaRPr lang="en-US" sz="1400" b="1" dirty="0">
            <a:latin typeface="Verdana" panose="020B0604030504040204" pitchFamily="34" charset="0"/>
            <a:ea typeface="Verdana" panose="020B0604030504040204" pitchFamily="34" charset="0"/>
            <a:cs typeface="Verdana" panose="020B0604030504040204" pitchFamily="34" charset="0"/>
          </a:endParaRPr>
        </a:p>
      </dgm:t>
    </dgm:pt>
    <dgm:pt modelId="{72A18F5B-5E8E-6E45-BF95-28BB1BA2323F}" type="parTrans" cxnId="{7EB85E83-E8A1-E94B-A2F0-AC2B58F11D85}">
      <dgm:prSet/>
      <dgm:spPr/>
      <dgm:t>
        <a:bodyPr/>
        <a:lstStyle/>
        <a:p>
          <a:endParaRPr lang="en-GB"/>
        </a:p>
      </dgm:t>
    </dgm:pt>
    <dgm:pt modelId="{F1912791-E766-F441-A8FD-1B73153B26A2}" type="sibTrans" cxnId="{7EB85E83-E8A1-E94B-A2F0-AC2B58F11D85}">
      <dgm:prSet/>
      <dgm:spPr/>
      <dgm:t>
        <a:bodyPr/>
        <a:lstStyle/>
        <a:p>
          <a:endParaRPr lang="en-GB"/>
        </a:p>
      </dgm:t>
    </dgm:pt>
    <dgm:pt modelId="{B0AEC718-3CC5-E642-8A63-6B6F501CDD4F}">
      <dgm:prSet custT="1"/>
      <dgm:spPr>
        <a:solidFill>
          <a:schemeClr val="bg2">
            <a:lumMod val="50000"/>
          </a:schemeClr>
        </a:solidFill>
      </dgm:spPr>
      <dgm: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Ministrijas</a:t>
          </a:r>
          <a:endParaRPr lang="en-US" sz="1400" b="1" dirty="0">
            <a:latin typeface="Verdana" panose="020B0604030504040204" pitchFamily="34" charset="0"/>
            <a:ea typeface="Verdana" panose="020B0604030504040204" pitchFamily="34" charset="0"/>
            <a:cs typeface="Verdana" panose="020B0604030504040204" pitchFamily="34" charset="0"/>
          </a:endParaRPr>
        </a:p>
      </dgm:t>
    </dgm:pt>
    <dgm:pt modelId="{339CDD91-F27E-7E41-BDD0-5EA77BFD407E}" type="parTrans" cxnId="{D4D9F76C-5ECE-4441-960D-351957830EF8}">
      <dgm:prSet/>
      <dgm:spPr/>
      <dgm:t>
        <a:bodyPr/>
        <a:lstStyle/>
        <a:p>
          <a:endParaRPr lang="en-GB"/>
        </a:p>
      </dgm:t>
    </dgm:pt>
    <dgm:pt modelId="{7DA12890-828B-C64D-9FC2-36BDF311A5B8}" type="sibTrans" cxnId="{D4D9F76C-5ECE-4441-960D-351957830EF8}">
      <dgm:prSet/>
      <dgm:spPr/>
      <dgm:t>
        <a:bodyPr/>
        <a:lstStyle/>
        <a:p>
          <a:endParaRPr lang="en-GB"/>
        </a:p>
      </dgm:t>
    </dgm:pt>
    <dgm:pt modelId="{3006E187-BC6D-044C-B1EA-0C75D841D412}">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Finanšu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ministrija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971368BD-48AD-4341-89BD-92A94EF20C1D}" type="parTrans" cxnId="{6E054B6B-E31E-E640-9B26-57604BCDF73A}">
      <dgm:prSet/>
      <dgm:spPr/>
      <dgm:t>
        <a:bodyPr/>
        <a:lstStyle/>
        <a:p>
          <a:endParaRPr lang="en-GB"/>
        </a:p>
      </dgm:t>
    </dgm:pt>
    <dgm:pt modelId="{8AB00E21-C6C7-5A46-8885-5524180BFC28}" type="sibTrans" cxnId="{6E054B6B-E31E-E640-9B26-57604BCDF73A}">
      <dgm:prSet/>
      <dgm:spPr/>
      <dgm:t>
        <a:bodyPr/>
        <a:lstStyle/>
        <a:p>
          <a:endParaRPr lang="en-GB"/>
        </a:p>
      </dgm:t>
    </dgm:pt>
    <dgm:pt modelId="{58981279-0BFC-2041-83BD-F99FD9C7BA1A}">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Izglītības</a:t>
          </a:r>
          <a:r>
            <a:rPr lang="en-US" sz="1400" dirty="0">
              <a:latin typeface="Verdana" panose="020B0604030504040204" pitchFamily="34" charset="0"/>
              <a:ea typeface="Verdana" panose="020B0604030504040204" pitchFamily="34" charset="0"/>
              <a:cs typeface="Verdana" panose="020B0604030504040204" pitchFamily="34" charset="0"/>
            </a:rPr>
            <a:t> un </a:t>
          </a:r>
          <a:r>
            <a:rPr lang="en-US" sz="1400" dirty="0" err="1">
              <a:latin typeface="Verdana" panose="020B0604030504040204" pitchFamily="34" charset="0"/>
              <a:ea typeface="Verdana" panose="020B0604030504040204" pitchFamily="34" charset="0"/>
              <a:cs typeface="Verdana" panose="020B0604030504040204" pitchFamily="34" charset="0"/>
            </a:rPr>
            <a:t>zinātnes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ministrija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B12E820F-D77D-DE4E-8F9E-64F2164AC032}" type="parTrans" cxnId="{A3E44F04-E650-C445-A897-03FF17042D54}">
      <dgm:prSet/>
      <dgm:spPr/>
      <dgm:t>
        <a:bodyPr/>
        <a:lstStyle/>
        <a:p>
          <a:endParaRPr lang="en-GB"/>
        </a:p>
      </dgm:t>
    </dgm:pt>
    <dgm:pt modelId="{D1C44EEC-D0A5-E549-9B15-5E71FEF10EDE}" type="sibTrans" cxnId="{A3E44F04-E650-C445-A897-03FF17042D54}">
      <dgm:prSet/>
      <dgm:spPr/>
      <dgm:t>
        <a:bodyPr/>
        <a:lstStyle/>
        <a:p>
          <a:endParaRPr lang="en-GB"/>
        </a:p>
      </dgm:t>
    </dgm:pt>
    <dgm:pt modelId="{BA259AE4-01FB-0C4D-ADD8-10B8692AEB01}">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Kultūras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ministrija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888265B0-EA6E-E34A-AD7A-0C234309CAF6}" type="parTrans" cxnId="{D25E70A0-5B5A-B84E-BC5E-D15CE8830BA7}">
      <dgm:prSet/>
      <dgm:spPr/>
      <dgm:t>
        <a:bodyPr/>
        <a:lstStyle/>
        <a:p>
          <a:endParaRPr lang="en-GB"/>
        </a:p>
      </dgm:t>
    </dgm:pt>
    <dgm:pt modelId="{A4D82BBD-4997-AC4C-A45B-CED20C5CE2C1}" type="sibTrans" cxnId="{D25E70A0-5B5A-B84E-BC5E-D15CE8830BA7}">
      <dgm:prSet/>
      <dgm:spPr/>
      <dgm:t>
        <a:bodyPr/>
        <a:lstStyle/>
        <a:p>
          <a:endParaRPr lang="en-GB"/>
        </a:p>
      </dgm:t>
    </dgm:pt>
    <dgm:pt modelId="{4D2D0EB8-B8FD-554E-83B0-60D1CD7357B0}">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Zemkopības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ministrija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12A21E46-E5F0-CB43-A290-288C065EE11E}" type="parTrans" cxnId="{34095674-0DFE-EA44-B43E-F1165B8F8AAB}">
      <dgm:prSet/>
      <dgm:spPr/>
      <dgm:t>
        <a:bodyPr/>
        <a:lstStyle/>
        <a:p>
          <a:endParaRPr lang="en-GB"/>
        </a:p>
      </dgm:t>
    </dgm:pt>
    <dgm:pt modelId="{925445B5-F615-C64C-9598-A46DF7A03F35}" type="sibTrans" cxnId="{34095674-0DFE-EA44-B43E-F1165B8F8AAB}">
      <dgm:prSet/>
      <dgm:spPr/>
      <dgm:t>
        <a:bodyPr/>
        <a:lstStyle/>
        <a:p>
          <a:endParaRPr lang="en-GB"/>
        </a:p>
      </dgm:t>
    </dgm:pt>
    <dgm:pt modelId="{8B911313-4E44-214B-8CFD-E67DCB2A5C4E}">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Veselības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ministrija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780D2D0E-5B94-E642-82C1-02D2A8FD2CB5}" type="parTrans" cxnId="{5098C7D0-3EBA-334C-84D3-58999564F4AB}">
      <dgm:prSet/>
      <dgm:spPr/>
      <dgm:t>
        <a:bodyPr/>
        <a:lstStyle/>
        <a:p>
          <a:endParaRPr lang="en-GB"/>
        </a:p>
      </dgm:t>
    </dgm:pt>
    <dgm:pt modelId="{0BF5E5E6-8456-D94F-825E-DF8201AA4F67}" type="sibTrans" cxnId="{5098C7D0-3EBA-334C-84D3-58999564F4AB}">
      <dgm:prSet/>
      <dgm:spPr/>
      <dgm:t>
        <a:bodyPr/>
        <a:lstStyle/>
        <a:p>
          <a:endParaRPr lang="en-GB"/>
        </a:p>
      </dgm:t>
    </dgm:pt>
    <dgm:pt modelId="{9120DA67-46BD-5540-AC05-B2D502B77DB7}">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Ekonomikas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ministrija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B1BDAD9E-C8DA-8542-ACF2-C95F589FB18A}" type="parTrans" cxnId="{026BEA5B-86A6-6140-95B5-8DBDDA025F3A}">
      <dgm:prSet/>
      <dgm:spPr/>
      <dgm:t>
        <a:bodyPr/>
        <a:lstStyle/>
        <a:p>
          <a:endParaRPr lang="en-GB"/>
        </a:p>
      </dgm:t>
    </dgm:pt>
    <dgm:pt modelId="{82EDED0A-87C7-DF45-BA2E-FE35F4E3E3B0}" type="sibTrans" cxnId="{026BEA5B-86A6-6140-95B5-8DBDDA025F3A}">
      <dgm:prSet/>
      <dgm:spPr/>
      <dgm:t>
        <a:bodyPr/>
        <a:lstStyle/>
        <a:p>
          <a:endParaRPr lang="en-GB"/>
        </a:p>
      </dgm:t>
    </dgm:pt>
    <dgm:pt modelId="{653683DB-EDFC-EF48-8C28-D1F9EE9D3B33}">
      <dgm:prSet custT="1"/>
      <dgm:spPr>
        <a:solidFill>
          <a:schemeClr val="bg2">
            <a:lumMod val="50000"/>
          </a:schemeClr>
        </a:solidFill>
        <a:ln>
          <a:solidFill>
            <a:schemeClr val="bg2">
              <a:lumMod val="25000"/>
            </a:schemeClr>
          </a:solidFill>
        </a:ln>
      </dgm:spPr>
      <dgm: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Iestādes</a:t>
          </a:r>
          <a:r>
            <a:rPr lang="en-US" sz="1400" b="1" dirty="0">
              <a:latin typeface="Verdana" panose="020B0604030504040204" pitchFamily="34" charset="0"/>
              <a:ea typeface="Verdana" panose="020B0604030504040204" pitchFamily="34" charset="0"/>
              <a:cs typeface="Verdana" panose="020B0604030504040204" pitchFamily="34" charset="0"/>
            </a:rPr>
            <a:t> / </a:t>
          </a:r>
          <a:r>
            <a:rPr lang="en-US" sz="1400" b="1" dirty="0" err="1">
              <a:latin typeface="Verdana" panose="020B0604030504040204" pitchFamily="34" charset="0"/>
              <a:ea typeface="Verdana" panose="020B0604030504040204" pitchFamily="34" charset="0"/>
              <a:cs typeface="Verdana" panose="020B0604030504040204" pitchFamily="34" charset="0"/>
            </a:rPr>
            <a:t>citi</a:t>
          </a:r>
          <a:endParaRPr lang="en-US" sz="1400" b="1" dirty="0">
            <a:latin typeface="Verdana" panose="020B0604030504040204" pitchFamily="34" charset="0"/>
            <a:ea typeface="Verdana" panose="020B0604030504040204" pitchFamily="34" charset="0"/>
            <a:cs typeface="Verdana" panose="020B0604030504040204" pitchFamily="34" charset="0"/>
          </a:endParaRPr>
        </a:p>
      </dgm:t>
    </dgm:pt>
    <dgm:pt modelId="{8436465E-68E7-924D-B96D-A0CE805235D2}" type="parTrans" cxnId="{5165D147-911A-2F4E-967A-0BBE5C3A24AC}">
      <dgm:prSet/>
      <dgm:spPr/>
      <dgm:t>
        <a:bodyPr/>
        <a:lstStyle/>
        <a:p>
          <a:endParaRPr lang="en-GB"/>
        </a:p>
      </dgm:t>
    </dgm:pt>
    <dgm:pt modelId="{7EDD706D-19BE-3848-9FB2-F1EA99297C51}" type="sibTrans" cxnId="{5165D147-911A-2F4E-967A-0BBE5C3A24AC}">
      <dgm:prSet/>
      <dgm:spPr/>
      <dgm:t>
        <a:bodyPr/>
        <a:lstStyle/>
        <a:p>
          <a:endParaRPr lang="en-GB"/>
        </a:p>
      </dgm:t>
    </dgm:pt>
    <dgm:pt modelId="{A3BF68AB-DBD3-FD4E-A69E-9610A0E102EA}">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Augstākā</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izglītības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padome</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CE446D2A-163B-0F41-ABAA-EB5A1C4CE146}" type="parTrans" cxnId="{79EC7F68-D5FE-3641-BA91-6A78B8ADF4AC}">
      <dgm:prSet/>
      <dgm:spPr/>
      <dgm:t>
        <a:bodyPr/>
        <a:lstStyle/>
        <a:p>
          <a:endParaRPr lang="en-GB"/>
        </a:p>
      </dgm:t>
    </dgm:pt>
    <dgm:pt modelId="{9B93B0E0-35EA-B848-A271-C3C2290C0F7C}" type="sibTrans" cxnId="{79EC7F68-D5FE-3641-BA91-6A78B8ADF4AC}">
      <dgm:prSet/>
      <dgm:spPr/>
      <dgm:t>
        <a:bodyPr/>
        <a:lstStyle/>
        <a:p>
          <a:endParaRPr lang="en-GB"/>
        </a:p>
      </dgm:t>
    </dgm:pt>
    <dgm:pt modelId="{8E34F38F-A23F-E44F-8744-CE6A85C0C6FD}">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Rektoru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padome</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CE8FD177-0210-0B4E-9BF9-94A94085D564}" type="parTrans" cxnId="{88FAF20B-83B6-6C46-B7A9-8F3C049FE299}">
      <dgm:prSet/>
      <dgm:spPr/>
      <dgm:t>
        <a:bodyPr/>
        <a:lstStyle/>
        <a:p>
          <a:endParaRPr lang="en-GB"/>
        </a:p>
      </dgm:t>
    </dgm:pt>
    <dgm:pt modelId="{0E52DB3F-AAB5-3946-A6DD-107AAEE2947D}" type="sibTrans" cxnId="{88FAF20B-83B6-6C46-B7A9-8F3C049FE299}">
      <dgm:prSet/>
      <dgm:spPr/>
      <dgm:t>
        <a:bodyPr/>
        <a:lstStyle/>
        <a:p>
          <a:endParaRPr lang="en-GB"/>
        </a:p>
      </dgm:t>
    </dgm:pt>
    <dgm:pt modelId="{7195C5D7-92CD-614B-9711-48BFEB8F32FC}">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Valsts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kanceleja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4EBAB1A4-6C38-0343-A93D-5AE0081B82C3}" type="parTrans" cxnId="{960B12F5-5ABC-564B-BA60-DB8A6F5D90C1}">
      <dgm:prSet/>
      <dgm:spPr/>
      <dgm:t>
        <a:bodyPr/>
        <a:lstStyle/>
        <a:p>
          <a:endParaRPr lang="lv-LV"/>
        </a:p>
      </dgm:t>
    </dgm:pt>
    <dgm:pt modelId="{B0475116-04C2-CC4B-8539-48F40B9342E7}" type="sibTrans" cxnId="{960B12F5-5ABC-564B-BA60-DB8A6F5D90C1}">
      <dgm:prSet/>
      <dgm:spPr/>
      <dgm:t>
        <a:bodyPr/>
        <a:lstStyle/>
        <a:p>
          <a:endParaRPr lang="lv-LV"/>
        </a:p>
      </dgm:t>
    </dgm:pt>
    <dgm:pt modelId="{FC695F17-F3C5-472B-8754-1F3476B2D096}">
      <dgm:prSet custT="1"/>
      <dgm:spPr>
        <a:ln>
          <a:solidFill>
            <a:schemeClr val="bg2">
              <a:lumMod val="25000"/>
            </a:schemeClr>
          </a:solidFill>
        </a:ln>
      </dgm:spPr>
      <dgm:t>
        <a:bodyPr/>
        <a:lstStyle/>
        <a:p>
          <a:r>
            <a:rPr lang="en-US" sz="1400" dirty="0">
              <a:latin typeface="Verdana" panose="020B0604030504040204" pitchFamily="34" charset="0"/>
              <a:ea typeface="Verdana" panose="020B0604030504040204" pitchFamily="34" charset="0"/>
              <a:cs typeface="Verdana" panose="020B0604030504040204" pitchFamily="34" charset="0"/>
            </a:rPr>
            <a:t>UNESCO L</a:t>
          </a:r>
          <a:r>
            <a:rPr lang="lv-LV" sz="1400" dirty="0">
              <a:latin typeface="Verdana" panose="020B0604030504040204" pitchFamily="34" charset="0"/>
              <a:ea typeface="Verdana" panose="020B0604030504040204" pitchFamily="34" charset="0"/>
              <a:cs typeface="Verdana" panose="020B0604030504040204" pitchFamily="34" charset="0"/>
            </a:rPr>
            <a:t>atvijas </a:t>
          </a:r>
          <a:r>
            <a:rPr lang="en-US" sz="1400" dirty="0">
              <a:latin typeface="Verdana" panose="020B0604030504040204" pitchFamily="34" charset="0"/>
              <a:ea typeface="Verdana" panose="020B0604030504040204" pitchFamily="34" charset="0"/>
              <a:cs typeface="Verdana" panose="020B0604030504040204" pitchFamily="34" charset="0"/>
            </a:rPr>
            <a:t>N</a:t>
          </a:r>
          <a:r>
            <a:rPr lang="lv-LV" sz="1400" dirty="0" err="1">
              <a:latin typeface="Verdana" panose="020B0604030504040204" pitchFamily="34" charset="0"/>
              <a:ea typeface="Verdana" panose="020B0604030504040204" pitchFamily="34" charset="0"/>
              <a:cs typeface="Verdana" panose="020B0604030504040204" pitchFamily="34" charset="0"/>
            </a:rPr>
            <a:t>acionālā</a:t>
          </a:r>
          <a:r>
            <a:rPr lang="lv-LV" sz="1400" dirty="0">
              <a:latin typeface="Verdana" panose="020B0604030504040204" pitchFamily="34" charset="0"/>
              <a:ea typeface="Verdana" panose="020B0604030504040204" pitchFamily="34" charset="0"/>
              <a:cs typeface="Verdana" panose="020B0604030504040204" pitchFamily="34" charset="0"/>
            </a:rPr>
            <a:t> komiteja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D0D62D93-06C3-466D-AA26-F62753089C15}" type="parTrans" cxnId="{174FA62D-1A9D-4693-8334-CC8CE6C9FBB8}">
      <dgm:prSet/>
      <dgm:spPr/>
      <dgm:t>
        <a:bodyPr/>
        <a:lstStyle/>
        <a:p>
          <a:endParaRPr lang="lv-LV"/>
        </a:p>
      </dgm:t>
    </dgm:pt>
    <dgm:pt modelId="{3F94A790-2706-4065-B105-349CAB332136}" type="sibTrans" cxnId="{174FA62D-1A9D-4693-8334-CC8CE6C9FBB8}">
      <dgm:prSet/>
      <dgm:spPr/>
      <dgm:t>
        <a:bodyPr/>
        <a:lstStyle/>
        <a:p>
          <a:endParaRPr lang="lv-LV"/>
        </a:p>
      </dgm:t>
    </dgm:pt>
    <dgm:pt modelId="{DE83AE6F-EBF1-4A51-93A1-78AF927F7FE5}">
      <dgm:prSet custT="1"/>
      <dgm:spPr>
        <a:solidFill>
          <a:schemeClr val="bg1"/>
        </a:solidFill>
        <a:ln>
          <a:solidFill>
            <a:schemeClr val="bg2">
              <a:lumMod val="25000"/>
            </a:schemeClr>
          </a:solidFill>
        </a:ln>
      </dgm:spPr>
      <dgm:t>
        <a:bodyPr/>
        <a:lstStyle/>
        <a:p>
          <a:r>
            <a:rPr lang="lv-LV" sz="1400" b="0" dirty="0">
              <a:latin typeface="Verdana" panose="020B0604030504040204" pitchFamily="34" charset="0"/>
              <a:ea typeface="Verdana" panose="020B0604030504040204" pitchFamily="34" charset="0"/>
              <a:cs typeface="Verdana" panose="020B0604030504040204" pitchFamily="34" charset="0"/>
            </a:rPr>
            <a:t>Izglītības, kultūras un zinātnes komisija</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C44B156C-BF77-42C0-928A-F01752D9DA07}" type="parTrans" cxnId="{82E50E27-00A7-40EA-AC55-92AD3FBC643F}">
      <dgm:prSet/>
      <dgm:spPr/>
      <dgm:t>
        <a:bodyPr/>
        <a:lstStyle/>
        <a:p>
          <a:endParaRPr lang="lv-LV"/>
        </a:p>
      </dgm:t>
    </dgm:pt>
    <dgm:pt modelId="{1B7523BE-9CBC-4A79-8399-08251056F12F}" type="sibTrans" cxnId="{82E50E27-00A7-40EA-AC55-92AD3FBC643F}">
      <dgm:prSet/>
      <dgm:spPr/>
      <dgm:t>
        <a:bodyPr/>
        <a:lstStyle/>
        <a:p>
          <a:endParaRPr lang="lv-LV"/>
        </a:p>
      </dgm:t>
    </dgm:pt>
    <dgm:pt modelId="{F87CF60A-7A32-4449-966F-2F16F2FC907B}">
      <dgm:prSet custT="1"/>
      <dgm:spPr>
        <a:solidFill>
          <a:schemeClr val="bg1"/>
        </a:solidFill>
        <a:ln>
          <a:solidFill>
            <a:schemeClr val="bg2">
              <a:lumMod val="25000"/>
            </a:schemeClr>
          </a:solidFill>
        </a:ln>
      </dgm:spPr>
      <dgm:t>
        <a:bodyPr/>
        <a:lstStyle/>
        <a:p>
          <a:r>
            <a:rPr lang="lv-LV" sz="1400" b="0" dirty="0">
              <a:latin typeface="Verdana" panose="020B0604030504040204" pitchFamily="34" charset="0"/>
              <a:ea typeface="Verdana" panose="020B0604030504040204" pitchFamily="34" charset="0"/>
              <a:cs typeface="Verdana" panose="020B0604030504040204" pitchFamily="34" charset="0"/>
            </a:rPr>
            <a:t>Tautsaimniecības, agrārās, vides un reģionālās politikas komisija</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82826B74-4E8B-457C-B2A2-C4EBB9248B04}" type="parTrans" cxnId="{A68E4753-80C2-47EE-98CC-4B50D3BF9F00}">
      <dgm:prSet/>
      <dgm:spPr/>
      <dgm:t>
        <a:bodyPr/>
        <a:lstStyle/>
        <a:p>
          <a:endParaRPr lang="lv-LV"/>
        </a:p>
      </dgm:t>
    </dgm:pt>
    <dgm:pt modelId="{6E6BF550-81A6-4AEB-B9FB-6C6F96C9C50B}" type="sibTrans" cxnId="{A68E4753-80C2-47EE-98CC-4B50D3BF9F00}">
      <dgm:prSet/>
      <dgm:spPr/>
      <dgm:t>
        <a:bodyPr/>
        <a:lstStyle/>
        <a:p>
          <a:endParaRPr lang="lv-LV"/>
        </a:p>
      </dgm:t>
    </dgm:pt>
    <dgm:pt modelId="{5F9A546A-E6D0-40C7-A7D7-A6A3A96B30E0}">
      <dgm:prSet custT="1"/>
      <dgm:spPr>
        <a:solidFill>
          <a:schemeClr val="bg1"/>
        </a:solidFill>
        <a:ln>
          <a:solidFill>
            <a:schemeClr val="bg2">
              <a:lumMod val="25000"/>
            </a:schemeClr>
          </a:solidFill>
        </a:ln>
      </dgm:spPr>
      <dgm:t>
        <a:bodyPr/>
        <a:lstStyle/>
        <a:p>
          <a:r>
            <a:rPr lang="lv-LV" sz="1400" b="0" dirty="0">
              <a:latin typeface="Verdana" panose="020B0604030504040204" pitchFamily="34" charset="0"/>
              <a:ea typeface="Verdana" panose="020B0604030504040204" pitchFamily="34" charset="0"/>
              <a:cs typeface="Verdana" panose="020B0604030504040204" pitchFamily="34" charset="0"/>
            </a:rPr>
            <a:t>Ilgtspējas komisija</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1D233C3F-224C-4B61-A868-0A4204A3D487}" type="parTrans" cxnId="{207B49AC-B9AA-4986-91A2-D5FA80C8AEFF}">
      <dgm:prSet/>
      <dgm:spPr/>
      <dgm:t>
        <a:bodyPr/>
        <a:lstStyle/>
        <a:p>
          <a:endParaRPr lang="lv-LV"/>
        </a:p>
      </dgm:t>
    </dgm:pt>
    <dgm:pt modelId="{B742608F-590F-4221-A4BC-638D5F3E2088}" type="sibTrans" cxnId="{207B49AC-B9AA-4986-91A2-D5FA80C8AEFF}">
      <dgm:prSet/>
      <dgm:spPr/>
      <dgm:t>
        <a:bodyPr/>
        <a:lstStyle/>
        <a:p>
          <a:endParaRPr lang="lv-LV"/>
        </a:p>
      </dgm:t>
    </dgm:pt>
    <dgm:pt modelId="{2B2D1065-7418-464D-8B55-2DB08FCE3F6D}" type="pres">
      <dgm:prSet presAssocID="{BEFBF2F3-55EC-714E-9A5F-A71E209E367B}" presName="linear" presStyleCnt="0">
        <dgm:presLayoutVars>
          <dgm:dir/>
          <dgm:animLvl val="lvl"/>
          <dgm:resizeHandles val="exact"/>
        </dgm:presLayoutVars>
      </dgm:prSet>
      <dgm:spPr/>
    </dgm:pt>
    <dgm:pt modelId="{02CB503A-530A-814B-A3BE-19DF4C5D8679}" type="pres">
      <dgm:prSet presAssocID="{F5915AF8-DC97-9845-AEAC-4BB39200D21E}" presName="parentLin" presStyleCnt="0"/>
      <dgm:spPr/>
    </dgm:pt>
    <dgm:pt modelId="{4FC53588-622A-724C-BCA7-7013F28F7013}" type="pres">
      <dgm:prSet presAssocID="{F5915AF8-DC97-9845-AEAC-4BB39200D21E}" presName="parentLeftMargin" presStyleLbl="node1" presStyleIdx="0" presStyleCnt="3"/>
      <dgm:spPr/>
    </dgm:pt>
    <dgm:pt modelId="{46496126-A6F0-DD44-8F2F-6BF1942B2CB9}" type="pres">
      <dgm:prSet presAssocID="{F5915AF8-DC97-9845-AEAC-4BB39200D21E}" presName="parentText" presStyleLbl="node1" presStyleIdx="0" presStyleCnt="3">
        <dgm:presLayoutVars>
          <dgm:chMax val="0"/>
          <dgm:bulletEnabled val="1"/>
        </dgm:presLayoutVars>
      </dgm:prSet>
      <dgm:spPr/>
    </dgm:pt>
    <dgm:pt modelId="{76AF71B8-B868-0B44-B335-B4A9AB364C32}" type="pres">
      <dgm:prSet presAssocID="{F5915AF8-DC97-9845-AEAC-4BB39200D21E}" presName="negativeSpace" presStyleCnt="0"/>
      <dgm:spPr/>
    </dgm:pt>
    <dgm:pt modelId="{969E934F-F1E5-A248-AEA5-E8D12B4E74C7}" type="pres">
      <dgm:prSet presAssocID="{F5915AF8-DC97-9845-AEAC-4BB39200D21E}" presName="childText" presStyleLbl="conFgAcc1" presStyleIdx="0" presStyleCnt="3">
        <dgm:presLayoutVars>
          <dgm:bulletEnabled val="1"/>
        </dgm:presLayoutVars>
      </dgm:prSet>
      <dgm:spPr/>
    </dgm:pt>
    <dgm:pt modelId="{FDDE04C0-FE52-BB45-9146-7D4385608404}" type="pres">
      <dgm:prSet presAssocID="{F1912791-E766-F441-A8FD-1B73153B26A2}" presName="spaceBetweenRectangles" presStyleCnt="0"/>
      <dgm:spPr/>
    </dgm:pt>
    <dgm:pt modelId="{C9D012E0-153C-6F4F-BEA5-13569A5EABB7}" type="pres">
      <dgm:prSet presAssocID="{B0AEC718-3CC5-E642-8A63-6B6F501CDD4F}" presName="parentLin" presStyleCnt="0"/>
      <dgm:spPr/>
    </dgm:pt>
    <dgm:pt modelId="{7726EC0E-D1E2-3942-A469-D91908BF670D}" type="pres">
      <dgm:prSet presAssocID="{B0AEC718-3CC5-E642-8A63-6B6F501CDD4F}" presName="parentLeftMargin" presStyleLbl="node1" presStyleIdx="0" presStyleCnt="3"/>
      <dgm:spPr/>
    </dgm:pt>
    <dgm:pt modelId="{8C87F441-27D8-2D4E-848F-857256EBF0B3}" type="pres">
      <dgm:prSet presAssocID="{B0AEC718-3CC5-E642-8A63-6B6F501CDD4F}" presName="parentText" presStyleLbl="node1" presStyleIdx="1" presStyleCnt="3">
        <dgm:presLayoutVars>
          <dgm:chMax val="0"/>
          <dgm:bulletEnabled val="1"/>
        </dgm:presLayoutVars>
      </dgm:prSet>
      <dgm:spPr/>
    </dgm:pt>
    <dgm:pt modelId="{AB069A1F-AF21-884B-82B4-125AA0FFF806}" type="pres">
      <dgm:prSet presAssocID="{B0AEC718-3CC5-E642-8A63-6B6F501CDD4F}" presName="negativeSpace" presStyleCnt="0"/>
      <dgm:spPr/>
    </dgm:pt>
    <dgm:pt modelId="{53D64FF1-2DE1-744E-943F-2C46385542A6}" type="pres">
      <dgm:prSet presAssocID="{B0AEC718-3CC5-E642-8A63-6B6F501CDD4F}" presName="childText" presStyleLbl="conFgAcc1" presStyleIdx="1" presStyleCnt="3">
        <dgm:presLayoutVars>
          <dgm:bulletEnabled val="1"/>
        </dgm:presLayoutVars>
      </dgm:prSet>
      <dgm:spPr/>
    </dgm:pt>
    <dgm:pt modelId="{342591AC-AB0F-C940-9F4E-AAFC470D46AD}" type="pres">
      <dgm:prSet presAssocID="{7DA12890-828B-C64D-9FC2-36BDF311A5B8}" presName="spaceBetweenRectangles" presStyleCnt="0"/>
      <dgm:spPr/>
    </dgm:pt>
    <dgm:pt modelId="{BF9476B5-1A57-BE4B-9D81-1589B80D538B}" type="pres">
      <dgm:prSet presAssocID="{653683DB-EDFC-EF48-8C28-D1F9EE9D3B33}" presName="parentLin" presStyleCnt="0"/>
      <dgm:spPr/>
    </dgm:pt>
    <dgm:pt modelId="{68F34C4B-1FB4-E64D-A009-793331CC72F9}" type="pres">
      <dgm:prSet presAssocID="{653683DB-EDFC-EF48-8C28-D1F9EE9D3B33}" presName="parentLeftMargin" presStyleLbl="node1" presStyleIdx="1" presStyleCnt="3"/>
      <dgm:spPr/>
    </dgm:pt>
    <dgm:pt modelId="{509BFE79-5AA0-6F4D-8D8C-CDE9CAD5F1B9}" type="pres">
      <dgm:prSet presAssocID="{653683DB-EDFC-EF48-8C28-D1F9EE9D3B33}" presName="parentText" presStyleLbl="node1" presStyleIdx="2" presStyleCnt="3">
        <dgm:presLayoutVars>
          <dgm:chMax val="0"/>
          <dgm:bulletEnabled val="1"/>
        </dgm:presLayoutVars>
      </dgm:prSet>
      <dgm:spPr/>
    </dgm:pt>
    <dgm:pt modelId="{FCAE1FA0-28A0-BC48-B90E-376C2FC86BC0}" type="pres">
      <dgm:prSet presAssocID="{653683DB-EDFC-EF48-8C28-D1F9EE9D3B33}" presName="negativeSpace" presStyleCnt="0"/>
      <dgm:spPr/>
    </dgm:pt>
    <dgm:pt modelId="{BD16D28A-6DA9-D045-92BC-664D17E76C36}" type="pres">
      <dgm:prSet presAssocID="{653683DB-EDFC-EF48-8C28-D1F9EE9D3B33}" presName="childText" presStyleLbl="conFgAcc1" presStyleIdx="2" presStyleCnt="3">
        <dgm:presLayoutVars>
          <dgm:bulletEnabled val="1"/>
        </dgm:presLayoutVars>
      </dgm:prSet>
      <dgm:spPr/>
    </dgm:pt>
  </dgm:ptLst>
  <dgm:cxnLst>
    <dgm:cxn modelId="{A3E44F04-E650-C445-A897-03FF17042D54}" srcId="{B0AEC718-3CC5-E642-8A63-6B6F501CDD4F}" destId="{58981279-0BFC-2041-83BD-F99FD9C7BA1A}" srcOrd="2" destOrd="0" parTransId="{B12E820F-D77D-DE4E-8F9E-64F2164AC032}" sibTransId="{D1C44EEC-D0A5-E549-9B15-5E71FEF10EDE}"/>
    <dgm:cxn modelId="{4344FE0A-4951-1A46-8475-E6911A0010FB}" type="presOf" srcId="{8E34F38F-A23F-E44F-8744-CE6A85C0C6FD}" destId="{BD16D28A-6DA9-D045-92BC-664D17E76C36}" srcOrd="0" destOrd="2" presId="urn:microsoft.com/office/officeart/2005/8/layout/list1"/>
    <dgm:cxn modelId="{88FAF20B-83B6-6C46-B7A9-8F3C049FE299}" srcId="{653683DB-EDFC-EF48-8C28-D1F9EE9D3B33}" destId="{8E34F38F-A23F-E44F-8744-CE6A85C0C6FD}" srcOrd="2" destOrd="0" parTransId="{CE8FD177-0210-0B4E-9BF9-94A94085D564}" sibTransId="{0E52DB3F-AAB5-3946-A6DD-107AAEE2947D}"/>
    <dgm:cxn modelId="{58E46D19-947B-8F4F-98A2-3D5DF347A171}" type="presOf" srcId="{58981279-0BFC-2041-83BD-F99FD9C7BA1A}" destId="{53D64FF1-2DE1-744E-943F-2C46385542A6}" srcOrd="0" destOrd="2" presId="urn:microsoft.com/office/officeart/2005/8/layout/list1"/>
    <dgm:cxn modelId="{5A49ED1F-83EF-48A1-84E6-96292FDF4709}" type="presOf" srcId="{DE83AE6F-EBF1-4A51-93A1-78AF927F7FE5}" destId="{969E934F-F1E5-A248-AEA5-E8D12B4E74C7}" srcOrd="0" destOrd="0" presId="urn:microsoft.com/office/officeart/2005/8/layout/list1"/>
    <dgm:cxn modelId="{9F1E2D21-6AA0-F149-BB7E-4D957D66FCE0}" type="presOf" srcId="{8B911313-4E44-214B-8CFD-E67DCB2A5C4E}" destId="{53D64FF1-2DE1-744E-943F-2C46385542A6}" srcOrd="0" destOrd="5" presId="urn:microsoft.com/office/officeart/2005/8/layout/list1"/>
    <dgm:cxn modelId="{E0D7F322-6FE8-4CE4-A025-D6BB9938B083}" type="presOf" srcId="{F87CF60A-7A32-4449-966F-2F16F2FC907B}" destId="{969E934F-F1E5-A248-AEA5-E8D12B4E74C7}" srcOrd="0" destOrd="1" presId="urn:microsoft.com/office/officeart/2005/8/layout/list1"/>
    <dgm:cxn modelId="{82E50E27-00A7-40EA-AC55-92AD3FBC643F}" srcId="{F5915AF8-DC97-9845-AEAC-4BB39200D21E}" destId="{DE83AE6F-EBF1-4A51-93A1-78AF927F7FE5}" srcOrd="0" destOrd="0" parTransId="{C44B156C-BF77-42C0-928A-F01752D9DA07}" sibTransId="{1B7523BE-9CBC-4A79-8399-08251056F12F}"/>
    <dgm:cxn modelId="{C52BC927-5C7F-474D-A207-C88D23C69A74}" type="presOf" srcId="{A3BF68AB-DBD3-FD4E-A69E-9610A0E102EA}" destId="{BD16D28A-6DA9-D045-92BC-664D17E76C36}" srcOrd="0" destOrd="1" presId="urn:microsoft.com/office/officeart/2005/8/layout/list1"/>
    <dgm:cxn modelId="{7CFF1A2D-A328-DA43-8229-733C326F6BC3}" type="presOf" srcId="{3006E187-BC6D-044C-B1EA-0C75D841D412}" destId="{53D64FF1-2DE1-744E-943F-2C46385542A6}" srcOrd="0" destOrd="0" presId="urn:microsoft.com/office/officeart/2005/8/layout/list1"/>
    <dgm:cxn modelId="{174FA62D-1A9D-4693-8334-CC8CE6C9FBB8}" srcId="{653683DB-EDFC-EF48-8C28-D1F9EE9D3B33}" destId="{FC695F17-F3C5-472B-8754-1F3476B2D096}" srcOrd="3" destOrd="0" parTransId="{D0D62D93-06C3-466D-AA26-F62753089C15}" sibTransId="{3F94A790-2706-4065-B105-349CAB332136}"/>
    <dgm:cxn modelId="{12F1D630-7F64-FA4A-A7C2-399304E0D31B}" type="presOf" srcId="{4D2D0EB8-B8FD-554E-83B0-60D1CD7357B0}" destId="{53D64FF1-2DE1-744E-943F-2C46385542A6}" srcOrd="0" destOrd="4" presId="urn:microsoft.com/office/officeart/2005/8/layout/list1"/>
    <dgm:cxn modelId="{5A22773D-45BD-8747-8E0C-1429BF6178EC}" type="presOf" srcId="{9120DA67-46BD-5540-AC05-B2D502B77DB7}" destId="{53D64FF1-2DE1-744E-943F-2C46385542A6}" srcOrd="0" destOrd="1" presId="urn:microsoft.com/office/officeart/2005/8/layout/list1"/>
    <dgm:cxn modelId="{026BEA5B-86A6-6140-95B5-8DBDDA025F3A}" srcId="{B0AEC718-3CC5-E642-8A63-6B6F501CDD4F}" destId="{9120DA67-46BD-5540-AC05-B2D502B77DB7}" srcOrd="1" destOrd="0" parTransId="{B1BDAD9E-C8DA-8542-ACF2-C95F589FB18A}" sibTransId="{82EDED0A-87C7-DF45-BA2E-FE35F4E3E3B0}"/>
    <dgm:cxn modelId="{A445C365-FF31-5046-81B0-6FA9EDE9AFD3}" type="presOf" srcId="{BEFBF2F3-55EC-714E-9A5F-A71E209E367B}" destId="{2B2D1065-7418-464D-8B55-2DB08FCE3F6D}" srcOrd="0" destOrd="0" presId="urn:microsoft.com/office/officeart/2005/8/layout/list1"/>
    <dgm:cxn modelId="{69588266-BD05-8846-9782-D8CEA0C25ED0}" type="presOf" srcId="{653683DB-EDFC-EF48-8C28-D1F9EE9D3B33}" destId="{509BFE79-5AA0-6F4D-8D8C-CDE9CAD5F1B9}" srcOrd="1" destOrd="0" presId="urn:microsoft.com/office/officeart/2005/8/layout/list1"/>
    <dgm:cxn modelId="{5165D147-911A-2F4E-967A-0BBE5C3A24AC}" srcId="{BEFBF2F3-55EC-714E-9A5F-A71E209E367B}" destId="{653683DB-EDFC-EF48-8C28-D1F9EE9D3B33}" srcOrd="2" destOrd="0" parTransId="{8436465E-68E7-924D-B96D-A0CE805235D2}" sibTransId="{7EDD706D-19BE-3848-9FB2-F1EA99297C51}"/>
    <dgm:cxn modelId="{79EC7F68-D5FE-3641-BA91-6A78B8ADF4AC}" srcId="{653683DB-EDFC-EF48-8C28-D1F9EE9D3B33}" destId="{A3BF68AB-DBD3-FD4E-A69E-9610A0E102EA}" srcOrd="1" destOrd="0" parTransId="{CE446D2A-163B-0F41-ABAA-EB5A1C4CE146}" sibTransId="{9B93B0E0-35EA-B848-A271-C3C2290C0F7C}"/>
    <dgm:cxn modelId="{6E054B6B-E31E-E640-9B26-57604BCDF73A}" srcId="{B0AEC718-3CC5-E642-8A63-6B6F501CDD4F}" destId="{3006E187-BC6D-044C-B1EA-0C75D841D412}" srcOrd="0" destOrd="0" parTransId="{971368BD-48AD-4341-89BD-92A94EF20C1D}" sibTransId="{8AB00E21-C6C7-5A46-8885-5524180BFC28}"/>
    <dgm:cxn modelId="{D4D9F76C-5ECE-4441-960D-351957830EF8}" srcId="{BEFBF2F3-55EC-714E-9A5F-A71E209E367B}" destId="{B0AEC718-3CC5-E642-8A63-6B6F501CDD4F}" srcOrd="1" destOrd="0" parTransId="{339CDD91-F27E-7E41-BDD0-5EA77BFD407E}" sibTransId="{7DA12890-828B-C64D-9FC2-36BDF311A5B8}"/>
    <dgm:cxn modelId="{ED77904F-ECAA-144B-A1A6-5A2760E91533}" type="presOf" srcId="{F5915AF8-DC97-9845-AEAC-4BB39200D21E}" destId="{4FC53588-622A-724C-BCA7-7013F28F7013}" srcOrd="0" destOrd="0" presId="urn:microsoft.com/office/officeart/2005/8/layout/list1"/>
    <dgm:cxn modelId="{A68E4753-80C2-47EE-98CC-4B50D3BF9F00}" srcId="{F5915AF8-DC97-9845-AEAC-4BB39200D21E}" destId="{F87CF60A-7A32-4449-966F-2F16F2FC907B}" srcOrd="1" destOrd="0" parTransId="{82826B74-4E8B-457C-B2A2-C4EBB9248B04}" sibTransId="{6E6BF550-81A6-4AEB-B9FB-6C6F96C9C50B}"/>
    <dgm:cxn modelId="{34095674-0DFE-EA44-B43E-F1165B8F8AAB}" srcId="{B0AEC718-3CC5-E642-8A63-6B6F501CDD4F}" destId="{4D2D0EB8-B8FD-554E-83B0-60D1CD7357B0}" srcOrd="4" destOrd="0" parTransId="{12A21E46-E5F0-CB43-A290-288C065EE11E}" sibTransId="{925445B5-F615-C64C-9598-A46DF7A03F35}"/>
    <dgm:cxn modelId="{8294597C-5075-3940-BDA2-C4920BE7F3C8}" type="presOf" srcId="{7195C5D7-92CD-614B-9711-48BFEB8F32FC}" destId="{BD16D28A-6DA9-D045-92BC-664D17E76C36}" srcOrd="0" destOrd="0" presId="urn:microsoft.com/office/officeart/2005/8/layout/list1"/>
    <dgm:cxn modelId="{A3C7D87E-3CD0-4B6A-8E2A-CD3DCB489553}" type="presOf" srcId="{FC695F17-F3C5-472B-8754-1F3476B2D096}" destId="{BD16D28A-6DA9-D045-92BC-664D17E76C36}" srcOrd="0" destOrd="3" presId="urn:microsoft.com/office/officeart/2005/8/layout/list1"/>
    <dgm:cxn modelId="{4106627F-77F0-9C4C-B788-2534D9DBD2BE}" type="presOf" srcId="{653683DB-EDFC-EF48-8C28-D1F9EE9D3B33}" destId="{68F34C4B-1FB4-E64D-A009-793331CC72F9}" srcOrd="0" destOrd="0" presId="urn:microsoft.com/office/officeart/2005/8/layout/list1"/>
    <dgm:cxn modelId="{7EB85E83-E8A1-E94B-A2F0-AC2B58F11D85}" srcId="{BEFBF2F3-55EC-714E-9A5F-A71E209E367B}" destId="{F5915AF8-DC97-9845-AEAC-4BB39200D21E}" srcOrd="0" destOrd="0" parTransId="{72A18F5B-5E8E-6E45-BF95-28BB1BA2323F}" sibTransId="{F1912791-E766-F441-A8FD-1B73153B26A2}"/>
    <dgm:cxn modelId="{73C7F283-7A88-8841-8219-56C1ACE5E4BF}" type="presOf" srcId="{F5915AF8-DC97-9845-AEAC-4BB39200D21E}" destId="{46496126-A6F0-DD44-8F2F-6BF1942B2CB9}" srcOrd="1" destOrd="0" presId="urn:microsoft.com/office/officeart/2005/8/layout/list1"/>
    <dgm:cxn modelId="{D25E70A0-5B5A-B84E-BC5E-D15CE8830BA7}" srcId="{B0AEC718-3CC5-E642-8A63-6B6F501CDD4F}" destId="{BA259AE4-01FB-0C4D-ADD8-10B8692AEB01}" srcOrd="3" destOrd="0" parTransId="{888265B0-EA6E-E34A-AD7A-0C234309CAF6}" sibTransId="{A4D82BBD-4997-AC4C-A45B-CED20C5CE2C1}"/>
    <dgm:cxn modelId="{207B49AC-B9AA-4986-91A2-D5FA80C8AEFF}" srcId="{F5915AF8-DC97-9845-AEAC-4BB39200D21E}" destId="{5F9A546A-E6D0-40C7-A7D7-A6A3A96B30E0}" srcOrd="2" destOrd="0" parTransId="{1D233C3F-224C-4B61-A868-0A4204A3D487}" sibTransId="{B742608F-590F-4221-A4BC-638D5F3E2088}"/>
    <dgm:cxn modelId="{5F7E02C0-75BE-4052-8994-D630270FF4F9}" type="presOf" srcId="{5F9A546A-E6D0-40C7-A7D7-A6A3A96B30E0}" destId="{969E934F-F1E5-A248-AEA5-E8D12B4E74C7}" srcOrd="0" destOrd="2" presId="urn:microsoft.com/office/officeart/2005/8/layout/list1"/>
    <dgm:cxn modelId="{BCD31FC3-F7E6-854D-90BF-38B92D93848F}" type="presOf" srcId="{B0AEC718-3CC5-E642-8A63-6B6F501CDD4F}" destId="{7726EC0E-D1E2-3942-A469-D91908BF670D}" srcOrd="0" destOrd="0" presId="urn:microsoft.com/office/officeart/2005/8/layout/list1"/>
    <dgm:cxn modelId="{5098C7D0-3EBA-334C-84D3-58999564F4AB}" srcId="{B0AEC718-3CC5-E642-8A63-6B6F501CDD4F}" destId="{8B911313-4E44-214B-8CFD-E67DCB2A5C4E}" srcOrd="5" destOrd="0" parTransId="{780D2D0E-5B94-E642-82C1-02D2A8FD2CB5}" sibTransId="{0BF5E5E6-8456-D94F-825E-DF8201AA4F67}"/>
    <dgm:cxn modelId="{75BC69DA-91E9-964D-8033-2206831AE8B7}" type="presOf" srcId="{B0AEC718-3CC5-E642-8A63-6B6F501CDD4F}" destId="{8C87F441-27D8-2D4E-848F-857256EBF0B3}" srcOrd="1" destOrd="0" presId="urn:microsoft.com/office/officeart/2005/8/layout/list1"/>
    <dgm:cxn modelId="{E7FAF7DB-4542-624B-B68F-6062BC093563}" type="presOf" srcId="{BA259AE4-01FB-0C4D-ADD8-10B8692AEB01}" destId="{53D64FF1-2DE1-744E-943F-2C46385542A6}" srcOrd="0" destOrd="3" presId="urn:microsoft.com/office/officeart/2005/8/layout/list1"/>
    <dgm:cxn modelId="{960B12F5-5ABC-564B-BA60-DB8A6F5D90C1}" srcId="{653683DB-EDFC-EF48-8C28-D1F9EE9D3B33}" destId="{7195C5D7-92CD-614B-9711-48BFEB8F32FC}" srcOrd="0" destOrd="0" parTransId="{4EBAB1A4-6C38-0343-A93D-5AE0081B82C3}" sibTransId="{B0475116-04C2-CC4B-8539-48F40B9342E7}"/>
    <dgm:cxn modelId="{391F5667-04DD-334B-B0C4-6D625668C61D}" type="presParOf" srcId="{2B2D1065-7418-464D-8B55-2DB08FCE3F6D}" destId="{02CB503A-530A-814B-A3BE-19DF4C5D8679}" srcOrd="0" destOrd="0" presId="urn:microsoft.com/office/officeart/2005/8/layout/list1"/>
    <dgm:cxn modelId="{A61851AA-E259-CB43-B547-2F3DF4CEB7D6}" type="presParOf" srcId="{02CB503A-530A-814B-A3BE-19DF4C5D8679}" destId="{4FC53588-622A-724C-BCA7-7013F28F7013}" srcOrd="0" destOrd="0" presId="urn:microsoft.com/office/officeart/2005/8/layout/list1"/>
    <dgm:cxn modelId="{42D51871-3E07-054A-B542-90D7B9F5C474}" type="presParOf" srcId="{02CB503A-530A-814B-A3BE-19DF4C5D8679}" destId="{46496126-A6F0-DD44-8F2F-6BF1942B2CB9}" srcOrd="1" destOrd="0" presId="urn:microsoft.com/office/officeart/2005/8/layout/list1"/>
    <dgm:cxn modelId="{C971BD4D-4C29-FB45-B047-1360FB7CAEA8}" type="presParOf" srcId="{2B2D1065-7418-464D-8B55-2DB08FCE3F6D}" destId="{76AF71B8-B868-0B44-B335-B4A9AB364C32}" srcOrd="1" destOrd="0" presId="urn:microsoft.com/office/officeart/2005/8/layout/list1"/>
    <dgm:cxn modelId="{548F086A-306B-DC45-BBE0-EFF7EF817D1C}" type="presParOf" srcId="{2B2D1065-7418-464D-8B55-2DB08FCE3F6D}" destId="{969E934F-F1E5-A248-AEA5-E8D12B4E74C7}" srcOrd="2" destOrd="0" presId="urn:microsoft.com/office/officeart/2005/8/layout/list1"/>
    <dgm:cxn modelId="{0CA4FE1B-F9A0-2940-970A-AE8A50A49456}" type="presParOf" srcId="{2B2D1065-7418-464D-8B55-2DB08FCE3F6D}" destId="{FDDE04C0-FE52-BB45-9146-7D4385608404}" srcOrd="3" destOrd="0" presId="urn:microsoft.com/office/officeart/2005/8/layout/list1"/>
    <dgm:cxn modelId="{D2935C8C-B20B-B94D-9616-9AB89FC40B94}" type="presParOf" srcId="{2B2D1065-7418-464D-8B55-2DB08FCE3F6D}" destId="{C9D012E0-153C-6F4F-BEA5-13569A5EABB7}" srcOrd="4" destOrd="0" presId="urn:microsoft.com/office/officeart/2005/8/layout/list1"/>
    <dgm:cxn modelId="{614CFA90-51D7-AA44-9F8E-655B161FC971}" type="presParOf" srcId="{C9D012E0-153C-6F4F-BEA5-13569A5EABB7}" destId="{7726EC0E-D1E2-3942-A469-D91908BF670D}" srcOrd="0" destOrd="0" presId="urn:microsoft.com/office/officeart/2005/8/layout/list1"/>
    <dgm:cxn modelId="{95CC0704-A528-254B-A5E9-3B1930F8CBD7}" type="presParOf" srcId="{C9D012E0-153C-6F4F-BEA5-13569A5EABB7}" destId="{8C87F441-27D8-2D4E-848F-857256EBF0B3}" srcOrd="1" destOrd="0" presId="urn:microsoft.com/office/officeart/2005/8/layout/list1"/>
    <dgm:cxn modelId="{B68F9107-BC42-E44B-9183-E2E00AC34DCE}" type="presParOf" srcId="{2B2D1065-7418-464D-8B55-2DB08FCE3F6D}" destId="{AB069A1F-AF21-884B-82B4-125AA0FFF806}" srcOrd="5" destOrd="0" presId="urn:microsoft.com/office/officeart/2005/8/layout/list1"/>
    <dgm:cxn modelId="{0ECF606C-FC26-7746-B27F-0B0208D87BB9}" type="presParOf" srcId="{2B2D1065-7418-464D-8B55-2DB08FCE3F6D}" destId="{53D64FF1-2DE1-744E-943F-2C46385542A6}" srcOrd="6" destOrd="0" presId="urn:microsoft.com/office/officeart/2005/8/layout/list1"/>
    <dgm:cxn modelId="{813B5805-675C-2048-A0B9-70B5B40A00A4}" type="presParOf" srcId="{2B2D1065-7418-464D-8B55-2DB08FCE3F6D}" destId="{342591AC-AB0F-C940-9F4E-AAFC470D46AD}" srcOrd="7" destOrd="0" presId="urn:microsoft.com/office/officeart/2005/8/layout/list1"/>
    <dgm:cxn modelId="{62CFAB21-44AD-5C40-9B6B-D34602941F34}" type="presParOf" srcId="{2B2D1065-7418-464D-8B55-2DB08FCE3F6D}" destId="{BF9476B5-1A57-BE4B-9D81-1589B80D538B}" srcOrd="8" destOrd="0" presId="urn:microsoft.com/office/officeart/2005/8/layout/list1"/>
    <dgm:cxn modelId="{F2595473-07A5-DD4D-916B-0542D9EE1DC4}" type="presParOf" srcId="{BF9476B5-1A57-BE4B-9D81-1589B80D538B}" destId="{68F34C4B-1FB4-E64D-A009-793331CC72F9}" srcOrd="0" destOrd="0" presId="urn:microsoft.com/office/officeart/2005/8/layout/list1"/>
    <dgm:cxn modelId="{5B0CCADC-1FD3-144D-9C4F-3ADC9B3157AF}" type="presParOf" srcId="{BF9476B5-1A57-BE4B-9D81-1589B80D538B}" destId="{509BFE79-5AA0-6F4D-8D8C-CDE9CAD5F1B9}" srcOrd="1" destOrd="0" presId="urn:microsoft.com/office/officeart/2005/8/layout/list1"/>
    <dgm:cxn modelId="{DAFAD3A4-B9B0-8341-A9A6-1B5E0A5EDF36}" type="presParOf" srcId="{2B2D1065-7418-464D-8B55-2DB08FCE3F6D}" destId="{FCAE1FA0-28A0-BC48-B90E-376C2FC86BC0}" srcOrd="9" destOrd="0" presId="urn:microsoft.com/office/officeart/2005/8/layout/list1"/>
    <dgm:cxn modelId="{929015B8-9E18-534B-AB26-02B798F25DED}" type="presParOf" srcId="{2B2D1065-7418-464D-8B55-2DB08FCE3F6D}" destId="{BD16D28A-6DA9-D045-92BC-664D17E76C3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FBF2F3-55EC-714E-9A5F-A71E209E367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5915AF8-DC97-9845-AEAC-4BB39200D21E}">
      <dgm:prSet custT="1"/>
      <dgm:spPr>
        <a:solidFill>
          <a:schemeClr val="bg2">
            <a:lumMod val="50000"/>
          </a:schemeClr>
        </a:solidFill>
      </dgm:spPr>
      <dgm: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Sociālie</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partneri</a:t>
          </a:r>
          <a:endParaRPr lang="en-US" sz="1400" b="1" dirty="0">
            <a:latin typeface="Verdana" panose="020B0604030504040204" pitchFamily="34" charset="0"/>
            <a:ea typeface="Verdana" panose="020B0604030504040204" pitchFamily="34" charset="0"/>
            <a:cs typeface="Verdana" panose="020B0604030504040204" pitchFamily="34" charset="0"/>
          </a:endParaRPr>
        </a:p>
      </dgm:t>
    </dgm:pt>
    <dgm:pt modelId="{72A18F5B-5E8E-6E45-BF95-28BB1BA2323F}" type="parTrans" cxnId="{7EB85E83-E8A1-E94B-A2F0-AC2B58F11D85}">
      <dgm:prSet/>
      <dgm:spPr/>
      <dgm:t>
        <a:bodyPr/>
        <a:lstStyle/>
        <a:p>
          <a:endParaRPr lang="en-GB"/>
        </a:p>
      </dgm:t>
    </dgm:pt>
    <dgm:pt modelId="{F1912791-E766-F441-A8FD-1B73153B26A2}" type="sibTrans" cxnId="{7EB85E83-E8A1-E94B-A2F0-AC2B58F11D85}">
      <dgm:prSet/>
      <dgm:spPr/>
      <dgm:t>
        <a:bodyPr/>
        <a:lstStyle/>
        <a:p>
          <a:endParaRPr lang="en-GB"/>
        </a:p>
      </dgm:t>
    </dgm:pt>
    <dgm:pt modelId="{B0AEC718-3CC5-E642-8A63-6B6F501CDD4F}">
      <dgm:prSet custT="1"/>
      <dgm:spPr>
        <a:solidFill>
          <a:schemeClr val="bg2">
            <a:lumMod val="50000"/>
          </a:schemeClr>
        </a:solidFill>
      </dgm:spPr>
      <dgm: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Nevalstiskās</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organizācijas</a:t>
          </a:r>
          <a:endParaRPr lang="en-US" sz="1400" b="1" dirty="0">
            <a:latin typeface="Verdana" panose="020B0604030504040204" pitchFamily="34" charset="0"/>
            <a:ea typeface="Verdana" panose="020B0604030504040204" pitchFamily="34" charset="0"/>
            <a:cs typeface="Verdana" panose="020B0604030504040204" pitchFamily="34" charset="0"/>
          </a:endParaRPr>
        </a:p>
      </dgm:t>
    </dgm:pt>
    <dgm:pt modelId="{339CDD91-F27E-7E41-BDD0-5EA77BFD407E}" type="parTrans" cxnId="{D4D9F76C-5ECE-4441-960D-351957830EF8}">
      <dgm:prSet/>
      <dgm:spPr/>
      <dgm:t>
        <a:bodyPr/>
        <a:lstStyle/>
        <a:p>
          <a:endParaRPr lang="en-GB"/>
        </a:p>
      </dgm:t>
    </dgm:pt>
    <dgm:pt modelId="{7DA12890-828B-C64D-9FC2-36BDF311A5B8}" type="sibTrans" cxnId="{D4D9F76C-5ECE-4441-960D-351957830EF8}">
      <dgm:prSet/>
      <dgm:spPr/>
      <dgm:t>
        <a:bodyPr/>
        <a:lstStyle/>
        <a:p>
          <a:endParaRPr lang="en-GB"/>
        </a:p>
      </dgm:t>
    </dgm:pt>
    <dgm:pt modelId="{3006E187-BC6D-044C-B1EA-0C75D841D412}">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err="1">
              <a:latin typeface="Verdana" panose="020B0604030504040204" pitchFamily="34" charset="0"/>
              <a:ea typeface="Verdana" panose="020B0604030504040204" pitchFamily="34" charset="0"/>
              <a:cs typeface="Verdana" panose="020B0604030504040204" pitchFamily="34" charset="0"/>
            </a:rPr>
            <a:t>Latvijas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Tirdzniecības</a:t>
          </a:r>
          <a:r>
            <a:rPr lang="en-US" sz="1400" dirty="0">
              <a:latin typeface="Verdana" panose="020B0604030504040204" pitchFamily="34" charset="0"/>
              <a:ea typeface="Verdana" panose="020B0604030504040204" pitchFamily="34" charset="0"/>
              <a:cs typeface="Verdana" panose="020B0604030504040204" pitchFamily="34" charset="0"/>
            </a:rPr>
            <a:t> un </a:t>
          </a:r>
          <a:r>
            <a:rPr lang="en-US" sz="1400" dirty="0" err="1">
              <a:latin typeface="Verdana" panose="020B0604030504040204" pitchFamily="34" charset="0"/>
              <a:ea typeface="Verdana" panose="020B0604030504040204" pitchFamily="34" charset="0"/>
              <a:cs typeface="Verdana" panose="020B0604030504040204" pitchFamily="34" charset="0"/>
            </a:rPr>
            <a:t>rūpniecības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kamera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971368BD-48AD-4341-89BD-92A94EF20C1D}" type="parTrans" cxnId="{6E054B6B-E31E-E640-9B26-57604BCDF73A}">
      <dgm:prSet/>
      <dgm:spPr/>
      <dgm:t>
        <a:bodyPr/>
        <a:lstStyle/>
        <a:p>
          <a:endParaRPr lang="en-GB"/>
        </a:p>
      </dgm:t>
    </dgm:pt>
    <dgm:pt modelId="{8AB00E21-C6C7-5A46-8885-5524180BFC28}" type="sibTrans" cxnId="{6E054B6B-E31E-E640-9B26-57604BCDF73A}">
      <dgm:prSet/>
      <dgm:spPr/>
      <dgm:t>
        <a:bodyPr/>
        <a:lstStyle/>
        <a:p>
          <a:endParaRPr lang="en-GB"/>
        </a:p>
      </dgm:t>
    </dgm:pt>
    <dgm:pt modelId="{51C6CA5E-DCF2-4941-BA55-756970746221}">
      <dgm:prSet custT="1"/>
      <dgm:spPr>
        <a:noFill/>
        <a:ln>
          <a:solidFill>
            <a:schemeClr val="bg2">
              <a:lumMod val="25000"/>
            </a:schemeClr>
          </a:solidFill>
        </a:ln>
      </dgm:spPr>
      <dgm:t>
        <a:bodyPr/>
        <a:lstStyle/>
        <a:p>
          <a:r>
            <a:rPr lang="en-US" sz="1400" b="0" dirty="0" err="1">
              <a:latin typeface="Verdana" panose="020B0604030504040204" pitchFamily="34" charset="0"/>
              <a:ea typeface="Verdana" panose="020B0604030504040204" pitchFamily="34" charset="0"/>
              <a:cs typeface="Verdana" panose="020B0604030504040204" pitchFamily="34" charset="0"/>
            </a:rPr>
            <a:t>Latvijas</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Brīvo</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arodbiedrību</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savienība</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6404B31F-2DDA-E449-9681-0E4548A09684}" type="parTrans" cxnId="{B58F0A1E-C7D5-B243-85E7-0C9F45B29D56}">
      <dgm:prSet/>
      <dgm:spPr/>
      <dgm:t>
        <a:bodyPr/>
        <a:lstStyle/>
        <a:p>
          <a:endParaRPr lang="en-GB"/>
        </a:p>
      </dgm:t>
    </dgm:pt>
    <dgm:pt modelId="{8539226A-A4D8-344D-9743-05227DD95B60}" type="sibTrans" cxnId="{B58F0A1E-C7D5-B243-85E7-0C9F45B29D56}">
      <dgm:prSet/>
      <dgm:spPr/>
      <dgm:t>
        <a:bodyPr/>
        <a:lstStyle/>
        <a:p>
          <a:endParaRPr lang="en-GB"/>
        </a:p>
      </dgm:t>
    </dgm:pt>
    <dgm:pt modelId="{E1B13BBD-20D5-9E4F-99D1-B6151C0E56ED}">
      <dgm:prSet custT="1"/>
      <dgm:spPr>
        <a:noFill/>
        <a:ln>
          <a:solidFill>
            <a:schemeClr val="bg2">
              <a:lumMod val="25000"/>
            </a:schemeClr>
          </a:solidFill>
        </a:ln>
      </dgm:spPr>
      <dgm:t>
        <a:bodyPr/>
        <a:lstStyle/>
        <a:p>
          <a:r>
            <a:rPr lang="en-US" sz="1400" b="0" dirty="0" err="1">
              <a:latin typeface="Verdana" panose="020B0604030504040204" pitchFamily="34" charset="0"/>
              <a:ea typeface="Verdana" panose="020B0604030504040204" pitchFamily="34" charset="0"/>
              <a:cs typeface="Verdana" panose="020B0604030504040204" pitchFamily="34" charset="0"/>
            </a:rPr>
            <a:t>Latvijas</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Darba</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devēju</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konfederācija</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1015B301-AF90-4846-96B1-E90E2103D583}" type="parTrans" cxnId="{7859CBC7-541E-DB45-85F6-6A4CA5518E9E}">
      <dgm:prSet/>
      <dgm:spPr/>
      <dgm:t>
        <a:bodyPr/>
        <a:lstStyle/>
        <a:p>
          <a:endParaRPr lang="en-GB"/>
        </a:p>
      </dgm:t>
    </dgm:pt>
    <dgm:pt modelId="{E2122078-5A14-604B-A37E-FBF9B19D7C3D}" type="sibTrans" cxnId="{7859CBC7-541E-DB45-85F6-6A4CA5518E9E}">
      <dgm:prSet/>
      <dgm:spPr/>
      <dgm:t>
        <a:bodyPr/>
        <a:lstStyle/>
        <a:p>
          <a:endParaRPr lang="en-GB"/>
        </a:p>
      </dgm:t>
    </dgm:pt>
    <dgm:pt modelId="{D2BE8457-9B00-8248-A589-8F6890135B9D}">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err="1">
              <a:latin typeface="Verdana" panose="020B0604030504040204" pitchFamily="34" charset="0"/>
              <a:ea typeface="Verdana" panose="020B0604030504040204" pitchFamily="34" charset="0"/>
              <a:cs typeface="Verdana" panose="020B0604030504040204" pitchFamily="34" charset="0"/>
            </a:rPr>
            <a:t>Latvijas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Pašvaldību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savienība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D466EA02-8FE8-744B-A178-3AF4DEF1F873}" type="parTrans" cxnId="{67706FB3-CD4C-5F4C-B7DD-7B63B838F7CF}">
      <dgm:prSet/>
      <dgm:spPr/>
      <dgm:t>
        <a:bodyPr/>
        <a:lstStyle/>
        <a:p>
          <a:endParaRPr lang="en-GB"/>
        </a:p>
      </dgm:t>
    </dgm:pt>
    <dgm:pt modelId="{BB45E502-1C5F-D042-8A50-10AF162247AB}" type="sibTrans" cxnId="{67706FB3-CD4C-5F4C-B7DD-7B63B838F7CF}">
      <dgm:prSet/>
      <dgm:spPr/>
      <dgm:t>
        <a:bodyPr/>
        <a:lstStyle/>
        <a:p>
          <a:endParaRPr lang="en-GB"/>
        </a:p>
      </dgm:t>
    </dgm:pt>
    <dgm:pt modelId="{71914B93-D9F9-F54E-8C2C-6F1AF5DDAB31}">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err="1">
              <a:latin typeface="Verdana" panose="020B0604030504040204" pitchFamily="34" charset="0"/>
              <a:ea typeface="Verdana" panose="020B0604030504040204" pitchFamily="34" charset="0"/>
              <a:cs typeface="Verdana" panose="020B0604030504040204" pitchFamily="34" charset="0"/>
            </a:rPr>
            <a:t>Latvijas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Lielo</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pilsētu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asociācija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6E44F90A-1003-8D44-8B5B-5B0E460C95DA}" type="parTrans" cxnId="{793E7950-DBAD-A24A-83DB-88400BE8B7D6}">
      <dgm:prSet/>
      <dgm:spPr/>
      <dgm:t>
        <a:bodyPr/>
        <a:lstStyle/>
        <a:p>
          <a:endParaRPr lang="en-GB"/>
        </a:p>
      </dgm:t>
    </dgm:pt>
    <dgm:pt modelId="{5F24343D-0DE7-B84D-9808-692779F75E39}" type="sibTrans" cxnId="{793E7950-DBAD-A24A-83DB-88400BE8B7D6}">
      <dgm:prSet/>
      <dgm:spPr/>
      <dgm:t>
        <a:bodyPr/>
        <a:lstStyle/>
        <a:p>
          <a:endParaRPr lang="en-GB"/>
        </a:p>
      </dgm:t>
    </dgm:pt>
    <dgm:pt modelId="{C112FAFF-F550-AA4B-83FF-815C69A400DA}">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a:latin typeface="Verdana" panose="020B0604030504040204" pitchFamily="34" charset="0"/>
              <a:ea typeface="Verdana" panose="020B0604030504040204" pitchFamily="34" charset="0"/>
              <a:cs typeface="Verdana" panose="020B0604030504040204" pitchFamily="34" charset="0"/>
            </a:rPr>
            <a:t>L</a:t>
          </a:r>
          <a:r>
            <a:rPr lang="lv-LV" sz="1400" dirty="0">
              <a:latin typeface="Verdana" panose="020B0604030504040204" pitchFamily="34" charset="0"/>
              <a:ea typeface="Verdana" panose="020B0604030504040204" pitchFamily="34" charset="0"/>
              <a:cs typeface="Verdana" panose="020B0604030504040204" pitchFamily="34" charset="0"/>
            </a:rPr>
            <a:t>atvija </a:t>
          </a:r>
          <a:r>
            <a:rPr lang="en-US" sz="1400" dirty="0">
              <a:latin typeface="Verdana" panose="020B0604030504040204" pitchFamily="34" charset="0"/>
              <a:ea typeface="Verdana" panose="020B0604030504040204" pitchFamily="34" charset="0"/>
              <a:cs typeface="Verdana" panose="020B0604030504040204" pitchFamily="34" charset="0"/>
            </a:rPr>
            <a:t>A</a:t>
          </a:r>
          <a:r>
            <a:rPr lang="lv-LV" sz="1400" dirty="0" err="1">
              <a:latin typeface="Verdana" panose="020B0604030504040204" pitchFamily="34" charset="0"/>
              <a:ea typeface="Verdana" panose="020B0604030504040204" pitchFamily="34" charset="0"/>
              <a:cs typeface="Verdana" panose="020B0604030504040204" pitchFamily="34" charset="0"/>
            </a:rPr>
            <a:t>ugstskolu</a:t>
          </a:r>
          <a:r>
            <a:rPr lang="lv-LV" sz="1400" dirty="0">
              <a:latin typeface="Verdana" panose="020B0604030504040204" pitchFamily="34" charset="0"/>
              <a:ea typeface="Verdana" panose="020B0604030504040204" pitchFamily="34" charset="0"/>
              <a:cs typeface="Verdana" panose="020B0604030504040204" pitchFamily="34" charset="0"/>
            </a:rPr>
            <a:t> profesoru asociācija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0DC18988-C171-7444-BD81-1668A140DB6C}" type="parTrans" cxnId="{6FBED514-D95E-6D48-B7E6-7088EE922825}">
      <dgm:prSet/>
      <dgm:spPr/>
      <dgm:t>
        <a:bodyPr/>
        <a:lstStyle/>
        <a:p>
          <a:endParaRPr lang="en-GB"/>
        </a:p>
      </dgm:t>
    </dgm:pt>
    <dgm:pt modelId="{B8FE322B-E090-554A-B6C6-09A6C1D340D0}" type="sibTrans" cxnId="{6FBED514-D95E-6D48-B7E6-7088EE922825}">
      <dgm:prSet/>
      <dgm:spPr/>
      <dgm:t>
        <a:bodyPr/>
        <a:lstStyle/>
        <a:p>
          <a:endParaRPr lang="en-GB"/>
        </a:p>
      </dgm:t>
    </dgm:pt>
    <dgm:pt modelId="{2FA66C85-AFC3-1140-9555-736ED191DED4}">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err="1">
              <a:latin typeface="Verdana" panose="020B0604030504040204" pitchFamily="34" charset="0"/>
              <a:ea typeface="Verdana" panose="020B0604030504040204" pitchFamily="34" charset="0"/>
              <a:cs typeface="Verdana" panose="020B0604030504040204" pitchFamily="34" charset="0"/>
            </a:rPr>
            <a:t>Latvijas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Zinātņu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akadēmija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18996207-9293-B44E-8D10-8FA99716E127}" type="parTrans" cxnId="{9F900FBB-0F03-DB44-AB98-EA5452086A41}">
      <dgm:prSet/>
      <dgm:spPr/>
      <dgm:t>
        <a:bodyPr/>
        <a:lstStyle/>
        <a:p>
          <a:endParaRPr lang="en-GB"/>
        </a:p>
      </dgm:t>
    </dgm:pt>
    <dgm:pt modelId="{FA22036C-2DA6-0B41-8B16-B2E2F527AA09}" type="sibTrans" cxnId="{9F900FBB-0F03-DB44-AB98-EA5452086A41}">
      <dgm:prSet/>
      <dgm:spPr/>
      <dgm:t>
        <a:bodyPr/>
        <a:lstStyle/>
        <a:p>
          <a:endParaRPr lang="en-GB"/>
        </a:p>
      </dgm:t>
    </dgm:pt>
    <dgm:pt modelId="{EF42056D-5C7C-CC4C-860C-6CA9342E277B}">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err="1">
              <a:latin typeface="Verdana" panose="020B0604030504040204" pitchFamily="34" charset="0"/>
              <a:ea typeface="Verdana" panose="020B0604030504040204" pitchFamily="34" charset="0"/>
              <a:cs typeface="Verdana" panose="020B0604030504040204" pitchFamily="34" charset="0"/>
            </a:rPr>
            <a:t>Latvijas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Izglītības</a:t>
          </a:r>
          <a:r>
            <a:rPr lang="en-US" sz="1400" dirty="0">
              <a:latin typeface="Verdana" panose="020B0604030504040204" pitchFamily="34" charset="0"/>
              <a:ea typeface="Verdana" panose="020B0604030504040204" pitchFamily="34" charset="0"/>
              <a:cs typeface="Verdana" panose="020B0604030504040204" pitchFamily="34" charset="0"/>
            </a:rPr>
            <a:t> un </a:t>
          </a:r>
          <a:r>
            <a:rPr lang="en-US" sz="1400" dirty="0" err="1">
              <a:latin typeface="Verdana" panose="020B0604030504040204" pitchFamily="34" charset="0"/>
              <a:ea typeface="Verdana" panose="020B0604030504040204" pitchFamily="34" charset="0"/>
              <a:cs typeface="Verdana" panose="020B0604030504040204" pitchFamily="34" charset="0"/>
            </a:rPr>
            <a:t>zinātnes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darbinieku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arodbiedrība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B795C50E-E413-DE49-89BB-5EA46E2F5A34}" type="parTrans" cxnId="{3C213E50-260B-5740-BA6D-22D6F633B0E7}">
      <dgm:prSet/>
      <dgm:spPr/>
      <dgm:t>
        <a:bodyPr/>
        <a:lstStyle/>
        <a:p>
          <a:endParaRPr lang="en-GB"/>
        </a:p>
      </dgm:t>
    </dgm:pt>
    <dgm:pt modelId="{9527C453-93B7-0742-AE61-8A2E5D70DB0D}" type="sibTrans" cxnId="{3C213E50-260B-5740-BA6D-22D6F633B0E7}">
      <dgm:prSet/>
      <dgm:spPr/>
      <dgm:t>
        <a:bodyPr/>
        <a:lstStyle/>
        <a:p>
          <a:endParaRPr lang="en-GB"/>
        </a:p>
      </dgm:t>
    </dgm:pt>
    <dgm:pt modelId="{A81EF894-4FE1-2047-92CE-55FAC3F1C702}">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lv-LV" sz="1400" dirty="0">
              <a:latin typeface="Verdana" panose="020B0604030504040204" pitchFamily="34" charset="0"/>
              <a:ea typeface="Verdana" panose="020B0604030504040204" pitchFamily="34" charset="0"/>
              <a:cs typeface="Verdana" panose="020B0604030504040204" pitchFamily="34" charset="0"/>
            </a:rPr>
            <a:t>Valsts zinātnisko institūtu asociācija </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06C6F0F2-B4A3-9F48-B3CA-B903E458C59B}" type="parTrans" cxnId="{572AA0D6-4FCA-944C-8457-4077A032B1B2}">
      <dgm:prSet/>
      <dgm:spPr/>
      <dgm:t>
        <a:bodyPr/>
        <a:lstStyle/>
        <a:p>
          <a:endParaRPr lang="en-GB"/>
        </a:p>
      </dgm:t>
    </dgm:pt>
    <dgm:pt modelId="{577BC255-F84F-A14F-B060-46A1680589A9}" type="sibTrans" cxnId="{572AA0D6-4FCA-944C-8457-4077A032B1B2}">
      <dgm:prSet/>
      <dgm:spPr/>
      <dgm:t>
        <a:bodyPr/>
        <a:lstStyle/>
        <a:p>
          <a:endParaRPr lang="en-GB"/>
        </a:p>
      </dgm:t>
    </dgm:pt>
    <dgm:pt modelId="{579A4E91-3F07-6E46-A221-4E4F4065C95E}">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lv-LV" sz="1400" dirty="0">
              <a:latin typeface="Verdana" panose="020B0604030504040204" pitchFamily="34" charset="0"/>
              <a:ea typeface="Verdana" panose="020B0604030504040204" pitchFamily="34" charset="0"/>
              <a:cs typeface="Verdana" panose="020B0604030504040204" pitchFamily="34" charset="0"/>
            </a:rPr>
            <a:t>Latvijas Jauno zinātnieku apvienība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7F5466D6-B6A9-CA43-8C39-41BA89FB4BB5}" type="parTrans" cxnId="{19926480-425A-4645-8C65-75ABD6FF2D58}">
      <dgm:prSet/>
      <dgm:spPr/>
      <dgm:t>
        <a:bodyPr/>
        <a:lstStyle/>
        <a:p>
          <a:endParaRPr lang="en-GB"/>
        </a:p>
      </dgm:t>
    </dgm:pt>
    <dgm:pt modelId="{822139B0-DAED-BC40-AE9B-376DC4829884}" type="sibTrans" cxnId="{19926480-425A-4645-8C65-75ABD6FF2D58}">
      <dgm:prSet/>
      <dgm:spPr/>
      <dgm:t>
        <a:bodyPr/>
        <a:lstStyle/>
        <a:p>
          <a:endParaRPr lang="en-GB"/>
        </a:p>
      </dgm:t>
    </dgm:pt>
    <dgm:pt modelId="{36C91E40-1708-344E-821E-1A281D9F4837}">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a:latin typeface="Verdana" panose="020B0604030504040204" pitchFamily="34" charset="0"/>
              <a:ea typeface="Verdana" panose="020B0604030504040204" pitchFamily="34" charset="0"/>
              <a:cs typeface="Verdana" panose="020B0604030504040204" pitchFamily="34" charset="0"/>
            </a:rPr>
            <a:t>L</a:t>
          </a:r>
          <a:r>
            <a:rPr lang="lv-LV" sz="1400" dirty="0">
              <a:latin typeface="Verdana" panose="020B0604030504040204" pitchFamily="34" charset="0"/>
              <a:ea typeface="Verdana" panose="020B0604030504040204" pitchFamily="34" charset="0"/>
              <a:cs typeface="Verdana" panose="020B0604030504040204" pitchFamily="34" charset="0"/>
            </a:rPr>
            <a:t>atvijas Studentu apvienība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B5131392-7E7B-8E47-AE92-B0C877CC7D8F}" type="parTrans" cxnId="{554657F9-1003-314D-8E40-16367A2FEF1E}">
      <dgm:prSet/>
      <dgm:spPr/>
      <dgm:t>
        <a:bodyPr/>
        <a:lstStyle/>
        <a:p>
          <a:endParaRPr lang="en-GB"/>
        </a:p>
      </dgm:t>
    </dgm:pt>
    <dgm:pt modelId="{C5764CC6-7036-8D4F-B6EA-D1A8E13402CC}" type="sibTrans" cxnId="{554657F9-1003-314D-8E40-16367A2FEF1E}">
      <dgm:prSet/>
      <dgm:spPr/>
      <dgm:t>
        <a:bodyPr/>
        <a:lstStyle/>
        <a:p>
          <a:endParaRPr lang="en-GB"/>
        </a:p>
      </dgm:t>
    </dgm:pt>
    <dgm:pt modelId="{3548E59A-28C4-3E4A-8275-047AE7107BF7}">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a:latin typeface="Verdana" panose="020B0604030504040204" pitchFamily="34" charset="0"/>
              <a:ea typeface="Verdana" panose="020B0604030504040204" pitchFamily="34" charset="0"/>
              <a:cs typeface="Verdana" panose="020B0604030504040204" pitchFamily="34" charset="0"/>
            </a:rPr>
            <a:t>L</a:t>
          </a:r>
          <a:r>
            <a:rPr lang="lv-LV" sz="1400" dirty="0">
              <a:latin typeface="Verdana" panose="020B0604030504040204" pitchFamily="34" charset="0"/>
              <a:ea typeface="Verdana" panose="020B0604030504040204" pitchFamily="34" charset="0"/>
              <a:cs typeface="Verdana" panose="020B0604030504040204" pitchFamily="34" charset="0"/>
            </a:rPr>
            <a:t>atvijas Zinātnes padome</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423116A3-FBBC-F942-B6F7-3F8FE3BCB93F}" type="parTrans" cxnId="{04AE1D96-2D29-D049-BCFC-CCF0BD35878A}">
      <dgm:prSet/>
      <dgm:spPr/>
      <dgm:t>
        <a:bodyPr/>
        <a:lstStyle/>
        <a:p>
          <a:endParaRPr lang="en-GB"/>
        </a:p>
      </dgm:t>
    </dgm:pt>
    <dgm:pt modelId="{EFDB933A-04F6-3E44-BA39-73C75839342C}" type="sibTrans" cxnId="{04AE1D96-2D29-D049-BCFC-CCF0BD35878A}">
      <dgm:prSet/>
      <dgm:spPr/>
      <dgm:t>
        <a:bodyPr/>
        <a:lstStyle/>
        <a:p>
          <a:endParaRPr lang="en-GB"/>
        </a:p>
      </dgm:t>
    </dgm:pt>
    <dgm:pt modelId="{F3F7E699-451A-CF4A-819E-81AAE413055A}">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a:latin typeface="Verdana" panose="020B0604030504040204" pitchFamily="34" charset="0"/>
              <a:ea typeface="Verdana" panose="020B0604030504040204" pitchFamily="34" charset="0"/>
              <a:cs typeface="Verdana" panose="020B0604030504040204" pitchFamily="34" charset="0"/>
            </a:rPr>
            <a:t>L</a:t>
          </a:r>
          <a:r>
            <a:rPr lang="lv-LV" sz="1400" dirty="0">
              <a:latin typeface="Verdana" panose="020B0604030504040204" pitchFamily="34" charset="0"/>
              <a:ea typeface="Verdana" panose="020B0604030504040204" pitchFamily="34" charset="0"/>
              <a:cs typeface="Verdana" panose="020B0604030504040204" pitchFamily="34" charset="0"/>
            </a:rPr>
            <a:t>atvijas Pilsoniskā alianse</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57EB28D1-D9C9-894F-984A-A97DD29CD27D}" type="parTrans" cxnId="{49000ACE-F88C-5C4D-9B57-DAB0BD820A88}">
      <dgm:prSet/>
      <dgm:spPr/>
      <dgm:t>
        <a:bodyPr/>
        <a:lstStyle/>
        <a:p>
          <a:endParaRPr lang="en-GB"/>
        </a:p>
      </dgm:t>
    </dgm:pt>
    <dgm:pt modelId="{090FA1DF-1608-764A-8C4D-B88C806EAE72}" type="sibTrans" cxnId="{49000ACE-F88C-5C4D-9B57-DAB0BD820A88}">
      <dgm:prSet/>
      <dgm:spPr/>
      <dgm:t>
        <a:bodyPr/>
        <a:lstStyle/>
        <a:p>
          <a:endParaRPr lang="en-GB"/>
        </a:p>
      </dgm:t>
    </dgm:pt>
    <dgm:pt modelId="{93FE7AC7-8F50-F643-9B7F-FFD5677FFD99}">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a:latin typeface="Verdana" panose="020B0604030504040204" pitchFamily="34" charset="0"/>
              <a:ea typeface="Verdana" panose="020B0604030504040204" pitchFamily="34" charset="0"/>
              <a:cs typeface="Verdana" panose="020B0604030504040204" pitchFamily="34" charset="0"/>
            </a:rPr>
            <a:t>Formula 2050</a:t>
          </a:r>
        </a:p>
      </dgm:t>
    </dgm:pt>
    <dgm:pt modelId="{8A2C17DD-F921-5E48-8D77-33A49A0EEB50}" type="parTrans" cxnId="{C9AF85EE-EA56-5147-9B64-835F63221861}">
      <dgm:prSet/>
      <dgm:spPr/>
      <dgm:t>
        <a:bodyPr/>
        <a:lstStyle/>
        <a:p>
          <a:endParaRPr lang="en-GB"/>
        </a:p>
      </dgm:t>
    </dgm:pt>
    <dgm:pt modelId="{4D6EADBE-E7C0-9D4A-AA82-819BA308CF39}" type="sibTrans" cxnId="{C9AF85EE-EA56-5147-9B64-835F63221861}">
      <dgm:prSet/>
      <dgm:spPr/>
      <dgm:t>
        <a:bodyPr/>
        <a:lstStyle/>
        <a:p>
          <a:endParaRPr lang="en-GB"/>
        </a:p>
      </dgm:t>
    </dgm:pt>
    <dgm:pt modelId="{2B2D1065-7418-464D-8B55-2DB08FCE3F6D}" type="pres">
      <dgm:prSet presAssocID="{BEFBF2F3-55EC-714E-9A5F-A71E209E367B}" presName="linear" presStyleCnt="0">
        <dgm:presLayoutVars>
          <dgm:dir/>
          <dgm:animLvl val="lvl"/>
          <dgm:resizeHandles val="exact"/>
        </dgm:presLayoutVars>
      </dgm:prSet>
      <dgm:spPr/>
    </dgm:pt>
    <dgm:pt modelId="{02CB503A-530A-814B-A3BE-19DF4C5D8679}" type="pres">
      <dgm:prSet presAssocID="{F5915AF8-DC97-9845-AEAC-4BB39200D21E}" presName="parentLin" presStyleCnt="0"/>
      <dgm:spPr/>
    </dgm:pt>
    <dgm:pt modelId="{4FC53588-622A-724C-BCA7-7013F28F7013}" type="pres">
      <dgm:prSet presAssocID="{F5915AF8-DC97-9845-AEAC-4BB39200D21E}" presName="parentLeftMargin" presStyleLbl="node1" presStyleIdx="0" presStyleCnt="2"/>
      <dgm:spPr/>
    </dgm:pt>
    <dgm:pt modelId="{46496126-A6F0-DD44-8F2F-6BF1942B2CB9}" type="pres">
      <dgm:prSet presAssocID="{F5915AF8-DC97-9845-AEAC-4BB39200D21E}" presName="parentText" presStyleLbl="node1" presStyleIdx="0" presStyleCnt="2">
        <dgm:presLayoutVars>
          <dgm:chMax val="0"/>
          <dgm:bulletEnabled val="1"/>
        </dgm:presLayoutVars>
      </dgm:prSet>
      <dgm:spPr/>
    </dgm:pt>
    <dgm:pt modelId="{76AF71B8-B868-0B44-B335-B4A9AB364C32}" type="pres">
      <dgm:prSet presAssocID="{F5915AF8-DC97-9845-AEAC-4BB39200D21E}" presName="negativeSpace" presStyleCnt="0"/>
      <dgm:spPr/>
    </dgm:pt>
    <dgm:pt modelId="{969E934F-F1E5-A248-AEA5-E8D12B4E74C7}" type="pres">
      <dgm:prSet presAssocID="{F5915AF8-DC97-9845-AEAC-4BB39200D21E}" presName="childText" presStyleLbl="conFgAcc1" presStyleIdx="0" presStyleCnt="2">
        <dgm:presLayoutVars>
          <dgm:bulletEnabled val="1"/>
        </dgm:presLayoutVars>
      </dgm:prSet>
      <dgm:spPr/>
    </dgm:pt>
    <dgm:pt modelId="{FDDE04C0-FE52-BB45-9146-7D4385608404}" type="pres">
      <dgm:prSet presAssocID="{F1912791-E766-F441-A8FD-1B73153B26A2}" presName="spaceBetweenRectangles" presStyleCnt="0"/>
      <dgm:spPr/>
    </dgm:pt>
    <dgm:pt modelId="{C9D012E0-153C-6F4F-BEA5-13569A5EABB7}" type="pres">
      <dgm:prSet presAssocID="{B0AEC718-3CC5-E642-8A63-6B6F501CDD4F}" presName="parentLin" presStyleCnt="0"/>
      <dgm:spPr/>
    </dgm:pt>
    <dgm:pt modelId="{7726EC0E-D1E2-3942-A469-D91908BF670D}" type="pres">
      <dgm:prSet presAssocID="{B0AEC718-3CC5-E642-8A63-6B6F501CDD4F}" presName="parentLeftMargin" presStyleLbl="node1" presStyleIdx="0" presStyleCnt="2"/>
      <dgm:spPr/>
    </dgm:pt>
    <dgm:pt modelId="{8C87F441-27D8-2D4E-848F-857256EBF0B3}" type="pres">
      <dgm:prSet presAssocID="{B0AEC718-3CC5-E642-8A63-6B6F501CDD4F}" presName="parentText" presStyleLbl="node1" presStyleIdx="1" presStyleCnt="2">
        <dgm:presLayoutVars>
          <dgm:chMax val="0"/>
          <dgm:bulletEnabled val="1"/>
        </dgm:presLayoutVars>
      </dgm:prSet>
      <dgm:spPr/>
    </dgm:pt>
    <dgm:pt modelId="{AB069A1F-AF21-884B-82B4-125AA0FFF806}" type="pres">
      <dgm:prSet presAssocID="{B0AEC718-3CC5-E642-8A63-6B6F501CDD4F}" presName="negativeSpace" presStyleCnt="0"/>
      <dgm:spPr/>
    </dgm:pt>
    <dgm:pt modelId="{53D64FF1-2DE1-744E-943F-2C46385542A6}" type="pres">
      <dgm:prSet presAssocID="{B0AEC718-3CC5-E642-8A63-6B6F501CDD4F}" presName="childText" presStyleLbl="conFgAcc1" presStyleIdx="1" presStyleCnt="2">
        <dgm:presLayoutVars>
          <dgm:bulletEnabled val="1"/>
        </dgm:presLayoutVars>
      </dgm:prSet>
      <dgm:spPr/>
    </dgm:pt>
  </dgm:ptLst>
  <dgm:cxnLst>
    <dgm:cxn modelId="{5A5F8F02-D774-2345-BA57-3EDF6CCAB2BD}" type="presOf" srcId="{C112FAFF-F550-AA4B-83FF-815C69A400DA}" destId="{53D64FF1-2DE1-744E-943F-2C46385542A6}" srcOrd="0" destOrd="3" presId="urn:microsoft.com/office/officeart/2005/8/layout/list1"/>
    <dgm:cxn modelId="{6FBED514-D95E-6D48-B7E6-7088EE922825}" srcId="{B0AEC718-3CC5-E642-8A63-6B6F501CDD4F}" destId="{C112FAFF-F550-AA4B-83FF-815C69A400DA}" srcOrd="3" destOrd="0" parTransId="{0DC18988-C171-7444-BD81-1668A140DB6C}" sibTransId="{B8FE322B-E090-554A-B6C6-09A6C1D340D0}"/>
    <dgm:cxn modelId="{B58F0A1E-C7D5-B243-85E7-0C9F45B29D56}" srcId="{F5915AF8-DC97-9845-AEAC-4BB39200D21E}" destId="{51C6CA5E-DCF2-4941-BA55-756970746221}" srcOrd="0" destOrd="0" parTransId="{6404B31F-2DDA-E449-9681-0E4548A09684}" sibTransId="{8539226A-A4D8-344D-9743-05227DD95B60}"/>
    <dgm:cxn modelId="{09616A2A-FCE1-FB42-8245-0A529466F293}" type="presOf" srcId="{E1B13BBD-20D5-9E4F-99D1-B6151C0E56ED}" destId="{969E934F-F1E5-A248-AEA5-E8D12B4E74C7}" srcOrd="0" destOrd="1" presId="urn:microsoft.com/office/officeart/2005/8/layout/list1"/>
    <dgm:cxn modelId="{886DF22B-3D15-FD41-98C7-BA226A00317D}" type="presOf" srcId="{A81EF894-4FE1-2047-92CE-55FAC3F1C702}" destId="{53D64FF1-2DE1-744E-943F-2C46385542A6}" srcOrd="0" destOrd="6" presId="urn:microsoft.com/office/officeart/2005/8/layout/list1"/>
    <dgm:cxn modelId="{7CFF1A2D-A328-DA43-8229-733C326F6BC3}" type="presOf" srcId="{3006E187-BC6D-044C-B1EA-0C75D841D412}" destId="{53D64FF1-2DE1-744E-943F-2C46385542A6}" srcOrd="0" destOrd="0" presId="urn:microsoft.com/office/officeart/2005/8/layout/list1"/>
    <dgm:cxn modelId="{13235930-0750-8641-8517-A7B657F11A47}" type="presOf" srcId="{36C91E40-1708-344E-821E-1A281D9F4837}" destId="{53D64FF1-2DE1-744E-943F-2C46385542A6}" srcOrd="0" destOrd="8" presId="urn:microsoft.com/office/officeart/2005/8/layout/list1"/>
    <dgm:cxn modelId="{9FFCF23F-932A-0B47-A0AB-28B9B2C07519}" type="presOf" srcId="{EF42056D-5C7C-CC4C-860C-6CA9342E277B}" destId="{53D64FF1-2DE1-744E-943F-2C46385542A6}" srcOrd="0" destOrd="5" presId="urn:microsoft.com/office/officeart/2005/8/layout/list1"/>
    <dgm:cxn modelId="{A445C365-FF31-5046-81B0-6FA9EDE9AFD3}" type="presOf" srcId="{BEFBF2F3-55EC-714E-9A5F-A71E209E367B}" destId="{2B2D1065-7418-464D-8B55-2DB08FCE3F6D}" srcOrd="0" destOrd="0" presId="urn:microsoft.com/office/officeart/2005/8/layout/list1"/>
    <dgm:cxn modelId="{6E054B6B-E31E-E640-9B26-57604BCDF73A}" srcId="{B0AEC718-3CC5-E642-8A63-6B6F501CDD4F}" destId="{3006E187-BC6D-044C-B1EA-0C75D841D412}" srcOrd="0" destOrd="0" parTransId="{971368BD-48AD-4341-89BD-92A94EF20C1D}" sibTransId="{8AB00E21-C6C7-5A46-8885-5524180BFC28}"/>
    <dgm:cxn modelId="{88FAAB4B-2D4E-0341-8C06-4494316A9368}" type="presOf" srcId="{F3F7E699-451A-CF4A-819E-81AAE413055A}" destId="{53D64FF1-2DE1-744E-943F-2C46385542A6}" srcOrd="0" destOrd="10" presId="urn:microsoft.com/office/officeart/2005/8/layout/list1"/>
    <dgm:cxn modelId="{D4D9F76C-5ECE-4441-960D-351957830EF8}" srcId="{BEFBF2F3-55EC-714E-9A5F-A71E209E367B}" destId="{B0AEC718-3CC5-E642-8A63-6B6F501CDD4F}" srcOrd="1" destOrd="0" parTransId="{339CDD91-F27E-7E41-BDD0-5EA77BFD407E}" sibTransId="{7DA12890-828B-C64D-9FC2-36BDF311A5B8}"/>
    <dgm:cxn modelId="{4A901A6E-8DBD-FA40-A238-A4B2DD213490}" type="presOf" srcId="{2FA66C85-AFC3-1140-9555-736ED191DED4}" destId="{53D64FF1-2DE1-744E-943F-2C46385542A6}" srcOrd="0" destOrd="4" presId="urn:microsoft.com/office/officeart/2005/8/layout/list1"/>
    <dgm:cxn modelId="{ED77904F-ECAA-144B-A1A6-5A2760E91533}" type="presOf" srcId="{F5915AF8-DC97-9845-AEAC-4BB39200D21E}" destId="{4FC53588-622A-724C-BCA7-7013F28F7013}" srcOrd="0" destOrd="0" presId="urn:microsoft.com/office/officeart/2005/8/layout/list1"/>
    <dgm:cxn modelId="{3C213E50-260B-5740-BA6D-22D6F633B0E7}" srcId="{B0AEC718-3CC5-E642-8A63-6B6F501CDD4F}" destId="{EF42056D-5C7C-CC4C-860C-6CA9342E277B}" srcOrd="5" destOrd="0" parTransId="{B795C50E-E413-DE49-89BB-5EA46E2F5A34}" sibTransId="{9527C453-93B7-0742-AE61-8A2E5D70DB0D}"/>
    <dgm:cxn modelId="{793E7950-DBAD-A24A-83DB-88400BE8B7D6}" srcId="{B0AEC718-3CC5-E642-8A63-6B6F501CDD4F}" destId="{71914B93-D9F9-F54E-8C2C-6F1AF5DDAB31}" srcOrd="2" destOrd="0" parTransId="{6E44F90A-1003-8D44-8B5B-5B0E460C95DA}" sibTransId="{5F24343D-0DE7-B84D-9808-692779F75E39}"/>
    <dgm:cxn modelId="{016F2352-52AD-BC46-A997-767F89FE5CD7}" type="presOf" srcId="{3548E59A-28C4-3E4A-8275-047AE7107BF7}" destId="{53D64FF1-2DE1-744E-943F-2C46385542A6}" srcOrd="0" destOrd="9" presId="urn:microsoft.com/office/officeart/2005/8/layout/list1"/>
    <dgm:cxn modelId="{C6D4C155-8502-7D42-B695-F06080E2AFC5}" type="presOf" srcId="{579A4E91-3F07-6E46-A221-4E4F4065C95E}" destId="{53D64FF1-2DE1-744E-943F-2C46385542A6}" srcOrd="0" destOrd="7" presId="urn:microsoft.com/office/officeart/2005/8/layout/list1"/>
    <dgm:cxn modelId="{19926480-425A-4645-8C65-75ABD6FF2D58}" srcId="{B0AEC718-3CC5-E642-8A63-6B6F501CDD4F}" destId="{579A4E91-3F07-6E46-A221-4E4F4065C95E}" srcOrd="7" destOrd="0" parTransId="{7F5466D6-B6A9-CA43-8C39-41BA89FB4BB5}" sibTransId="{822139B0-DAED-BC40-AE9B-376DC4829884}"/>
    <dgm:cxn modelId="{7EB85E83-E8A1-E94B-A2F0-AC2B58F11D85}" srcId="{BEFBF2F3-55EC-714E-9A5F-A71E209E367B}" destId="{F5915AF8-DC97-9845-AEAC-4BB39200D21E}" srcOrd="0" destOrd="0" parTransId="{72A18F5B-5E8E-6E45-BF95-28BB1BA2323F}" sibTransId="{F1912791-E766-F441-A8FD-1B73153B26A2}"/>
    <dgm:cxn modelId="{73C7F283-7A88-8841-8219-56C1ACE5E4BF}" type="presOf" srcId="{F5915AF8-DC97-9845-AEAC-4BB39200D21E}" destId="{46496126-A6F0-DD44-8F2F-6BF1942B2CB9}" srcOrd="1" destOrd="0" presId="urn:microsoft.com/office/officeart/2005/8/layout/list1"/>
    <dgm:cxn modelId="{04AE1D96-2D29-D049-BCFC-CCF0BD35878A}" srcId="{B0AEC718-3CC5-E642-8A63-6B6F501CDD4F}" destId="{3548E59A-28C4-3E4A-8275-047AE7107BF7}" srcOrd="9" destOrd="0" parTransId="{423116A3-FBBC-F942-B6F7-3F8FE3BCB93F}" sibTransId="{EFDB933A-04F6-3E44-BA39-73C75839342C}"/>
    <dgm:cxn modelId="{9A7F0C98-F57A-5E48-92D2-DE68EBE7A13E}" type="presOf" srcId="{D2BE8457-9B00-8248-A589-8F6890135B9D}" destId="{53D64FF1-2DE1-744E-943F-2C46385542A6}" srcOrd="0" destOrd="1" presId="urn:microsoft.com/office/officeart/2005/8/layout/list1"/>
    <dgm:cxn modelId="{67706FB3-CD4C-5F4C-B7DD-7B63B838F7CF}" srcId="{B0AEC718-3CC5-E642-8A63-6B6F501CDD4F}" destId="{D2BE8457-9B00-8248-A589-8F6890135B9D}" srcOrd="1" destOrd="0" parTransId="{D466EA02-8FE8-744B-A178-3AF4DEF1F873}" sibTransId="{BB45E502-1C5F-D042-8A50-10AF162247AB}"/>
    <dgm:cxn modelId="{9F900FBB-0F03-DB44-AB98-EA5452086A41}" srcId="{B0AEC718-3CC5-E642-8A63-6B6F501CDD4F}" destId="{2FA66C85-AFC3-1140-9555-736ED191DED4}" srcOrd="4" destOrd="0" parTransId="{18996207-9293-B44E-8D10-8FA99716E127}" sibTransId="{FA22036C-2DA6-0B41-8B16-B2E2F527AA09}"/>
    <dgm:cxn modelId="{85C263BE-7740-1B4A-BBD6-0A110FBFED97}" type="presOf" srcId="{51C6CA5E-DCF2-4941-BA55-756970746221}" destId="{969E934F-F1E5-A248-AEA5-E8D12B4E74C7}" srcOrd="0" destOrd="0" presId="urn:microsoft.com/office/officeart/2005/8/layout/list1"/>
    <dgm:cxn modelId="{BCD31FC3-F7E6-854D-90BF-38B92D93848F}" type="presOf" srcId="{B0AEC718-3CC5-E642-8A63-6B6F501CDD4F}" destId="{7726EC0E-D1E2-3942-A469-D91908BF670D}" srcOrd="0" destOrd="0" presId="urn:microsoft.com/office/officeart/2005/8/layout/list1"/>
    <dgm:cxn modelId="{7859CBC7-541E-DB45-85F6-6A4CA5518E9E}" srcId="{F5915AF8-DC97-9845-AEAC-4BB39200D21E}" destId="{E1B13BBD-20D5-9E4F-99D1-B6151C0E56ED}" srcOrd="1" destOrd="0" parTransId="{1015B301-AF90-4846-96B1-E90E2103D583}" sibTransId="{E2122078-5A14-604B-A37E-FBF9B19D7C3D}"/>
    <dgm:cxn modelId="{49000ACE-F88C-5C4D-9B57-DAB0BD820A88}" srcId="{B0AEC718-3CC5-E642-8A63-6B6F501CDD4F}" destId="{F3F7E699-451A-CF4A-819E-81AAE413055A}" srcOrd="10" destOrd="0" parTransId="{57EB28D1-D9C9-894F-984A-A97DD29CD27D}" sibTransId="{090FA1DF-1608-764A-8C4D-B88C806EAE72}"/>
    <dgm:cxn modelId="{5EE400D2-9B10-5E42-B05D-869875A593B0}" type="presOf" srcId="{71914B93-D9F9-F54E-8C2C-6F1AF5DDAB31}" destId="{53D64FF1-2DE1-744E-943F-2C46385542A6}" srcOrd="0" destOrd="2" presId="urn:microsoft.com/office/officeart/2005/8/layout/list1"/>
    <dgm:cxn modelId="{572AA0D6-4FCA-944C-8457-4077A032B1B2}" srcId="{B0AEC718-3CC5-E642-8A63-6B6F501CDD4F}" destId="{A81EF894-4FE1-2047-92CE-55FAC3F1C702}" srcOrd="6" destOrd="0" parTransId="{06C6F0F2-B4A3-9F48-B3CA-B903E458C59B}" sibTransId="{577BC255-F84F-A14F-B060-46A1680589A9}"/>
    <dgm:cxn modelId="{75BC69DA-91E9-964D-8033-2206831AE8B7}" type="presOf" srcId="{B0AEC718-3CC5-E642-8A63-6B6F501CDD4F}" destId="{8C87F441-27D8-2D4E-848F-857256EBF0B3}" srcOrd="1" destOrd="0" presId="urn:microsoft.com/office/officeart/2005/8/layout/list1"/>
    <dgm:cxn modelId="{16AF4CEA-D36C-EF42-82D2-08E99B578817}" type="presOf" srcId="{93FE7AC7-8F50-F643-9B7F-FFD5677FFD99}" destId="{53D64FF1-2DE1-744E-943F-2C46385542A6}" srcOrd="0" destOrd="11" presId="urn:microsoft.com/office/officeart/2005/8/layout/list1"/>
    <dgm:cxn modelId="{C9AF85EE-EA56-5147-9B64-835F63221861}" srcId="{B0AEC718-3CC5-E642-8A63-6B6F501CDD4F}" destId="{93FE7AC7-8F50-F643-9B7F-FFD5677FFD99}" srcOrd="11" destOrd="0" parTransId="{8A2C17DD-F921-5E48-8D77-33A49A0EEB50}" sibTransId="{4D6EADBE-E7C0-9D4A-AA82-819BA308CF39}"/>
    <dgm:cxn modelId="{554657F9-1003-314D-8E40-16367A2FEF1E}" srcId="{B0AEC718-3CC5-E642-8A63-6B6F501CDD4F}" destId="{36C91E40-1708-344E-821E-1A281D9F4837}" srcOrd="8" destOrd="0" parTransId="{B5131392-7E7B-8E47-AE92-B0C877CC7D8F}" sibTransId="{C5764CC6-7036-8D4F-B6EA-D1A8E13402CC}"/>
    <dgm:cxn modelId="{391F5667-04DD-334B-B0C4-6D625668C61D}" type="presParOf" srcId="{2B2D1065-7418-464D-8B55-2DB08FCE3F6D}" destId="{02CB503A-530A-814B-A3BE-19DF4C5D8679}" srcOrd="0" destOrd="0" presId="urn:microsoft.com/office/officeart/2005/8/layout/list1"/>
    <dgm:cxn modelId="{A61851AA-E259-CB43-B547-2F3DF4CEB7D6}" type="presParOf" srcId="{02CB503A-530A-814B-A3BE-19DF4C5D8679}" destId="{4FC53588-622A-724C-BCA7-7013F28F7013}" srcOrd="0" destOrd="0" presId="urn:microsoft.com/office/officeart/2005/8/layout/list1"/>
    <dgm:cxn modelId="{42D51871-3E07-054A-B542-90D7B9F5C474}" type="presParOf" srcId="{02CB503A-530A-814B-A3BE-19DF4C5D8679}" destId="{46496126-A6F0-DD44-8F2F-6BF1942B2CB9}" srcOrd="1" destOrd="0" presId="urn:microsoft.com/office/officeart/2005/8/layout/list1"/>
    <dgm:cxn modelId="{C971BD4D-4C29-FB45-B047-1360FB7CAEA8}" type="presParOf" srcId="{2B2D1065-7418-464D-8B55-2DB08FCE3F6D}" destId="{76AF71B8-B868-0B44-B335-B4A9AB364C32}" srcOrd="1" destOrd="0" presId="urn:microsoft.com/office/officeart/2005/8/layout/list1"/>
    <dgm:cxn modelId="{548F086A-306B-DC45-BBE0-EFF7EF817D1C}" type="presParOf" srcId="{2B2D1065-7418-464D-8B55-2DB08FCE3F6D}" destId="{969E934F-F1E5-A248-AEA5-E8D12B4E74C7}" srcOrd="2" destOrd="0" presId="urn:microsoft.com/office/officeart/2005/8/layout/list1"/>
    <dgm:cxn modelId="{0CA4FE1B-F9A0-2940-970A-AE8A50A49456}" type="presParOf" srcId="{2B2D1065-7418-464D-8B55-2DB08FCE3F6D}" destId="{FDDE04C0-FE52-BB45-9146-7D4385608404}" srcOrd="3" destOrd="0" presId="urn:microsoft.com/office/officeart/2005/8/layout/list1"/>
    <dgm:cxn modelId="{D2935C8C-B20B-B94D-9616-9AB89FC40B94}" type="presParOf" srcId="{2B2D1065-7418-464D-8B55-2DB08FCE3F6D}" destId="{C9D012E0-153C-6F4F-BEA5-13569A5EABB7}" srcOrd="4" destOrd="0" presId="urn:microsoft.com/office/officeart/2005/8/layout/list1"/>
    <dgm:cxn modelId="{614CFA90-51D7-AA44-9F8E-655B161FC971}" type="presParOf" srcId="{C9D012E0-153C-6F4F-BEA5-13569A5EABB7}" destId="{7726EC0E-D1E2-3942-A469-D91908BF670D}" srcOrd="0" destOrd="0" presId="urn:microsoft.com/office/officeart/2005/8/layout/list1"/>
    <dgm:cxn modelId="{95CC0704-A528-254B-A5E9-3B1930F8CBD7}" type="presParOf" srcId="{C9D012E0-153C-6F4F-BEA5-13569A5EABB7}" destId="{8C87F441-27D8-2D4E-848F-857256EBF0B3}" srcOrd="1" destOrd="0" presId="urn:microsoft.com/office/officeart/2005/8/layout/list1"/>
    <dgm:cxn modelId="{B68F9107-BC42-E44B-9183-E2E00AC34DCE}" type="presParOf" srcId="{2B2D1065-7418-464D-8B55-2DB08FCE3F6D}" destId="{AB069A1F-AF21-884B-82B4-125AA0FFF806}" srcOrd="5" destOrd="0" presId="urn:microsoft.com/office/officeart/2005/8/layout/list1"/>
    <dgm:cxn modelId="{0ECF606C-FC26-7746-B27F-0B0208D87BB9}" type="presParOf" srcId="{2B2D1065-7418-464D-8B55-2DB08FCE3F6D}" destId="{53D64FF1-2DE1-744E-943F-2C46385542A6}" srcOrd="6" destOrd="0" presId="urn:microsoft.com/office/officeart/2005/8/layout/list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C8BCD6-5BD6-174C-A25E-82F29A88A6FB}" type="doc">
      <dgm:prSet loTypeId="urn:microsoft.com/office/officeart/2005/8/layout/vList2" loCatId="process" qsTypeId="urn:microsoft.com/office/officeart/2005/8/quickstyle/3d4" qsCatId="3D" csTypeId="urn:microsoft.com/office/officeart/2005/8/colors/accent3_1" csCatId="accent3" phldr="1"/>
      <dgm:spPr/>
      <dgm:t>
        <a:bodyPr/>
        <a:lstStyle/>
        <a:p>
          <a:endParaRPr lang="en-GB"/>
        </a:p>
      </dgm:t>
    </dgm:pt>
    <dgm:pt modelId="{3BAA74A2-FE2F-054E-AD92-14306206F987}">
      <dgm:prSet/>
      <dgm:spPr/>
      <dgm:t>
        <a:bodyPr/>
        <a:lstStyle/>
        <a:p>
          <a:pPr>
            <a:buNone/>
          </a:pPr>
          <a:r>
            <a:rPr lang="lv-LV" dirty="0">
              <a:latin typeface="Verdana" panose="020B0604030504040204" pitchFamily="34" charset="0"/>
              <a:ea typeface="Verdana" panose="020B0604030504040204" pitchFamily="34" charset="0"/>
              <a:cs typeface="Verdana" panose="020B0604030504040204" pitchFamily="34" charset="0"/>
            </a:rPr>
            <a:t>Ministrijas iesniedz 2021.-2027. gadam plānotos investīciju projektus un īstenojamos pasākumus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6D7F51A0-8D6F-FD4C-927B-85C5C77047DF}" type="parTrans" cxnId="{52C6DD20-55B5-3443-B177-514AD38FFDCF}">
      <dgm:prSet/>
      <dgm:spPr/>
      <dgm:t>
        <a:bodyPr/>
        <a:lstStyle/>
        <a:p>
          <a:endParaRPr lang="en-GB"/>
        </a:p>
      </dgm:t>
    </dgm:pt>
    <dgm:pt modelId="{297C8C33-275F-CF4D-97AE-215B16206153}" type="sibTrans" cxnId="{52C6DD20-55B5-3443-B177-514AD38FFDCF}">
      <dgm:prSet/>
      <dgm:spPr/>
      <dgm:t>
        <a:bodyPr/>
        <a:lstStyle/>
        <a:p>
          <a:endParaRPr lang="en-GB"/>
        </a:p>
      </dgm:t>
    </dgm:pt>
    <dgm:pt modelId="{8F5510F6-D26D-3C41-B895-039ED0FF0490}">
      <dgm:prSet/>
      <dgm:spPr/>
      <dgm:t>
        <a:bodyPr/>
        <a:lstStyle/>
        <a:p>
          <a:pPr>
            <a:buNone/>
          </a:pPr>
          <a:r>
            <a:rPr lang="lv-LV" dirty="0">
              <a:solidFill>
                <a:schemeClr val="tx1"/>
              </a:solidFill>
              <a:latin typeface="Verdana" panose="020B0604030504040204" pitchFamily="34" charset="0"/>
              <a:ea typeface="Verdana" panose="020B0604030504040204" pitchFamily="34" charset="0"/>
              <a:cs typeface="Verdana" panose="020B0604030504040204" pitchFamily="34" charset="0"/>
            </a:rPr>
            <a:t>Pamatā - NAP2027 </a:t>
          </a:r>
          <a:r>
            <a:rPr lang="lv-LV" dirty="0">
              <a:latin typeface="Verdana" panose="020B0604030504040204" pitchFamily="34" charset="0"/>
              <a:ea typeface="Verdana" panose="020B0604030504040204" pitchFamily="34" charset="0"/>
              <a:cs typeface="Verdana" panose="020B0604030504040204" pitchFamily="34" charset="0"/>
            </a:rPr>
            <a:t>stratēģiskajos mērķos balstīti sociāli ekonomiskie faktori un horizontāli efektivitātes faktori</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918A49B5-6EAE-E94A-8218-6E432B141A2D}" type="parTrans" cxnId="{B4D01DEC-C3B1-C749-B88D-D93C1FCC9FD0}">
      <dgm:prSet/>
      <dgm:spPr/>
      <dgm:t>
        <a:bodyPr/>
        <a:lstStyle/>
        <a:p>
          <a:endParaRPr lang="en-GB"/>
        </a:p>
      </dgm:t>
    </dgm:pt>
    <dgm:pt modelId="{DAFEFA13-57B8-5243-B00D-DC8D1E4154F3}" type="sibTrans" cxnId="{B4D01DEC-C3B1-C749-B88D-D93C1FCC9FD0}">
      <dgm:prSet/>
      <dgm:spPr/>
      <dgm:t>
        <a:bodyPr/>
        <a:lstStyle/>
        <a:p>
          <a:endParaRPr lang="en-GB"/>
        </a:p>
      </dgm:t>
    </dgm:pt>
    <dgm:pt modelId="{7157BFD7-4AED-B54B-A769-D21AE000EC9D}">
      <dgm:prSet/>
      <dgm:spPr/>
      <dgm:t>
        <a:bodyPr/>
        <a:lstStyle/>
        <a:p>
          <a:pPr>
            <a:buNone/>
          </a:pPr>
          <a:r>
            <a:rPr lang="lv-LV" dirty="0">
              <a:latin typeface="Verdana" panose="020B0604030504040204" pitchFamily="34" charset="0"/>
              <a:ea typeface="Verdana" panose="020B0604030504040204" pitchFamily="34" charset="0"/>
              <a:cs typeface="Verdana" panose="020B0604030504040204" pitchFamily="34" charset="0"/>
            </a:rPr>
            <a:t>Ņemot vērā projektu ranžējumu, tie tiek kartēti </a:t>
          </a:r>
          <a:r>
            <a:rPr lang="lv-LV" u="none" dirty="0">
              <a:solidFill>
                <a:schemeClr val="tx1"/>
              </a:solidFill>
              <a:latin typeface="Verdana" panose="020B0604030504040204" pitchFamily="34" charset="0"/>
              <a:ea typeface="Verdana" panose="020B0604030504040204" pitchFamily="34" charset="0"/>
              <a:cs typeface="Verdana" panose="020B0604030504040204" pitchFamily="34" charset="0"/>
            </a:rPr>
            <a:t>atbilstoši </a:t>
          </a:r>
          <a:r>
            <a:rPr lang="lv-LV" dirty="0">
              <a:solidFill>
                <a:schemeClr val="tx1"/>
              </a:solidFill>
              <a:latin typeface="Verdana" panose="020B0604030504040204" pitchFamily="34" charset="0"/>
              <a:ea typeface="Verdana" panose="020B0604030504040204" pitchFamily="34" charset="0"/>
              <a:cs typeface="Verdana" panose="020B0604030504040204" pitchFamily="34" charset="0"/>
            </a:rPr>
            <a:t>finansējuma </a:t>
          </a:r>
          <a:r>
            <a:rPr lang="lv-LV" dirty="0">
              <a:latin typeface="Verdana" panose="020B0604030504040204" pitchFamily="34" charset="0"/>
              <a:ea typeface="Verdana" panose="020B0604030504040204" pitchFamily="34" charset="0"/>
              <a:cs typeface="Verdana" panose="020B0604030504040204" pitchFamily="34" charset="0"/>
            </a:rPr>
            <a:t>avotiem</a:t>
          </a:r>
          <a:r>
            <a:rPr lang="lv-LV" u="none" dirty="0">
              <a:solidFill>
                <a:schemeClr val="tx1"/>
              </a:solidFill>
              <a:latin typeface="Verdana" panose="020B0604030504040204" pitchFamily="34" charset="0"/>
              <a:ea typeface="Verdana" panose="020B0604030504040204" pitchFamily="34" charset="0"/>
              <a:cs typeface="Verdana" panose="020B0604030504040204" pitchFamily="34" charset="0"/>
            </a:rPr>
            <a:t>, to </a:t>
          </a:r>
          <a:r>
            <a:rPr lang="lv-LV" dirty="0">
              <a:solidFill>
                <a:schemeClr val="tx1"/>
              </a:solidFill>
              <a:latin typeface="Verdana" panose="020B0604030504040204" pitchFamily="34" charset="0"/>
              <a:ea typeface="Verdana" panose="020B0604030504040204" pitchFamily="34" charset="0"/>
              <a:cs typeface="Verdana" panose="020B0604030504040204" pitchFamily="34" charset="0"/>
            </a:rPr>
            <a:t>apmēram </a:t>
          </a:r>
          <a:r>
            <a:rPr lang="lv-LV" dirty="0">
              <a:latin typeface="Verdana" panose="020B0604030504040204" pitchFamily="34" charset="0"/>
              <a:ea typeface="Verdana" panose="020B0604030504040204" pitchFamily="34" charset="0"/>
              <a:cs typeface="Verdana" panose="020B0604030504040204" pitchFamily="34" charset="0"/>
            </a:rPr>
            <a:t>un citiem ierobežojumiem</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BD75879C-6721-5844-9F5E-8733A6EBFE44}" type="parTrans" cxnId="{6B7FC3D0-3DEE-A44F-B9F3-B945AAC24055}">
      <dgm:prSet/>
      <dgm:spPr/>
      <dgm:t>
        <a:bodyPr/>
        <a:lstStyle/>
        <a:p>
          <a:endParaRPr lang="en-GB"/>
        </a:p>
      </dgm:t>
    </dgm:pt>
    <dgm:pt modelId="{EF8763F9-6CCF-E341-BA48-B2D4FC94FBEF}" type="sibTrans" cxnId="{6B7FC3D0-3DEE-A44F-B9F3-B945AAC24055}">
      <dgm:prSet/>
      <dgm:spPr/>
      <dgm:t>
        <a:bodyPr/>
        <a:lstStyle/>
        <a:p>
          <a:endParaRPr lang="en-GB"/>
        </a:p>
      </dgm:t>
    </dgm:pt>
    <dgm:pt modelId="{CDB7F0D2-B7DC-894C-8127-FD33B29FE025}">
      <dgm:prSet/>
      <dgm:spPr/>
      <dgm:t>
        <a:bodyPr/>
        <a:lstStyle/>
        <a:p>
          <a:r>
            <a:rPr lang="lv-LV" b="1" dirty="0">
              <a:latin typeface="Verdana" panose="020B0604030504040204" pitchFamily="34" charset="0"/>
              <a:ea typeface="Verdana" panose="020B0604030504040204" pitchFamily="34" charset="0"/>
              <a:cs typeface="Verdana" panose="020B0604030504040204" pitchFamily="34" charset="0"/>
            </a:rPr>
            <a:t>Datu ieguve</a:t>
          </a:r>
          <a:endParaRPr lang="en-US" b="1" dirty="0">
            <a:latin typeface="Verdana" panose="020B0604030504040204" pitchFamily="34" charset="0"/>
            <a:ea typeface="Verdana" panose="020B0604030504040204" pitchFamily="34" charset="0"/>
            <a:cs typeface="Verdana" panose="020B0604030504040204" pitchFamily="34" charset="0"/>
          </a:endParaRPr>
        </a:p>
      </dgm:t>
    </dgm:pt>
    <dgm:pt modelId="{19444342-24ED-7F4B-9EB8-47ED68FBDD2A}" type="parTrans" cxnId="{58B4C39F-C9F2-B446-B025-835DD2D6E30C}">
      <dgm:prSet/>
      <dgm:spPr/>
      <dgm:t>
        <a:bodyPr/>
        <a:lstStyle/>
        <a:p>
          <a:endParaRPr lang="en-GB"/>
        </a:p>
      </dgm:t>
    </dgm:pt>
    <dgm:pt modelId="{D5BAEB50-C68D-7742-873C-53253DF708FD}" type="sibTrans" cxnId="{58B4C39F-C9F2-B446-B025-835DD2D6E30C}">
      <dgm:prSet/>
      <dgm:spPr/>
      <dgm:t>
        <a:bodyPr/>
        <a:lstStyle/>
        <a:p>
          <a:endParaRPr lang="en-GB"/>
        </a:p>
      </dgm:t>
    </dgm:pt>
    <dgm:pt modelId="{22AA426E-D549-5A44-9AB4-07600E41F22E}">
      <dgm:prSet/>
      <dgm:spPr/>
      <dgm:t>
        <a:bodyPr/>
        <a:lstStyle/>
        <a:p>
          <a:pPr>
            <a:buNone/>
          </a:pPr>
          <a:r>
            <a:rPr lang="lv-LV" b="1" dirty="0">
              <a:latin typeface="Verdana" panose="020B0604030504040204" pitchFamily="34" charset="0"/>
              <a:ea typeface="Verdana" panose="020B0604030504040204" pitchFamily="34" charset="0"/>
              <a:cs typeface="Verdana" panose="020B0604030504040204" pitchFamily="34" charset="0"/>
            </a:rPr>
            <a:t>Sociāli ekonomiskais novērtējums</a:t>
          </a:r>
          <a:endParaRPr lang="en-US" b="1" dirty="0">
            <a:latin typeface="Verdana" panose="020B0604030504040204" pitchFamily="34" charset="0"/>
            <a:ea typeface="Verdana" panose="020B0604030504040204" pitchFamily="34" charset="0"/>
            <a:cs typeface="Verdana" panose="020B0604030504040204" pitchFamily="34" charset="0"/>
          </a:endParaRPr>
        </a:p>
      </dgm:t>
    </dgm:pt>
    <dgm:pt modelId="{E224E62F-3409-564B-B9D0-DC54997937D0}" type="parTrans" cxnId="{DBBACBAD-255A-6744-A317-1A8DB254764E}">
      <dgm:prSet/>
      <dgm:spPr/>
      <dgm:t>
        <a:bodyPr/>
        <a:lstStyle/>
        <a:p>
          <a:endParaRPr lang="en-GB"/>
        </a:p>
      </dgm:t>
    </dgm:pt>
    <dgm:pt modelId="{741D0CAA-7E57-A84B-9277-1B51AE2293F8}" type="sibTrans" cxnId="{DBBACBAD-255A-6744-A317-1A8DB254764E}">
      <dgm:prSet/>
      <dgm:spPr/>
      <dgm:t>
        <a:bodyPr/>
        <a:lstStyle/>
        <a:p>
          <a:endParaRPr lang="en-GB"/>
        </a:p>
      </dgm:t>
    </dgm:pt>
    <dgm:pt modelId="{89DBF0A7-EBED-824E-A5A1-036D84CFA044}">
      <dgm:prSet/>
      <dgm:spPr/>
      <dgm:t>
        <a:bodyPr/>
        <a:lstStyle/>
        <a:p>
          <a:pPr>
            <a:buNone/>
          </a:pPr>
          <a:r>
            <a:rPr lang="lv-LV" b="1" dirty="0">
              <a:latin typeface="Verdana" panose="020B0604030504040204" pitchFamily="34" charset="0"/>
              <a:ea typeface="Verdana" panose="020B0604030504040204" pitchFamily="34" charset="0"/>
              <a:cs typeface="Verdana" panose="020B0604030504040204" pitchFamily="34" charset="0"/>
            </a:rPr>
            <a:t>Projektu un pasākumu atlase</a:t>
          </a:r>
          <a:endParaRPr lang="en-US" b="1" dirty="0">
            <a:latin typeface="Verdana" panose="020B0604030504040204" pitchFamily="34" charset="0"/>
            <a:ea typeface="Verdana" panose="020B0604030504040204" pitchFamily="34" charset="0"/>
            <a:cs typeface="Verdana" panose="020B0604030504040204" pitchFamily="34" charset="0"/>
          </a:endParaRPr>
        </a:p>
      </dgm:t>
    </dgm:pt>
    <dgm:pt modelId="{9E503A61-F40F-914C-AC25-3FD3840531AE}" type="parTrans" cxnId="{4983CE2B-48DD-414F-A310-665849B39D9C}">
      <dgm:prSet/>
      <dgm:spPr/>
      <dgm:t>
        <a:bodyPr/>
        <a:lstStyle/>
        <a:p>
          <a:endParaRPr lang="en-GB"/>
        </a:p>
      </dgm:t>
    </dgm:pt>
    <dgm:pt modelId="{EDC253D5-4B19-AE47-BF5E-9D724EC8A0A4}" type="sibTrans" cxnId="{4983CE2B-48DD-414F-A310-665849B39D9C}">
      <dgm:prSet/>
      <dgm:spPr/>
      <dgm:t>
        <a:bodyPr/>
        <a:lstStyle/>
        <a:p>
          <a:endParaRPr lang="en-GB"/>
        </a:p>
      </dgm:t>
    </dgm:pt>
    <dgm:pt modelId="{0DFA7F71-042D-4FE6-BD70-4085CBDFF08C}">
      <dgm:prSet/>
      <dgm:spPr/>
      <dgm:t>
        <a:bodyPr/>
        <a:lstStyle/>
        <a:p>
          <a:pPr>
            <a:buNone/>
          </a:pPr>
          <a:r>
            <a:rPr lang="lv-LV" dirty="0">
              <a:latin typeface="Verdana" panose="020B0604030504040204" pitchFamily="34" charset="0"/>
              <a:ea typeface="Verdana" panose="020B0604030504040204" pitchFamily="34" charset="0"/>
              <a:cs typeface="Verdana" panose="020B0604030504040204" pitchFamily="34" charset="0"/>
            </a:rPr>
            <a:t>Projekti un pasākumi ir attiecināti uz NAP2027 </a:t>
          </a:r>
          <a:r>
            <a:rPr lang="lv-LV" dirty="0">
              <a:solidFill>
                <a:schemeClr val="tx1"/>
              </a:solidFill>
              <a:latin typeface="Verdana" panose="020B0604030504040204" pitchFamily="34" charset="0"/>
              <a:ea typeface="Verdana" panose="020B0604030504040204" pitchFamily="34" charset="0"/>
              <a:cs typeface="Verdana" panose="020B0604030504040204" pitchFamily="34" charset="0"/>
            </a:rPr>
            <a:t>uzdevumiem u</a:t>
          </a:r>
          <a:r>
            <a:rPr lang="lv-LV" dirty="0">
              <a:latin typeface="Verdana" panose="020B0604030504040204" pitchFamily="34" charset="0"/>
              <a:ea typeface="Verdana" panose="020B0604030504040204" pitchFamily="34" charset="0"/>
              <a:cs typeface="Verdana" panose="020B0604030504040204" pitchFamily="34" charset="0"/>
            </a:rPr>
            <a:t>n indikatīvajiem finansēšanas avotiem, t.sk. ES daudzgadu budžeta ietvaru</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5D1E8AFD-D366-448F-A317-DA0841C0B0AF}" type="parTrans" cxnId="{9D17870D-452C-489B-A54E-ED00DF73FFDC}">
      <dgm:prSet/>
      <dgm:spPr/>
      <dgm:t>
        <a:bodyPr/>
        <a:lstStyle/>
        <a:p>
          <a:endParaRPr lang="lv-LV"/>
        </a:p>
      </dgm:t>
    </dgm:pt>
    <dgm:pt modelId="{2943A4F1-C912-44D3-ABEA-2636FA7ED614}" type="sibTrans" cxnId="{9D17870D-452C-489B-A54E-ED00DF73FFDC}">
      <dgm:prSet/>
      <dgm:spPr/>
      <dgm:t>
        <a:bodyPr/>
        <a:lstStyle/>
        <a:p>
          <a:endParaRPr lang="lv-LV"/>
        </a:p>
      </dgm:t>
    </dgm:pt>
    <dgm:pt modelId="{FCF958D4-2DE8-488F-9A1B-38D035341364}">
      <dgm:prSet/>
      <dgm:spPr/>
      <dgm:t>
        <a:bodyPr/>
        <a:lstStyle/>
        <a:p>
          <a:pPr>
            <a:buNone/>
          </a:pPr>
          <a:r>
            <a:rPr lang="lv-LV" dirty="0">
              <a:latin typeface="Verdana" panose="020B0604030504040204" pitchFamily="34" charset="0"/>
              <a:ea typeface="Verdana" panose="020B0604030504040204" pitchFamily="34" charset="0"/>
              <a:cs typeface="Verdana" panose="020B0604030504040204" pitchFamily="34" charset="0"/>
            </a:rPr>
            <a:t>Katram pasākumam un projektam tiek veikts no</a:t>
          </a:r>
          <a:r>
            <a:rPr lang="lv-LV" dirty="0">
              <a:solidFill>
                <a:schemeClr val="tx1"/>
              </a:solidFill>
              <a:latin typeface="Verdana" panose="020B0604030504040204" pitchFamily="34" charset="0"/>
              <a:ea typeface="Verdana" panose="020B0604030504040204" pitchFamily="34" charset="0"/>
              <a:cs typeface="Verdana" panose="020B0604030504040204" pitchFamily="34" charset="0"/>
            </a:rPr>
            <a:t>vērtējums projektu salīdzināšanai </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831EE9CD-C0AA-4997-A651-CAF896B2C146}" type="parTrans" cxnId="{C8ECB659-5EA5-40AC-9AFE-75D687B8417C}">
      <dgm:prSet/>
      <dgm:spPr/>
      <dgm:t>
        <a:bodyPr/>
        <a:lstStyle/>
        <a:p>
          <a:endParaRPr lang="lv-LV"/>
        </a:p>
      </dgm:t>
    </dgm:pt>
    <dgm:pt modelId="{DAAA0D6E-3A57-41EA-B0D2-C025D45CC978}" type="sibTrans" cxnId="{C8ECB659-5EA5-40AC-9AFE-75D687B8417C}">
      <dgm:prSet/>
      <dgm:spPr/>
      <dgm:t>
        <a:bodyPr/>
        <a:lstStyle/>
        <a:p>
          <a:endParaRPr lang="lv-LV"/>
        </a:p>
      </dgm:t>
    </dgm:pt>
    <dgm:pt modelId="{7FB95EC9-AC3E-4532-BD6E-4BE198D40B1F}">
      <dgm:prSet/>
      <dgm:spPr/>
      <dgm:t>
        <a:bodyPr/>
        <a:lstStyle/>
        <a:p>
          <a:pPr>
            <a:buNone/>
          </a:pPr>
          <a:r>
            <a:rPr lang="lv-LV" dirty="0">
              <a:latin typeface="Verdana" panose="020B0604030504040204" pitchFamily="34" charset="0"/>
              <a:ea typeface="Verdana" panose="020B0604030504040204" pitchFamily="34" charset="0"/>
              <a:cs typeface="Verdana" panose="020B0604030504040204" pitchFamily="34" charset="0"/>
            </a:rPr>
            <a:t>Iegūtais rezultāts tiek integrēts NAP2027 struktūrā – </a:t>
          </a:r>
          <a:r>
            <a:rPr lang="lv-LV" dirty="0">
              <a:solidFill>
                <a:schemeClr val="tx1"/>
              </a:solidFill>
              <a:latin typeface="Verdana" panose="020B0604030504040204" pitchFamily="34" charset="0"/>
              <a:ea typeface="Verdana" panose="020B0604030504040204" pitchFamily="34" charset="0"/>
              <a:cs typeface="Verdana" panose="020B0604030504040204" pitchFamily="34" charset="0"/>
            </a:rPr>
            <a:t>atbilstošajos </a:t>
          </a:r>
          <a:r>
            <a:rPr lang="lv-LV" dirty="0">
              <a:latin typeface="Verdana" panose="020B0604030504040204" pitchFamily="34" charset="0"/>
              <a:ea typeface="Verdana" panose="020B0604030504040204" pitchFamily="34" charset="0"/>
              <a:cs typeface="Verdana" panose="020B0604030504040204" pitchFamily="34" charset="0"/>
            </a:rPr>
            <a:t>uzdevumos, rīcības virzienos un prioritātēs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05D8385D-13BF-4A74-B111-9B376FB3626A}" type="parTrans" cxnId="{E6736B7C-6BA3-4F88-86E2-E629A14C5AFA}">
      <dgm:prSet/>
      <dgm:spPr/>
      <dgm:t>
        <a:bodyPr/>
        <a:lstStyle/>
        <a:p>
          <a:endParaRPr lang="lv-LV"/>
        </a:p>
      </dgm:t>
    </dgm:pt>
    <dgm:pt modelId="{9352D870-5C89-4F1E-9A7C-E792E4B2C94E}" type="sibTrans" cxnId="{E6736B7C-6BA3-4F88-86E2-E629A14C5AFA}">
      <dgm:prSet/>
      <dgm:spPr/>
      <dgm:t>
        <a:bodyPr/>
        <a:lstStyle/>
        <a:p>
          <a:endParaRPr lang="lv-LV"/>
        </a:p>
      </dgm:t>
    </dgm:pt>
    <dgm:pt modelId="{F8681598-148E-408D-97EE-8621DAA883AE}">
      <dgm:prSet/>
      <dgm:spPr/>
      <dgm:t>
        <a:bodyPr/>
        <a:lstStyle/>
        <a:p>
          <a:pPr>
            <a:buNone/>
          </a:pP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00C1B58A-0D23-46D2-9E82-25CC9FB53513}" type="parTrans" cxnId="{9CCE6421-8F5E-4EA4-A468-B2CFB49F0E78}">
      <dgm:prSet/>
      <dgm:spPr/>
      <dgm:t>
        <a:bodyPr/>
        <a:lstStyle/>
        <a:p>
          <a:endParaRPr lang="lv-LV"/>
        </a:p>
      </dgm:t>
    </dgm:pt>
    <dgm:pt modelId="{AE2D0139-8243-4826-9B82-E0433D59621F}" type="sibTrans" cxnId="{9CCE6421-8F5E-4EA4-A468-B2CFB49F0E78}">
      <dgm:prSet/>
      <dgm:spPr/>
      <dgm:t>
        <a:bodyPr/>
        <a:lstStyle/>
        <a:p>
          <a:endParaRPr lang="lv-LV"/>
        </a:p>
      </dgm:t>
    </dgm:pt>
    <dgm:pt modelId="{5453235C-F212-524C-97C5-444F39870BA2}" type="pres">
      <dgm:prSet presAssocID="{E9C8BCD6-5BD6-174C-A25E-82F29A88A6FB}" presName="linear" presStyleCnt="0">
        <dgm:presLayoutVars>
          <dgm:animLvl val="lvl"/>
          <dgm:resizeHandles val="exact"/>
        </dgm:presLayoutVars>
      </dgm:prSet>
      <dgm:spPr/>
    </dgm:pt>
    <dgm:pt modelId="{450F53B1-45FC-0642-B8CD-39A8D1232BEF}" type="pres">
      <dgm:prSet presAssocID="{CDB7F0D2-B7DC-894C-8127-FD33B29FE025}" presName="parentText" presStyleLbl="node1" presStyleIdx="0" presStyleCnt="3">
        <dgm:presLayoutVars>
          <dgm:chMax val="0"/>
          <dgm:bulletEnabled val="1"/>
        </dgm:presLayoutVars>
      </dgm:prSet>
      <dgm:spPr/>
    </dgm:pt>
    <dgm:pt modelId="{1047B135-384E-A64F-9862-210C183104DA}" type="pres">
      <dgm:prSet presAssocID="{CDB7F0D2-B7DC-894C-8127-FD33B29FE025}" presName="childText" presStyleLbl="revTx" presStyleIdx="0" presStyleCnt="3">
        <dgm:presLayoutVars>
          <dgm:bulletEnabled val="1"/>
        </dgm:presLayoutVars>
      </dgm:prSet>
      <dgm:spPr/>
    </dgm:pt>
    <dgm:pt modelId="{AD57BE4B-3676-6141-B123-4F7AF4C96356}" type="pres">
      <dgm:prSet presAssocID="{22AA426E-D549-5A44-9AB4-07600E41F22E}" presName="parentText" presStyleLbl="node1" presStyleIdx="1" presStyleCnt="3" custLinFactNeighborX="737" custLinFactNeighborY="-16516">
        <dgm:presLayoutVars>
          <dgm:chMax val="0"/>
          <dgm:bulletEnabled val="1"/>
        </dgm:presLayoutVars>
      </dgm:prSet>
      <dgm:spPr/>
    </dgm:pt>
    <dgm:pt modelId="{EDE27F0D-DC44-4149-9641-AFD726994AE5}" type="pres">
      <dgm:prSet presAssocID="{22AA426E-D549-5A44-9AB4-07600E41F22E}" presName="childText" presStyleLbl="revTx" presStyleIdx="1" presStyleCnt="3" custLinFactNeighborX="0" custLinFactNeighborY="-22177">
        <dgm:presLayoutVars>
          <dgm:bulletEnabled val="1"/>
        </dgm:presLayoutVars>
      </dgm:prSet>
      <dgm:spPr/>
    </dgm:pt>
    <dgm:pt modelId="{E1CECC6B-A373-1846-8329-C2AAB6020FCD}" type="pres">
      <dgm:prSet presAssocID="{89DBF0A7-EBED-824E-A5A1-036D84CFA044}" presName="parentText" presStyleLbl="node1" presStyleIdx="2" presStyleCnt="3" custLinFactNeighborX="0" custLinFactNeighborY="6110">
        <dgm:presLayoutVars>
          <dgm:chMax val="0"/>
          <dgm:bulletEnabled val="1"/>
        </dgm:presLayoutVars>
      </dgm:prSet>
      <dgm:spPr/>
    </dgm:pt>
    <dgm:pt modelId="{AA26200C-7A64-5343-BD93-EAA5E019AEDA}" type="pres">
      <dgm:prSet presAssocID="{89DBF0A7-EBED-824E-A5A1-036D84CFA044}" presName="childText" presStyleLbl="revTx" presStyleIdx="2" presStyleCnt="3" custLinFactNeighborY="32799">
        <dgm:presLayoutVars>
          <dgm:bulletEnabled val="1"/>
        </dgm:presLayoutVars>
      </dgm:prSet>
      <dgm:spPr/>
    </dgm:pt>
  </dgm:ptLst>
  <dgm:cxnLst>
    <dgm:cxn modelId="{9D17870D-452C-489B-A54E-ED00DF73FFDC}" srcId="{CDB7F0D2-B7DC-894C-8127-FD33B29FE025}" destId="{0DFA7F71-042D-4FE6-BD70-4085CBDFF08C}" srcOrd="1" destOrd="0" parTransId="{5D1E8AFD-D366-448F-A317-DA0841C0B0AF}" sibTransId="{2943A4F1-C912-44D3-ABEA-2636FA7ED614}"/>
    <dgm:cxn modelId="{52C6DD20-55B5-3443-B177-514AD38FFDCF}" srcId="{CDB7F0D2-B7DC-894C-8127-FD33B29FE025}" destId="{3BAA74A2-FE2F-054E-AD92-14306206F987}" srcOrd="0" destOrd="0" parTransId="{6D7F51A0-8D6F-FD4C-927B-85C5C77047DF}" sibTransId="{297C8C33-275F-CF4D-97AE-215B16206153}"/>
    <dgm:cxn modelId="{9CCE6421-8F5E-4EA4-A468-B2CFB49F0E78}" srcId="{CDB7F0D2-B7DC-894C-8127-FD33B29FE025}" destId="{F8681598-148E-408D-97EE-8621DAA883AE}" srcOrd="2" destOrd="0" parTransId="{00C1B58A-0D23-46D2-9E82-25CC9FB53513}" sibTransId="{AE2D0139-8243-4826-9B82-E0433D59621F}"/>
    <dgm:cxn modelId="{F477F224-23AB-425C-92AE-309E0CF2A472}" type="presOf" srcId="{F8681598-148E-408D-97EE-8621DAA883AE}" destId="{1047B135-384E-A64F-9862-210C183104DA}" srcOrd="0" destOrd="2" presId="urn:microsoft.com/office/officeart/2005/8/layout/vList2"/>
    <dgm:cxn modelId="{4983CE2B-48DD-414F-A310-665849B39D9C}" srcId="{E9C8BCD6-5BD6-174C-A25E-82F29A88A6FB}" destId="{89DBF0A7-EBED-824E-A5A1-036D84CFA044}" srcOrd="2" destOrd="0" parTransId="{9E503A61-F40F-914C-AC25-3FD3840531AE}" sibTransId="{EDC253D5-4B19-AE47-BF5E-9D724EC8A0A4}"/>
    <dgm:cxn modelId="{DDE31B3B-B575-4273-9B6B-98C74C86F74C}" type="presOf" srcId="{0DFA7F71-042D-4FE6-BD70-4085CBDFF08C}" destId="{1047B135-384E-A64F-9862-210C183104DA}" srcOrd="0" destOrd="1" presId="urn:microsoft.com/office/officeart/2005/8/layout/vList2"/>
    <dgm:cxn modelId="{46B97D3C-0AEE-40CD-AF8D-7F8750E1A77B}" type="presOf" srcId="{22AA426E-D549-5A44-9AB4-07600E41F22E}" destId="{AD57BE4B-3676-6141-B123-4F7AF4C96356}" srcOrd="0" destOrd="0" presId="urn:microsoft.com/office/officeart/2005/8/layout/vList2"/>
    <dgm:cxn modelId="{581C324B-F557-4407-8690-B674F96C4705}" type="presOf" srcId="{7FB95EC9-AC3E-4532-BD6E-4BE198D40B1F}" destId="{AA26200C-7A64-5343-BD93-EAA5E019AEDA}" srcOrd="0" destOrd="1" presId="urn:microsoft.com/office/officeart/2005/8/layout/vList2"/>
    <dgm:cxn modelId="{A9F43751-F6CB-4EB6-9D1C-A25BF0A02A85}" type="presOf" srcId="{89DBF0A7-EBED-824E-A5A1-036D84CFA044}" destId="{E1CECC6B-A373-1846-8329-C2AAB6020FCD}" srcOrd="0" destOrd="0" presId="urn:microsoft.com/office/officeart/2005/8/layout/vList2"/>
    <dgm:cxn modelId="{C8ECB659-5EA5-40AC-9AFE-75D687B8417C}" srcId="{22AA426E-D549-5A44-9AB4-07600E41F22E}" destId="{FCF958D4-2DE8-488F-9A1B-38D035341364}" srcOrd="1" destOrd="0" parTransId="{831EE9CD-C0AA-4997-A651-CAF896B2C146}" sibTransId="{DAAA0D6E-3A57-41EA-B0D2-C025D45CC978}"/>
    <dgm:cxn modelId="{E6736B7C-6BA3-4F88-86E2-E629A14C5AFA}" srcId="{89DBF0A7-EBED-824E-A5A1-036D84CFA044}" destId="{7FB95EC9-AC3E-4532-BD6E-4BE198D40B1F}" srcOrd="1" destOrd="0" parTransId="{05D8385D-13BF-4A74-B111-9B376FB3626A}" sibTransId="{9352D870-5C89-4F1E-9A7C-E792E4B2C94E}"/>
    <dgm:cxn modelId="{906EDE95-4560-461C-884E-A05E93DF9529}" type="presOf" srcId="{7157BFD7-4AED-B54B-A769-D21AE000EC9D}" destId="{AA26200C-7A64-5343-BD93-EAA5E019AEDA}" srcOrd="0" destOrd="0" presId="urn:microsoft.com/office/officeart/2005/8/layout/vList2"/>
    <dgm:cxn modelId="{58B4C39F-C9F2-B446-B025-835DD2D6E30C}" srcId="{E9C8BCD6-5BD6-174C-A25E-82F29A88A6FB}" destId="{CDB7F0D2-B7DC-894C-8127-FD33B29FE025}" srcOrd="0" destOrd="0" parTransId="{19444342-24ED-7F4B-9EB8-47ED68FBDD2A}" sibTransId="{D5BAEB50-C68D-7742-873C-53253DF708FD}"/>
    <dgm:cxn modelId="{DBBACBAD-255A-6744-A317-1A8DB254764E}" srcId="{E9C8BCD6-5BD6-174C-A25E-82F29A88A6FB}" destId="{22AA426E-D549-5A44-9AB4-07600E41F22E}" srcOrd="1" destOrd="0" parTransId="{E224E62F-3409-564B-B9D0-DC54997937D0}" sibTransId="{741D0CAA-7E57-A84B-9277-1B51AE2293F8}"/>
    <dgm:cxn modelId="{3DC746BD-A00D-4CBE-9DBB-7C8518D0F173}" type="presOf" srcId="{8F5510F6-D26D-3C41-B895-039ED0FF0490}" destId="{EDE27F0D-DC44-4149-9641-AFD726994AE5}" srcOrd="0" destOrd="0" presId="urn:microsoft.com/office/officeart/2005/8/layout/vList2"/>
    <dgm:cxn modelId="{1AF043C4-A5BA-4666-8365-2D1F0F6E22F0}" type="presOf" srcId="{3BAA74A2-FE2F-054E-AD92-14306206F987}" destId="{1047B135-384E-A64F-9862-210C183104DA}" srcOrd="0" destOrd="0" presId="urn:microsoft.com/office/officeart/2005/8/layout/vList2"/>
    <dgm:cxn modelId="{141CD8CE-5A13-49D4-9A6F-B98C7EDC9D13}" type="presOf" srcId="{FCF958D4-2DE8-488F-9A1B-38D035341364}" destId="{EDE27F0D-DC44-4149-9641-AFD726994AE5}" srcOrd="0" destOrd="1" presId="urn:microsoft.com/office/officeart/2005/8/layout/vList2"/>
    <dgm:cxn modelId="{6B7FC3D0-3DEE-A44F-B9F3-B945AAC24055}" srcId="{89DBF0A7-EBED-824E-A5A1-036D84CFA044}" destId="{7157BFD7-4AED-B54B-A769-D21AE000EC9D}" srcOrd="0" destOrd="0" parTransId="{BD75879C-6721-5844-9F5E-8733A6EBFE44}" sibTransId="{EF8763F9-6CCF-E341-BA48-B2D4FC94FBEF}"/>
    <dgm:cxn modelId="{A7B36ED2-9D9D-4040-9633-FD0ED47FDECE}" type="presOf" srcId="{CDB7F0D2-B7DC-894C-8127-FD33B29FE025}" destId="{450F53B1-45FC-0642-B8CD-39A8D1232BEF}" srcOrd="0" destOrd="0" presId="urn:microsoft.com/office/officeart/2005/8/layout/vList2"/>
    <dgm:cxn modelId="{B4D01DEC-C3B1-C749-B88D-D93C1FCC9FD0}" srcId="{22AA426E-D549-5A44-9AB4-07600E41F22E}" destId="{8F5510F6-D26D-3C41-B895-039ED0FF0490}" srcOrd="0" destOrd="0" parTransId="{918A49B5-6EAE-E94A-8218-6E432B141A2D}" sibTransId="{DAFEFA13-57B8-5243-B00D-DC8D1E4154F3}"/>
    <dgm:cxn modelId="{566C98F8-D4ED-4015-8D4B-C61A90151C2F}" type="presOf" srcId="{E9C8BCD6-5BD6-174C-A25E-82F29A88A6FB}" destId="{5453235C-F212-524C-97C5-444F39870BA2}" srcOrd="0" destOrd="0" presId="urn:microsoft.com/office/officeart/2005/8/layout/vList2"/>
    <dgm:cxn modelId="{ED3BAE2B-FAA3-4956-9793-AD2FE2276986}" type="presParOf" srcId="{5453235C-F212-524C-97C5-444F39870BA2}" destId="{450F53B1-45FC-0642-B8CD-39A8D1232BEF}" srcOrd="0" destOrd="0" presId="urn:microsoft.com/office/officeart/2005/8/layout/vList2"/>
    <dgm:cxn modelId="{1FF4C880-C4A9-4696-99A6-0932F8D71A37}" type="presParOf" srcId="{5453235C-F212-524C-97C5-444F39870BA2}" destId="{1047B135-384E-A64F-9862-210C183104DA}" srcOrd="1" destOrd="0" presId="urn:microsoft.com/office/officeart/2005/8/layout/vList2"/>
    <dgm:cxn modelId="{86EFD4F2-3F98-4B00-B2C6-6885B5A79ADE}" type="presParOf" srcId="{5453235C-F212-524C-97C5-444F39870BA2}" destId="{AD57BE4B-3676-6141-B123-4F7AF4C96356}" srcOrd="2" destOrd="0" presId="urn:microsoft.com/office/officeart/2005/8/layout/vList2"/>
    <dgm:cxn modelId="{594F4F80-86D8-43C5-BD3C-ECAFF7C47B6B}" type="presParOf" srcId="{5453235C-F212-524C-97C5-444F39870BA2}" destId="{EDE27F0D-DC44-4149-9641-AFD726994AE5}" srcOrd="3" destOrd="0" presId="urn:microsoft.com/office/officeart/2005/8/layout/vList2"/>
    <dgm:cxn modelId="{6C9E818B-49D7-46A7-B52A-DE5982619E62}" type="presParOf" srcId="{5453235C-F212-524C-97C5-444F39870BA2}" destId="{E1CECC6B-A373-1846-8329-C2AAB6020FCD}" srcOrd="4" destOrd="0" presId="urn:microsoft.com/office/officeart/2005/8/layout/vList2"/>
    <dgm:cxn modelId="{6BF15D91-3D0A-4CB9-9CFA-2A4F1BBCCD40}" type="presParOf" srcId="{5453235C-F212-524C-97C5-444F39870BA2}" destId="{AA26200C-7A64-5343-BD93-EAA5E019AED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E934F-F1E5-A248-AEA5-E8D12B4E74C7}">
      <dsp:nvSpPr>
        <dsp:cNvPr id="0" name=""/>
        <dsp:cNvSpPr/>
      </dsp:nvSpPr>
      <dsp:spPr>
        <a:xfrm>
          <a:off x="0" y="231062"/>
          <a:ext cx="4991100" cy="1275750"/>
        </a:xfrm>
        <a:prstGeom prst="rect">
          <a:avLst/>
        </a:prstGeom>
        <a:solidFill>
          <a:schemeClr val="bg1"/>
        </a:solidFill>
        <a:ln w="25400"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365" tIns="312420" rIns="387365" bIns="99568" numCol="1" spcCol="1270" anchor="t" anchorCtr="0">
          <a:noAutofit/>
        </a:bodyPr>
        <a:lstStyle/>
        <a:p>
          <a:pPr marL="114300" lvl="1" indent="-114300" algn="l" defTabSz="622300">
            <a:lnSpc>
              <a:spcPct val="90000"/>
            </a:lnSpc>
            <a:spcBef>
              <a:spcPct val="0"/>
            </a:spcBef>
            <a:spcAft>
              <a:spcPct val="15000"/>
            </a:spcAft>
            <a:buChar char="•"/>
          </a:pPr>
          <a:r>
            <a:rPr lang="lv-LV" sz="1400" b="0" kern="1200" dirty="0">
              <a:latin typeface="Verdana" panose="020B0604030504040204" pitchFamily="34" charset="0"/>
              <a:ea typeface="Verdana" panose="020B0604030504040204" pitchFamily="34" charset="0"/>
              <a:cs typeface="Verdana" panose="020B0604030504040204" pitchFamily="34" charset="0"/>
            </a:rPr>
            <a:t>Izglītības, kultūras un zinātnes komisija</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b="0" kern="1200" dirty="0">
              <a:latin typeface="Verdana" panose="020B0604030504040204" pitchFamily="34" charset="0"/>
              <a:ea typeface="Verdana" panose="020B0604030504040204" pitchFamily="34" charset="0"/>
              <a:cs typeface="Verdana" panose="020B0604030504040204" pitchFamily="34" charset="0"/>
            </a:rPr>
            <a:t>Tautsaimniecības, agrārās, vides un reģionālās politikas komisija</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b="0" kern="1200" dirty="0">
              <a:latin typeface="Verdana" panose="020B0604030504040204" pitchFamily="34" charset="0"/>
              <a:ea typeface="Verdana" panose="020B0604030504040204" pitchFamily="34" charset="0"/>
              <a:cs typeface="Verdana" panose="020B0604030504040204" pitchFamily="34" charset="0"/>
            </a:rPr>
            <a:t>Ilgtspējas komisija</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dsp:txBody>
      <dsp:txXfrm>
        <a:off x="0" y="231062"/>
        <a:ext cx="4991100" cy="1275750"/>
      </dsp:txXfrm>
    </dsp:sp>
    <dsp:sp modelId="{46496126-A6F0-DD44-8F2F-6BF1942B2CB9}">
      <dsp:nvSpPr>
        <dsp:cNvPr id="0" name=""/>
        <dsp:cNvSpPr/>
      </dsp:nvSpPr>
      <dsp:spPr>
        <a:xfrm>
          <a:off x="249555" y="9662"/>
          <a:ext cx="3493770" cy="44280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56" tIns="0" rIns="132056" bIns="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Saeima</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271171" y="31278"/>
        <a:ext cx="3450538" cy="399568"/>
      </dsp:txXfrm>
    </dsp:sp>
    <dsp:sp modelId="{53D64FF1-2DE1-744E-943F-2C46385542A6}">
      <dsp:nvSpPr>
        <dsp:cNvPr id="0" name=""/>
        <dsp:cNvSpPr/>
      </dsp:nvSpPr>
      <dsp:spPr>
        <a:xfrm>
          <a:off x="0" y="1809212"/>
          <a:ext cx="4991100" cy="1748250"/>
        </a:xfrm>
        <a:prstGeom prst="rect">
          <a:avLst/>
        </a:prstGeom>
        <a:solidFill>
          <a:schemeClr val="lt1">
            <a:alpha val="90000"/>
            <a:hueOff val="0"/>
            <a:satOff val="0"/>
            <a:lumOff val="0"/>
            <a:alphaOff val="0"/>
          </a:schemeClr>
        </a:solidFill>
        <a:ln w="25400"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365" tIns="312420" rIns="38736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Finanšu</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Ekonomikas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Izglītības</a:t>
          </a:r>
          <a:r>
            <a:rPr lang="en-US" sz="1400" kern="1200" dirty="0">
              <a:latin typeface="Verdana" panose="020B0604030504040204" pitchFamily="34" charset="0"/>
              <a:ea typeface="Verdana" panose="020B0604030504040204" pitchFamily="34" charset="0"/>
              <a:cs typeface="Verdana" panose="020B0604030504040204" pitchFamily="34" charset="0"/>
            </a:rPr>
            <a:t> un </a:t>
          </a:r>
          <a:r>
            <a:rPr lang="en-US" sz="1400" kern="1200" dirty="0" err="1">
              <a:latin typeface="Verdana" panose="020B0604030504040204" pitchFamily="34" charset="0"/>
              <a:ea typeface="Verdana" panose="020B0604030504040204" pitchFamily="34" charset="0"/>
              <a:cs typeface="Verdana" panose="020B0604030504040204" pitchFamily="34" charset="0"/>
            </a:rPr>
            <a:t>zinātnes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Kultūras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Zemkopības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Veselības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dsp:txBody>
      <dsp:txXfrm>
        <a:off x="0" y="1809212"/>
        <a:ext cx="4991100" cy="1748250"/>
      </dsp:txXfrm>
    </dsp:sp>
    <dsp:sp modelId="{8C87F441-27D8-2D4E-848F-857256EBF0B3}">
      <dsp:nvSpPr>
        <dsp:cNvPr id="0" name=""/>
        <dsp:cNvSpPr/>
      </dsp:nvSpPr>
      <dsp:spPr>
        <a:xfrm>
          <a:off x="249555" y="1587812"/>
          <a:ext cx="3493770" cy="44280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56" tIns="0" rIns="132056" bIns="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Ministrijas</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271171" y="1609428"/>
        <a:ext cx="3450538" cy="399568"/>
      </dsp:txXfrm>
    </dsp:sp>
    <dsp:sp modelId="{BD16D28A-6DA9-D045-92BC-664D17E76C36}">
      <dsp:nvSpPr>
        <dsp:cNvPr id="0" name=""/>
        <dsp:cNvSpPr/>
      </dsp:nvSpPr>
      <dsp:spPr>
        <a:xfrm>
          <a:off x="0" y="3859862"/>
          <a:ext cx="4991100" cy="1299375"/>
        </a:xfrm>
        <a:prstGeom prst="rect">
          <a:avLst/>
        </a:prstGeom>
        <a:solidFill>
          <a:schemeClr val="lt1">
            <a:alpha val="90000"/>
            <a:hueOff val="0"/>
            <a:satOff val="0"/>
            <a:lumOff val="0"/>
            <a:alphaOff val="0"/>
          </a:schemeClr>
        </a:solidFill>
        <a:ln w="25400"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365" tIns="312420" rIns="38736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Valsts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kanceleja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Augstākā</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izglītības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padome</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Rektoru</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padome</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cs typeface="Verdana" panose="020B0604030504040204" pitchFamily="34" charset="0"/>
            </a:rPr>
            <a:t>UNESCO L</a:t>
          </a:r>
          <a:r>
            <a:rPr lang="lv-LV" sz="1400" kern="1200" dirty="0">
              <a:latin typeface="Verdana" panose="020B0604030504040204" pitchFamily="34" charset="0"/>
              <a:ea typeface="Verdana" panose="020B0604030504040204" pitchFamily="34" charset="0"/>
              <a:cs typeface="Verdana" panose="020B0604030504040204" pitchFamily="34" charset="0"/>
            </a:rPr>
            <a:t>atvijas </a:t>
          </a:r>
          <a:r>
            <a:rPr lang="en-US" sz="1400" kern="1200" dirty="0">
              <a:latin typeface="Verdana" panose="020B0604030504040204" pitchFamily="34" charset="0"/>
              <a:ea typeface="Verdana" panose="020B0604030504040204" pitchFamily="34" charset="0"/>
              <a:cs typeface="Verdana" panose="020B0604030504040204" pitchFamily="34" charset="0"/>
            </a:rPr>
            <a:t>N</a:t>
          </a:r>
          <a:r>
            <a:rPr lang="lv-LV" sz="1400" kern="1200" dirty="0" err="1">
              <a:latin typeface="Verdana" panose="020B0604030504040204" pitchFamily="34" charset="0"/>
              <a:ea typeface="Verdana" panose="020B0604030504040204" pitchFamily="34" charset="0"/>
              <a:cs typeface="Verdana" panose="020B0604030504040204" pitchFamily="34" charset="0"/>
            </a:rPr>
            <a:t>acionālā</a:t>
          </a:r>
          <a:r>
            <a:rPr lang="lv-LV" sz="1400" kern="1200" dirty="0">
              <a:latin typeface="Verdana" panose="020B0604030504040204" pitchFamily="34" charset="0"/>
              <a:ea typeface="Verdana" panose="020B0604030504040204" pitchFamily="34" charset="0"/>
              <a:cs typeface="Verdana" panose="020B0604030504040204" pitchFamily="34" charset="0"/>
            </a:rPr>
            <a:t> komiteja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dsp:txBody>
      <dsp:txXfrm>
        <a:off x="0" y="3859862"/>
        <a:ext cx="4991100" cy="1299375"/>
      </dsp:txXfrm>
    </dsp:sp>
    <dsp:sp modelId="{509BFE79-5AA0-6F4D-8D8C-CDE9CAD5F1B9}">
      <dsp:nvSpPr>
        <dsp:cNvPr id="0" name=""/>
        <dsp:cNvSpPr/>
      </dsp:nvSpPr>
      <dsp:spPr>
        <a:xfrm>
          <a:off x="249555" y="3638462"/>
          <a:ext cx="3493770" cy="442800"/>
        </a:xfrm>
        <a:prstGeom prst="roundRect">
          <a:avLst/>
        </a:prstGeom>
        <a:solidFill>
          <a:schemeClr val="bg2">
            <a:lumMod val="50000"/>
          </a:schemeClr>
        </a:solidFill>
        <a:ln w="25400"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56" tIns="0" rIns="132056" bIns="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Iestādes</a:t>
          </a:r>
          <a:r>
            <a:rPr lang="en-US" sz="1400" b="1" kern="1200" dirty="0">
              <a:latin typeface="Verdana" panose="020B0604030504040204" pitchFamily="34" charset="0"/>
              <a:ea typeface="Verdana" panose="020B0604030504040204" pitchFamily="34" charset="0"/>
              <a:cs typeface="Verdana" panose="020B0604030504040204" pitchFamily="34" charset="0"/>
            </a:rPr>
            <a:t> / </a:t>
          </a:r>
          <a:r>
            <a:rPr lang="en-US" sz="1400" b="1" kern="1200" dirty="0" err="1">
              <a:latin typeface="Verdana" panose="020B0604030504040204" pitchFamily="34" charset="0"/>
              <a:ea typeface="Verdana" panose="020B0604030504040204" pitchFamily="34" charset="0"/>
              <a:cs typeface="Verdana" panose="020B0604030504040204" pitchFamily="34" charset="0"/>
            </a:rPr>
            <a:t>citi</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271171" y="3660078"/>
        <a:ext cx="345053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E934F-F1E5-A248-AEA5-E8D12B4E74C7}">
      <dsp:nvSpPr>
        <dsp:cNvPr id="0" name=""/>
        <dsp:cNvSpPr/>
      </dsp:nvSpPr>
      <dsp:spPr>
        <a:xfrm>
          <a:off x="0" y="328262"/>
          <a:ext cx="5335657" cy="959175"/>
        </a:xfrm>
        <a:prstGeom prst="rect">
          <a:avLst/>
        </a:prstGeom>
        <a:noFill/>
        <a:ln w="25400"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4106" tIns="437388" rIns="414106"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Brīvo</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arodbiedrību</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savienība</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b="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Darba</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devēju</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konfederācija</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dsp:txBody>
      <dsp:txXfrm>
        <a:off x="0" y="328262"/>
        <a:ext cx="5335657" cy="959175"/>
      </dsp:txXfrm>
    </dsp:sp>
    <dsp:sp modelId="{46496126-A6F0-DD44-8F2F-6BF1942B2CB9}">
      <dsp:nvSpPr>
        <dsp:cNvPr id="0" name=""/>
        <dsp:cNvSpPr/>
      </dsp:nvSpPr>
      <dsp:spPr>
        <a:xfrm>
          <a:off x="266782" y="18302"/>
          <a:ext cx="3734959" cy="61992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73" tIns="0" rIns="141173" bIns="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Sociālie</a:t>
          </a:r>
          <a:r>
            <a:rPr lang="en-US" sz="1400" b="1" kern="1200" dirty="0">
              <a:latin typeface="Verdana" panose="020B0604030504040204" pitchFamily="34" charset="0"/>
              <a:ea typeface="Verdana" panose="020B0604030504040204" pitchFamily="34" charset="0"/>
              <a:cs typeface="Verdana" panose="020B0604030504040204" pitchFamily="34" charset="0"/>
            </a:rPr>
            <a:t> </a:t>
          </a:r>
          <a:r>
            <a:rPr lang="en-US" sz="1400" b="1" kern="1200" dirty="0" err="1">
              <a:latin typeface="Verdana" panose="020B0604030504040204" pitchFamily="34" charset="0"/>
              <a:ea typeface="Verdana" panose="020B0604030504040204" pitchFamily="34" charset="0"/>
              <a:cs typeface="Verdana" panose="020B0604030504040204" pitchFamily="34" charset="0"/>
            </a:rPr>
            <a:t>partneri</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297044" y="48564"/>
        <a:ext cx="3674435" cy="559396"/>
      </dsp:txXfrm>
    </dsp:sp>
    <dsp:sp modelId="{53D64FF1-2DE1-744E-943F-2C46385542A6}">
      <dsp:nvSpPr>
        <dsp:cNvPr id="0" name=""/>
        <dsp:cNvSpPr/>
      </dsp:nvSpPr>
      <dsp:spPr>
        <a:xfrm>
          <a:off x="0" y="1710797"/>
          <a:ext cx="5335657" cy="3439800"/>
        </a:xfrm>
        <a:prstGeom prst="rect">
          <a:avLst/>
        </a:prstGeom>
        <a:solidFill>
          <a:schemeClr val="lt1">
            <a:alpha val="90000"/>
            <a:hueOff val="0"/>
            <a:satOff val="0"/>
            <a:lumOff val="0"/>
            <a:alphaOff val="0"/>
          </a:schemeClr>
        </a:solidFill>
        <a:ln w="25400"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4106" tIns="437388" rIns="414106" bIns="99568" numCol="1" spcCol="1270" anchor="t" anchorCtr="0">
          <a:noAutofit/>
        </a:bodyPr>
        <a:lstStyle/>
        <a:p>
          <a:pPr marL="114300" lvl="1" indent="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Tirdzniecības</a:t>
          </a:r>
          <a:r>
            <a:rPr lang="en-US" sz="1400" kern="1200" dirty="0">
              <a:latin typeface="Verdana" panose="020B0604030504040204" pitchFamily="34" charset="0"/>
              <a:ea typeface="Verdana" panose="020B0604030504040204" pitchFamily="34" charset="0"/>
              <a:cs typeface="Verdana" panose="020B0604030504040204" pitchFamily="34" charset="0"/>
            </a:rPr>
            <a:t> un </a:t>
          </a:r>
          <a:r>
            <a:rPr lang="en-US" sz="1400" kern="1200" dirty="0" err="1">
              <a:latin typeface="Verdana" panose="020B0604030504040204" pitchFamily="34" charset="0"/>
              <a:ea typeface="Verdana" panose="020B0604030504040204" pitchFamily="34" charset="0"/>
              <a:cs typeface="Verdana" panose="020B0604030504040204" pitchFamily="34" charset="0"/>
            </a:rPr>
            <a:t>rūpniecības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kamera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Pašvaldību</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savienība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Lielo</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pilsētu</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asociācija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cs typeface="Verdana" panose="020B0604030504040204" pitchFamily="34" charset="0"/>
            </a:rPr>
            <a:t>L</a:t>
          </a:r>
          <a:r>
            <a:rPr lang="lv-LV" sz="1400" kern="1200" dirty="0">
              <a:latin typeface="Verdana" panose="020B0604030504040204" pitchFamily="34" charset="0"/>
              <a:ea typeface="Verdana" panose="020B0604030504040204" pitchFamily="34" charset="0"/>
              <a:cs typeface="Verdana" panose="020B0604030504040204" pitchFamily="34" charset="0"/>
            </a:rPr>
            <a:t>atvija </a:t>
          </a:r>
          <a:r>
            <a:rPr lang="en-US" sz="1400" kern="1200" dirty="0">
              <a:latin typeface="Verdana" panose="020B0604030504040204" pitchFamily="34" charset="0"/>
              <a:ea typeface="Verdana" panose="020B0604030504040204" pitchFamily="34" charset="0"/>
              <a:cs typeface="Verdana" panose="020B0604030504040204" pitchFamily="34" charset="0"/>
            </a:rPr>
            <a:t>A</a:t>
          </a:r>
          <a:r>
            <a:rPr lang="lv-LV" sz="1400" kern="1200" dirty="0" err="1">
              <a:latin typeface="Verdana" panose="020B0604030504040204" pitchFamily="34" charset="0"/>
              <a:ea typeface="Verdana" panose="020B0604030504040204" pitchFamily="34" charset="0"/>
              <a:cs typeface="Verdana" panose="020B0604030504040204" pitchFamily="34" charset="0"/>
            </a:rPr>
            <a:t>ugstskolu</a:t>
          </a:r>
          <a:r>
            <a:rPr lang="lv-LV" sz="1400" kern="1200" dirty="0">
              <a:latin typeface="Verdana" panose="020B0604030504040204" pitchFamily="34" charset="0"/>
              <a:ea typeface="Verdana" panose="020B0604030504040204" pitchFamily="34" charset="0"/>
              <a:cs typeface="Verdana" panose="020B0604030504040204" pitchFamily="34" charset="0"/>
            </a:rPr>
            <a:t> profesoru asociācija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Zinātņu</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akadēmija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Izglītības</a:t>
          </a:r>
          <a:r>
            <a:rPr lang="en-US" sz="1400" kern="1200" dirty="0">
              <a:latin typeface="Verdana" panose="020B0604030504040204" pitchFamily="34" charset="0"/>
              <a:ea typeface="Verdana" panose="020B0604030504040204" pitchFamily="34" charset="0"/>
              <a:cs typeface="Verdana" panose="020B0604030504040204" pitchFamily="34" charset="0"/>
            </a:rPr>
            <a:t> un </a:t>
          </a:r>
          <a:r>
            <a:rPr lang="en-US" sz="1400" kern="1200" dirty="0" err="1">
              <a:latin typeface="Verdana" panose="020B0604030504040204" pitchFamily="34" charset="0"/>
              <a:ea typeface="Verdana" panose="020B0604030504040204" pitchFamily="34" charset="0"/>
              <a:cs typeface="Verdana" panose="020B0604030504040204" pitchFamily="34" charset="0"/>
            </a:rPr>
            <a:t>zinātnes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darbinieku</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arodbiedrība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Valsts zinātnisko institūtu asociācija </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Latvijas Jauno zinātnieku apvienība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cs typeface="Verdana" panose="020B0604030504040204" pitchFamily="34" charset="0"/>
            </a:rPr>
            <a:t>L</a:t>
          </a:r>
          <a:r>
            <a:rPr lang="lv-LV" sz="1400" kern="1200" dirty="0">
              <a:latin typeface="Verdana" panose="020B0604030504040204" pitchFamily="34" charset="0"/>
              <a:ea typeface="Verdana" panose="020B0604030504040204" pitchFamily="34" charset="0"/>
              <a:cs typeface="Verdana" panose="020B0604030504040204" pitchFamily="34" charset="0"/>
            </a:rPr>
            <a:t>atvijas Studentu apvienība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cs typeface="Verdana" panose="020B0604030504040204" pitchFamily="34" charset="0"/>
            </a:rPr>
            <a:t>L</a:t>
          </a:r>
          <a:r>
            <a:rPr lang="lv-LV" sz="1400" kern="1200" dirty="0">
              <a:latin typeface="Verdana" panose="020B0604030504040204" pitchFamily="34" charset="0"/>
              <a:ea typeface="Verdana" panose="020B0604030504040204" pitchFamily="34" charset="0"/>
              <a:cs typeface="Verdana" panose="020B0604030504040204" pitchFamily="34" charset="0"/>
            </a:rPr>
            <a:t>atvijas Zinātnes padome</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cs typeface="Verdana" panose="020B0604030504040204" pitchFamily="34" charset="0"/>
            </a:rPr>
            <a:t>L</a:t>
          </a:r>
          <a:r>
            <a:rPr lang="lv-LV" sz="1400" kern="1200" dirty="0">
              <a:latin typeface="Verdana" panose="020B0604030504040204" pitchFamily="34" charset="0"/>
              <a:ea typeface="Verdana" panose="020B0604030504040204" pitchFamily="34" charset="0"/>
              <a:cs typeface="Verdana" panose="020B0604030504040204" pitchFamily="34" charset="0"/>
            </a:rPr>
            <a:t>atvijas Pilsoniskā alianse</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cs typeface="Verdana" panose="020B0604030504040204" pitchFamily="34" charset="0"/>
            </a:rPr>
            <a:t>Formula 2050</a:t>
          </a:r>
        </a:p>
      </dsp:txBody>
      <dsp:txXfrm>
        <a:off x="0" y="1710797"/>
        <a:ext cx="5335657" cy="3439800"/>
      </dsp:txXfrm>
    </dsp:sp>
    <dsp:sp modelId="{8C87F441-27D8-2D4E-848F-857256EBF0B3}">
      <dsp:nvSpPr>
        <dsp:cNvPr id="0" name=""/>
        <dsp:cNvSpPr/>
      </dsp:nvSpPr>
      <dsp:spPr>
        <a:xfrm>
          <a:off x="266782" y="1400837"/>
          <a:ext cx="3734959" cy="61992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73" tIns="0" rIns="141173" bIns="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Nevalstiskās</a:t>
          </a:r>
          <a:r>
            <a:rPr lang="en-US" sz="1400" b="1" kern="1200" dirty="0">
              <a:latin typeface="Verdana" panose="020B0604030504040204" pitchFamily="34" charset="0"/>
              <a:ea typeface="Verdana" panose="020B0604030504040204" pitchFamily="34" charset="0"/>
              <a:cs typeface="Verdana" panose="020B0604030504040204" pitchFamily="34" charset="0"/>
            </a:rPr>
            <a:t> </a:t>
          </a:r>
          <a:r>
            <a:rPr lang="en-US" sz="1400" b="1" kern="1200" dirty="0" err="1">
              <a:latin typeface="Verdana" panose="020B0604030504040204" pitchFamily="34" charset="0"/>
              <a:ea typeface="Verdana" panose="020B0604030504040204" pitchFamily="34" charset="0"/>
              <a:cs typeface="Verdana" panose="020B0604030504040204" pitchFamily="34" charset="0"/>
            </a:rPr>
            <a:t>organizācijas</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297044" y="1431099"/>
        <a:ext cx="3674435"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F53B1-45FC-0642-B8CD-39A8D1232BEF}">
      <dsp:nvSpPr>
        <dsp:cNvPr id="0" name=""/>
        <dsp:cNvSpPr/>
      </dsp:nvSpPr>
      <dsp:spPr>
        <a:xfrm>
          <a:off x="0" y="28219"/>
          <a:ext cx="7580103" cy="52767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lv-LV" sz="2200" b="1" kern="1200" dirty="0">
              <a:latin typeface="Verdana" panose="020B0604030504040204" pitchFamily="34" charset="0"/>
              <a:ea typeface="Verdana" panose="020B0604030504040204" pitchFamily="34" charset="0"/>
              <a:cs typeface="Verdana" panose="020B0604030504040204" pitchFamily="34" charset="0"/>
            </a:rPr>
            <a:t>Datu ieguve</a:t>
          </a:r>
          <a:endParaRPr lang="en-US" sz="2200" b="1" kern="1200" dirty="0">
            <a:latin typeface="Verdana" panose="020B0604030504040204" pitchFamily="34" charset="0"/>
            <a:ea typeface="Verdana" panose="020B0604030504040204" pitchFamily="34" charset="0"/>
            <a:cs typeface="Verdana" panose="020B0604030504040204" pitchFamily="34" charset="0"/>
          </a:endParaRPr>
        </a:p>
      </dsp:txBody>
      <dsp:txXfrm>
        <a:off x="25759" y="53978"/>
        <a:ext cx="7528585" cy="476152"/>
      </dsp:txXfrm>
    </dsp:sp>
    <dsp:sp modelId="{1047B135-384E-A64F-9862-210C183104DA}">
      <dsp:nvSpPr>
        <dsp:cNvPr id="0" name=""/>
        <dsp:cNvSpPr/>
      </dsp:nvSpPr>
      <dsp:spPr>
        <a:xfrm>
          <a:off x="0" y="555889"/>
          <a:ext cx="7580103" cy="159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668" tIns="27940" rIns="156464" bIns="27940" numCol="1" spcCol="1270" anchor="t" anchorCtr="0">
          <a:noAutofit/>
        </a:bodyPr>
        <a:lstStyle/>
        <a:p>
          <a:pPr marL="171450" lvl="1" indent="-171450" algn="l" defTabSz="755650">
            <a:lnSpc>
              <a:spcPct val="90000"/>
            </a:lnSpc>
            <a:spcBef>
              <a:spcPct val="0"/>
            </a:spcBef>
            <a:spcAft>
              <a:spcPct val="20000"/>
            </a:spcAft>
            <a:buNone/>
          </a:pPr>
          <a:r>
            <a:rPr lang="lv-LV" sz="1700" kern="1200" dirty="0">
              <a:latin typeface="Verdana" panose="020B0604030504040204" pitchFamily="34" charset="0"/>
              <a:ea typeface="Verdana" panose="020B0604030504040204" pitchFamily="34" charset="0"/>
              <a:cs typeface="Verdana" panose="020B0604030504040204" pitchFamily="34" charset="0"/>
            </a:rPr>
            <a:t>Ministrijas iesniedz 2021.-2027. gadam plānotos investīciju projektus un īstenojamos pasākumus</a:t>
          </a:r>
          <a:endParaRPr lang="en-US" sz="1700" kern="1200" dirty="0">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755650">
            <a:lnSpc>
              <a:spcPct val="90000"/>
            </a:lnSpc>
            <a:spcBef>
              <a:spcPct val="0"/>
            </a:spcBef>
            <a:spcAft>
              <a:spcPct val="20000"/>
            </a:spcAft>
            <a:buNone/>
          </a:pPr>
          <a:r>
            <a:rPr lang="lv-LV" sz="1700" kern="1200" dirty="0">
              <a:latin typeface="Verdana" panose="020B0604030504040204" pitchFamily="34" charset="0"/>
              <a:ea typeface="Verdana" panose="020B0604030504040204" pitchFamily="34" charset="0"/>
              <a:cs typeface="Verdana" panose="020B0604030504040204" pitchFamily="34" charset="0"/>
            </a:rPr>
            <a:t>Projekti un pasākumi ir attiecināti uz NAP2027 </a:t>
          </a:r>
          <a:r>
            <a:rPr lang="lv-LV" sz="1700" kern="1200" dirty="0">
              <a:solidFill>
                <a:schemeClr val="tx1"/>
              </a:solidFill>
              <a:latin typeface="Verdana" panose="020B0604030504040204" pitchFamily="34" charset="0"/>
              <a:ea typeface="Verdana" panose="020B0604030504040204" pitchFamily="34" charset="0"/>
              <a:cs typeface="Verdana" panose="020B0604030504040204" pitchFamily="34" charset="0"/>
            </a:rPr>
            <a:t>uzdevumiem u</a:t>
          </a:r>
          <a:r>
            <a:rPr lang="lv-LV" sz="1700" kern="1200" dirty="0">
              <a:latin typeface="Verdana" panose="020B0604030504040204" pitchFamily="34" charset="0"/>
              <a:ea typeface="Verdana" panose="020B0604030504040204" pitchFamily="34" charset="0"/>
              <a:cs typeface="Verdana" panose="020B0604030504040204" pitchFamily="34" charset="0"/>
            </a:rPr>
            <a:t>n indikatīvajiem finansēšanas avotiem, t.sk. ES daudzgadu budžeta ietvaru</a:t>
          </a:r>
          <a:endParaRPr lang="en-US" sz="1700" kern="1200" dirty="0">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755650">
            <a:lnSpc>
              <a:spcPct val="90000"/>
            </a:lnSpc>
            <a:spcBef>
              <a:spcPct val="0"/>
            </a:spcBef>
            <a:spcAft>
              <a:spcPct val="20000"/>
            </a:spcAft>
            <a:buNone/>
          </a:pPr>
          <a:endParaRPr lang="en-US" sz="1700" kern="1200" dirty="0">
            <a:latin typeface="Verdana" panose="020B0604030504040204" pitchFamily="34" charset="0"/>
            <a:ea typeface="Verdana" panose="020B0604030504040204" pitchFamily="34" charset="0"/>
            <a:cs typeface="Verdana" panose="020B0604030504040204" pitchFamily="34" charset="0"/>
          </a:endParaRPr>
        </a:p>
      </dsp:txBody>
      <dsp:txXfrm>
        <a:off x="0" y="555889"/>
        <a:ext cx="7580103" cy="1593900"/>
      </dsp:txXfrm>
    </dsp:sp>
    <dsp:sp modelId="{AD57BE4B-3676-6141-B123-4F7AF4C96356}">
      <dsp:nvSpPr>
        <dsp:cNvPr id="0" name=""/>
        <dsp:cNvSpPr/>
      </dsp:nvSpPr>
      <dsp:spPr>
        <a:xfrm>
          <a:off x="0" y="1973036"/>
          <a:ext cx="7580103" cy="52767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lv-LV" sz="2200" b="1" kern="1200" dirty="0">
              <a:latin typeface="Verdana" panose="020B0604030504040204" pitchFamily="34" charset="0"/>
              <a:ea typeface="Verdana" panose="020B0604030504040204" pitchFamily="34" charset="0"/>
              <a:cs typeface="Verdana" panose="020B0604030504040204" pitchFamily="34" charset="0"/>
            </a:rPr>
            <a:t>Sociāli ekonomiskais novērtējums</a:t>
          </a:r>
          <a:endParaRPr lang="en-US" sz="2200" b="1" kern="1200" dirty="0">
            <a:latin typeface="Verdana" panose="020B0604030504040204" pitchFamily="34" charset="0"/>
            <a:ea typeface="Verdana" panose="020B0604030504040204" pitchFamily="34" charset="0"/>
            <a:cs typeface="Verdana" panose="020B0604030504040204" pitchFamily="34" charset="0"/>
          </a:endParaRPr>
        </a:p>
      </dsp:txBody>
      <dsp:txXfrm>
        <a:off x="25759" y="1998795"/>
        <a:ext cx="7528585" cy="476152"/>
      </dsp:txXfrm>
    </dsp:sp>
    <dsp:sp modelId="{EDE27F0D-DC44-4149-9641-AFD726994AE5}">
      <dsp:nvSpPr>
        <dsp:cNvPr id="0" name=""/>
        <dsp:cNvSpPr/>
      </dsp:nvSpPr>
      <dsp:spPr>
        <a:xfrm>
          <a:off x="0" y="2560438"/>
          <a:ext cx="7580103" cy="107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668" tIns="27940" rIns="156464" bIns="27940" numCol="1" spcCol="1270" anchor="t" anchorCtr="0">
          <a:noAutofit/>
        </a:bodyPr>
        <a:lstStyle/>
        <a:p>
          <a:pPr marL="171450" lvl="1" indent="-171450" algn="l" defTabSz="755650">
            <a:lnSpc>
              <a:spcPct val="90000"/>
            </a:lnSpc>
            <a:spcBef>
              <a:spcPct val="0"/>
            </a:spcBef>
            <a:spcAft>
              <a:spcPct val="20000"/>
            </a:spcAft>
            <a:buNone/>
          </a:pPr>
          <a:r>
            <a:rPr lang="lv-LV" sz="1700" kern="1200" dirty="0">
              <a:solidFill>
                <a:schemeClr val="tx1"/>
              </a:solidFill>
              <a:latin typeface="Verdana" panose="020B0604030504040204" pitchFamily="34" charset="0"/>
              <a:ea typeface="Verdana" panose="020B0604030504040204" pitchFamily="34" charset="0"/>
              <a:cs typeface="Verdana" panose="020B0604030504040204" pitchFamily="34" charset="0"/>
            </a:rPr>
            <a:t>Pamatā - NAP2027 </a:t>
          </a:r>
          <a:r>
            <a:rPr lang="lv-LV" sz="1700" kern="1200" dirty="0">
              <a:latin typeface="Verdana" panose="020B0604030504040204" pitchFamily="34" charset="0"/>
              <a:ea typeface="Verdana" panose="020B0604030504040204" pitchFamily="34" charset="0"/>
              <a:cs typeface="Verdana" panose="020B0604030504040204" pitchFamily="34" charset="0"/>
            </a:rPr>
            <a:t>stratēģiskajos mērķos balstīti sociāli ekonomiskie faktori un horizontāli efektivitātes faktori</a:t>
          </a:r>
          <a:endParaRPr lang="en-US" sz="1700" kern="1200" dirty="0">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755650">
            <a:lnSpc>
              <a:spcPct val="90000"/>
            </a:lnSpc>
            <a:spcBef>
              <a:spcPct val="0"/>
            </a:spcBef>
            <a:spcAft>
              <a:spcPct val="20000"/>
            </a:spcAft>
            <a:buNone/>
          </a:pPr>
          <a:r>
            <a:rPr lang="lv-LV" sz="1700" kern="1200" dirty="0">
              <a:latin typeface="Verdana" panose="020B0604030504040204" pitchFamily="34" charset="0"/>
              <a:ea typeface="Verdana" panose="020B0604030504040204" pitchFamily="34" charset="0"/>
              <a:cs typeface="Verdana" panose="020B0604030504040204" pitchFamily="34" charset="0"/>
            </a:rPr>
            <a:t>Katram pasākumam un projektam tiek veikts no</a:t>
          </a:r>
          <a:r>
            <a:rPr lang="lv-LV" sz="1700" kern="1200" dirty="0">
              <a:solidFill>
                <a:schemeClr val="tx1"/>
              </a:solidFill>
              <a:latin typeface="Verdana" panose="020B0604030504040204" pitchFamily="34" charset="0"/>
              <a:ea typeface="Verdana" panose="020B0604030504040204" pitchFamily="34" charset="0"/>
              <a:cs typeface="Verdana" panose="020B0604030504040204" pitchFamily="34" charset="0"/>
            </a:rPr>
            <a:t>vērtējums projektu salīdzināšanai </a:t>
          </a:r>
          <a:endParaRPr lang="en-US" sz="17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0" y="2560438"/>
        <a:ext cx="7580103" cy="1070190"/>
      </dsp:txXfrm>
    </dsp:sp>
    <dsp:sp modelId="{E1CECC6B-A373-1846-8329-C2AAB6020FCD}">
      <dsp:nvSpPr>
        <dsp:cNvPr id="0" name=""/>
        <dsp:cNvSpPr/>
      </dsp:nvSpPr>
      <dsp:spPr>
        <a:xfrm>
          <a:off x="0" y="3813038"/>
          <a:ext cx="7580103" cy="52767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lv-LV" sz="2200" b="1" kern="1200" dirty="0">
              <a:latin typeface="Verdana" panose="020B0604030504040204" pitchFamily="34" charset="0"/>
              <a:ea typeface="Verdana" panose="020B0604030504040204" pitchFamily="34" charset="0"/>
              <a:cs typeface="Verdana" panose="020B0604030504040204" pitchFamily="34" charset="0"/>
            </a:rPr>
            <a:t>Projektu un pasākumu atlase</a:t>
          </a:r>
          <a:endParaRPr lang="en-US" sz="2200" b="1" kern="1200" dirty="0">
            <a:latin typeface="Verdana" panose="020B0604030504040204" pitchFamily="34" charset="0"/>
            <a:ea typeface="Verdana" panose="020B0604030504040204" pitchFamily="34" charset="0"/>
            <a:cs typeface="Verdana" panose="020B0604030504040204" pitchFamily="34" charset="0"/>
          </a:endParaRPr>
        </a:p>
      </dsp:txBody>
      <dsp:txXfrm>
        <a:off x="25759" y="3838797"/>
        <a:ext cx="7528585" cy="476152"/>
      </dsp:txXfrm>
    </dsp:sp>
    <dsp:sp modelId="{AA26200C-7A64-5343-BD93-EAA5E019AEDA}">
      <dsp:nvSpPr>
        <dsp:cNvPr id="0" name=""/>
        <dsp:cNvSpPr/>
      </dsp:nvSpPr>
      <dsp:spPr>
        <a:xfrm>
          <a:off x="0" y="4303539"/>
          <a:ext cx="7580103" cy="107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668" tIns="27940" rIns="156464" bIns="27940" numCol="1" spcCol="1270" anchor="t" anchorCtr="0">
          <a:noAutofit/>
        </a:bodyPr>
        <a:lstStyle/>
        <a:p>
          <a:pPr marL="171450" lvl="1" indent="-171450" algn="l" defTabSz="755650">
            <a:lnSpc>
              <a:spcPct val="90000"/>
            </a:lnSpc>
            <a:spcBef>
              <a:spcPct val="0"/>
            </a:spcBef>
            <a:spcAft>
              <a:spcPct val="20000"/>
            </a:spcAft>
            <a:buNone/>
          </a:pPr>
          <a:r>
            <a:rPr lang="lv-LV" sz="1700" kern="1200" dirty="0">
              <a:latin typeface="Verdana" panose="020B0604030504040204" pitchFamily="34" charset="0"/>
              <a:ea typeface="Verdana" panose="020B0604030504040204" pitchFamily="34" charset="0"/>
              <a:cs typeface="Verdana" panose="020B0604030504040204" pitchFamily="34" charset="0"/>
            </a:rPr>
            <a:t>Ņemot vērā projektu ranžējumu, tie tiek kartēti </a:t>
          </a:r>
          <a:r>
            <a:rPr lang="lv-LV" sz="1700" u="none" kern="1200" dirty="0">
              <a:solidFill>
                <a:schemeClr val="tx1"/>
              </a:solidFill>
              <a:latin typeface="Verdana" panose="020B0604030504040204" pitchFamily="34" charset="0"/>
              <a:ea typeface="Verdana" panose="020B0604030504040204" pitchFamily="34" charset="0"/>
              <a:cs typeface="Verdana" panose="020B0604030504040204" pitchFamily="34" charset="0"/>
            </a:rPr>
            <a:t>atbilstoši </a:t>
          </a:r>
          <a:r>
            <a:rPr lang="lv-LV" sz="1700" kern="1200" dirty="0">
              <a:solidFill>
                <a:schemeClr val="tx1"/>
              </a:solidFill>
              <a:latin typeface="Verdana" panose="020B0604030504040204" pitchFamily="34" charset="0"/>
              <a:ea typeface="Verdana" panose="020B0604030504040204" pitchFamily="34" charset="0"/>
              <a:cs typeface="Verdana" panose="020B0604030504040204" pitchFamily="34" charset="0"/>
            </a:rPr>
            <a:t>finansējuma </a:t>
          </a:r>
          <a:r>
            <a:rPr lang="lv-LV" sz="1700" kern="1200" dirty="0">
              <a:latin typeface="Verdana" panose="020B0604030504040204" pitchFamily="34" charset="0"/>
              <a:ea typeface="Verdana" panose="020B0604030504040204" pitchFamily="34" charset="0"/>
              <a:cs typeface="Verdana" panose="020B0604030504040204" pitchFamily="34" charset="0"/>
            </a:rPr>
            <a:t>avotiem</a:t>
          </a:r>
          <a:r>
            <a:rPr lang="lv-LV" sz="1700" u="none" kern="1200" dirty="0">
              <a:solidFill>
                <a:schemeClr val="tx1"/>
              </a:solidFill>
              <a:latin typeface="Verdana" panose="020B0604030504040204" pitchFamily="34" charset="0"/>
              <a:ea typeface="Verdana" panose="020B0604030504040204" pitchFamily="34" charset="0"/>
              <a:cs typeface="Verdana" panose="020B0604030504040204" pitchFamily="34" charset="0"/>
            </a:rPr>
            <a:t>, to </a:t>
          </a:r>
          <a:r>
            <a:rPr lang="lv-LV" sz="1700" kern="1200" dirty="0">
              <a:solidFill>
                <a:schemeClr val="tx1"/>
              </a:solidFill>
              <a:latin typeface="Verdana" panose="020B0604030504040204" pitchFamily="34" charset="0"/>
              <a:ea typeface="Verdana" panose="020B0604030504040204" pitchFamily="34" charset="0"/>
              <a:cs typeface="Verdana" panose="020B0604030504040204" pitchFamily="34" charset="0"/>
            </a:rPr>
            <a:t>apmēram </a:t>
          </a:r>
          <a:r>
            <a:rPr lang="lv-LV" sz="1700" kern="1200" dirty="0">
              <a:latin typeface="Verdana" panose="020B0604030504040204" pitchFamily="34" charset="0"/>
              <a:ea typeface="Verdana" panose="020B0604030504040204" pitchFamily="34" charset="0"/>
              <a:cs typeface="Verdana" panose="020B0604030504040204" pitchFamily="34" charset="0"/>
            </a:rPr>
            <a:t>un citiem ierobežojumiem</a:t>
          </a:r>
          <a:endParaRPr lang="en-US" sz="1700" kern="1200" dirty="0">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755650">
            <a:lnSpc>
              <a:spcPct val="90000"/>
            </a:lnSpc>
            <a:spcBef>
              <a:spcPct val="0"/>
            </a:spcBef>
            <a:spcAft>
              <a:spcPct val="20000"/>
            </a:spcAft>
            <a:buNone/>
          </a:pPr>
          <a:r>
            <a:rPr lang="lv-LV" sz="1700" kern="1200" dirty="0">
              <a:latin typeface="Verdana" panose="020B0604030504040204" pitchFamily="34" charset="0"/>
              <a:ea typeface="Verdana" panose="020B0604030504040204" pitchFamily="34" charset="0"/>
              <a:cs typeface="Verdana" panose="020B0604030504040204" pitchFamily="34" charset="0"/>
            </a:rPr>
            <a:t>Iegūtais rezultāts tiek integrēts NAP2027 struktūrā – </a:t>
          </a:r>
          <a:r>
            <a:rPr lang="lv-LV" sz="1700" kern="1200" dirty="0">
              <a:solidFill>
                <a:schemeClr val="tx1"/>
              </a:solidFill>
              <a:latin typeface="Verdana" panose="020B0604030504040204" pitchFamily="34" charset="0"/>
              <a:ea typeface="Verdana" panose="020B0604030504040204" pitchFamily="34" charset="0"/>
              <a:cs typeface="Verdana" panose="020B0604030504040204" pitchFamily="34" charset="0"/>
            </a:rPr>
            <a:t>atbilstošajos </a:t>
          </a:r>
          <a:r>
            <a:rPr lang="lv-LV" sz="1700" kern="1200" dirty="0">
              <a:latin typeface="Verdana" panose="020B0604030504040204" pitchFamily="34" charset="0"/>
              <a:ea typeface="Verdana" panose="020B0604030504040204" pitchFamily="34" charset="0"/>
              <a:cs typeface="Verdana" panose="020B0604030504040204" pitchFamily="34" charset="0"/>
            </a:rPr>
            <a:t>uzdevumos, rīcības virzienos un prioritātēs</a:t>
          </a:r>
          <a:endParaRPr lang="en-US" sz="1700" kern="1200" dirty="0">
            <a:latin typeface="Verdana" panose="020B0604030504040204" pitchFamily="34" charset="0"/>
            <a:ea typeface="Verdana" panose="020B0604030504040204" pitchFamily="34" charset="0"/>
            <a:cs typeface="Verdana" panose="020B0604030504040204" pitchFamily="34" charset="0"/>
          </a:endParaRPr>
        </a:p>
      </dsp:txBody>
      <dsp:txXfrm>
        <a:off x="0" y="4303539"/>
        <a:ext cx="7580103" cy="107019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0.764</cdr:x>
      <cdr:y>0.65819</cdr:y>
    </cdr:from>
    <cdr:to>
      <cdr:x>0.93758</cdr:x>
      <cdr:y>0.68665</cdr:y>
    </cdr:to>
    <cdr:cxnSp macro="">
      <cdr:nvCxnSpPr>
        <cdr:cNvPr id="5" name="Straight Connector 4">
          <a:extLst xmlns:a="http://schemas.openxmlformats.org/drawingml/2006/main">
            <a:ext uri="{FF2B5EF4-FFF2-40B4-BE49-F238E27FC236}">
              <a16:creationId xmlns:a16="http://schemas.microsoft.com/office/drawing/2014/main" id="{47F61A77-979F-4B2A-95CD-137988A954E2}"/>
            </a:ext>
          </a:extLst>
        </cdr:cNvPr>
        <cdr:cNvCxnSpPr>
          <a:cxnSpLocks xmlns:a="http://schemas.openxmlformats.org/drawingml/2006/main"/>
        </cdr:cNvCxnSpPr>
      </cdr:nvCxnSpPr>
      <cdr:spPr>
        <a:xfrm xmlns:a="http://schemas.openxmlformats.org/drawingml/2006/main" flipV="1">
          <a:off x="4261463" y="1865734"/>
          <a:ext cx="968188" cy="80682"/>
        </a:xfrm>
        <a:prstGeom xmlns:a="http://schemas.openxmlformats.org/drawingml/2006/main" prst="line">
          <a:avLst/>
        </a:prstGeom>
        <a:ln xmlns:a="http://schemas.openxmlformats.org/drawingml/2006/main" w="28575">
          <a:solidFill>
            <a:srgbClr val="9D2235"/>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0.11924</cdr:x>
      <cdr:y>0.39497</cdr:y>
    </cdr:from>
    <cdr:to>
      <cdr:x>0.41216</cdr:x>
      <cdr:y>0.42916</cdr:y>
    </cdr:to>
    <cdr:cxnSp macro="">
      <cdr:nvCxnSpPr>
        <cdr:cNvPr id="2" name="Straight Connector 1">
          <a:extLst xmlns:a="http://schemas.openxmlformats.org/drawingml/2006/main">
            <a:ext uri="{FF2B5EF4-FFF2-40B4-BE49-F238E27FC236}">
              <a16:creationId xmlns:a16="http://schemas.microsoft.com/office/drawing/2014/main" id="{E71DD2B0-97EB-455C-87C7-41237C9A77DF}"/>
            </a:ext>
          </a:extLst>
        </cdr:cNvPr>
        <cdr:cNvCxnSpPr>
          <a:cxnSpLocks xmlns:a="http://schemas.openxmlformats.org/drawingml/2006/main"/>
        </cdr:cNvCxnSpPr>
      </cdr:nvCxnSpPr>
      <cdr:spPr>
        <a:xfrm xmlns:a="http://schemas.openxmlformats.org/drawingml/2006/main">
          <a:off x="666842" y="1039564"/>
          <a:ext cx="1638187" cy="89989"/>
        </a:xfrm>
        <a:prstGeom xmlns:a="http://schemas.openxmlformats.org/drawingml/2006/main" prst="line">
          <a:avLst/>
        </a:prstGeom>
        <a:ln xmlns:a="http://schemas.openxmlformats.org/drawingml/2006/main" w="28575">
          <a:solidFill>
            <a:schemeClr val="accent4"/>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0.11924</cdr:x>
      <cdr:y>0.48829</cdr:y>
    </cdr:from>
    <cdr:to>
      <cdr:x>0.40937</cdr:x>
      <cdr:y>0.54106</cdr:y>
    </cdr:to>
    <cdr:cxnSp macro="">
      <cdr:nvCxnSpPr>
        <cdr:cNvPr id="4" name="Straight Connector 3">
          <a:extLst xmlns:a="http://schemas.openxmlformats.org/drawingml/2006/main">
            <a:ext uri="{FF2B5EF4-FFF2-40B4-BE49-F238E27FC236}">
              <a16:creationId xmlns:a16="http://schemas.microsoft.com/office/drawing/2014/main" id="{E71DD2B0-97EB-455C-87C7-41237C9A77DF}"/>
            </a:ext>
          </a:extLst>
        </cdr:cNvPr>
        <cdr:cNvCxnSpPr>
          <a:cxnSpLocks xmlns:a="http://schemas.openxmlformats.org/drawingml/2006/main"/>
        </cdr:cNvCxnSpPr>
      </cdr:nvCxnSpPr>
      <cdr:spPr>
        <a:xfrm xmlns:a="http://schemas.openxmlformats.org/drawingml/2006/main" flipV="1">
          <a:off x="666843" y="1285202"/>
          <a:ext cx="1622611" cy="138889"/>
        </a:xfrm>
        <a:prstGeom xmlns:a="http://schemas.openxmlformats.org/drawingml/2006/main" prst="line">
          <a:avLst/>
        </a:prstGeom>
        <a:ln xmlns:a="http://schemas.openxmlformats.org/drawingml/2006/main" w="28575">
          <a:solidFill>
            <a:schemeClr val="tx1"/>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0.31746</cdr:x>
      <cdr:y>0.55917</cdr:y>
    </cdr:from>
    <cdr:to>
      <cdr:x>0.76427</cdr:x>
      <cdr:y>0.71825</cdr:y>
    </cdr:to>
    <cdr:cxnSp macro="">
      <cdr:nvCxnSpPr>
        <cdr:cNvPr id="2" name="Straight Connector 1">
          <a:extLst xmlns:a="http://schemas.openxmlformats.org/drawingml/2006/main">
            <a:ext uri="{FF2B5EF4-FFF2-40B4-BE49-F238E27FC236}">
              <a16:creationId xmlns:a16="http://schemas.microsoft.com/office/drawing/2014/main" id="{47F61A77-979F-4B2A-95CD-137988A954E2}"/>
            </a:ext>
          </a:extLst>
        </cdr:cNvPr>
        <cdr:cNvCxnSpPr>
          <a:cxnSpLocks xmlns:a="http://schemas.openxmlformats.org/drawingml/2006/main"/>
        </cdr:cNvCxnSpPr>
      </cdr:nvCxnSpPr>
      <cdr:spPr>
        <a:xfrm xmlns:a="http://schemas.openxmlformats.org/drawingml/2006/main" flipV="1">
          <a:off x="3669248" y="1151558"/>
          <a:ext cx="5164215" cy="327618"/>
        </a:xfrm>
        <a:prstGeom xmlns:a="http://schemas.openxmlformats.org/drawingml/2006/main" prst="line">
          <a:avLst/>
        </a:prstGeom>
        <a:ln xmlns:a="http://schemas.openxmlformats.org/drawingml/2006/main" w="28575">
          <a:solidFill>
            <a:srgbClr val="9D2235"/>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6539D-D750-4AED-B884-8761613729E3}" type="datetimeFigureOut">
              <a:rPr lang="lv-LV" smtClean="0"/>
              <a:t>21.12.2022</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4843DE-0F30-4E14-B2F2-8FD4A8459F74}" type="slidenum">
              <a:rPr lang="lv-LV" smtClean="0"/>
              <a:t>‹#›</a:t>
            </a:fld>
            <a:endParaRPr lang="lv-LV"/>
          </a:p>
        </p:txBody>
      </p:sp>
    </p:spTree>
    <p:extLst>
      <p:ext uri="{BB962C8B-B14F-4D97-AF65-F5344CB8AC3E}">
        <p14:creationId xmlns:p14="http://schemas.microsoft.com/office/powerpoint/2010/main" val="4120612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4843DE-0F30-4E14-B2F2-8FD4A8459F74}" type="slidenum">
              <a:rPr lang="lv-LV" smtClean="0"/>
              <a:t>1</a:t>
            </a:fld>
            <a:endParaRPr lang="lv-LV"/>
          </a:p>
        </p:txBody>
      </p:sp>
    </p:spTree>
    <p:extLst>
      <p:ext uri="{BB962C8B-B14F-4D97-AF65-F5344CB8AC3E}">
        <p14:creationId xmlns:p14="http://schemas.microsoft.com/office/powerpoint/2010/main" val="146164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4843DE-0F30-4E14-B2F2-8FD4A8459F74}" type="slidenum">
              <a:rPr lang="lv-LV" smtClean="0"/>
              <a:t>2</a:t>
            </a:fld>
            <a:endParaRPr lang="lv-LV"/>
          </a:p>
        </p:txBody>
      </p:sp>
    </p:spTree>
    <p:extLst>
      <p:ext uri="{BB962C8B-B14F-4D97-AF65-F5344CB8AC3E}">
        <p14:creationId xmlns:p14="http://schemas.microsoft.com/office/powerpoint/2010/main" val="647141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8A7E30D-65E7-4062-8A67-28E26949EB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0B1555B-EC0F-4D07-B0AB-E9C3ACAFF9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43012" name="Slide Number Placeholder 3">
            <a:extLst>
              <a:ext uri="{FF2B5EF4-FFF2-40B4-BE49-F238E27FC236}">
                <a16:creationId xmlns:a16="http://schemas.microsoft.com/office/drawing/2014/main" id="{DFFC35F0-4B2C-4B63-8CB6-841F57D799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24C5A52-1F7F-4D20-9F32-2AB69983E038}" type="slidenum">
              <a:rPr lang="lv-LV" altLang="lv-LV" smtClean="0"/>
              <a:pPr/>
              <a:t>5</a:t>
            </a:fld>
            <a:endParaRPr lang="lv-LV" altLang="lv-LV"/>
          </a:p>
        </p:txBody>
      </p:sp>
    </p:spTree>
    <p:extLst>
      <p:ext uri="{BB962C8B-B14F-4D97-AF65-F5344CB8AC3E}">
        <p14:creationId xmlns:p14="http://schemas.microsoft.com/office/powerpoint/2010/main" val="1328817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76F9A599-ECD1-419C-AEED-CE825EB469AE}" type="slidenum">
              <a:rPr lang="lv-LV" smtClean="0"/>
              <a:t>7</a:t>
            </a:fld>
            <a:endParaRPr lang="lv-LV"/>
          </a:p>
        </p:txBody>
      </p:sp>
    </p:spTree>
    <p:extLst>
      <p:ext uri="{BB962C8B-B14F-4D97-AF65-F5344CB8AC3E}">
        <p14:creationId xmlns:p14="http://schemas.microsoft.com/office/powerpoint/2010/main" val="1265755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8</a:t>
            </a:fld>
            <a:endParaRPr lang="lv-LV"/>
          </a:p>
        </p:txBody>
      </p:sp>
    </p:spTree>
    <p:extLst>
      <p:ext uri="{BB962C8B-B14F-4D97-AF65-F5344CB8AC3E}">
        <p14:creationId xmlns:p14="http://schemas.microsoft.com/office/powerpoint/2010/main" val="163140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9A599-ECD1-419C-AEED-CE825EB469A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79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9A599-ECD1-419C-AEED-CE825EB469A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329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810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9.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Master" Target="../slideMasters/slideMaster3.xml"/><Relationship Id="rId6" Type="http://schemas.microsoft.com/office/2007/relationships/hdphoto" Target="../media/hdphoto3.wdp"/><Relationship Id="rId5" Type="http://schemas.openxmlformats.org/officeDocument/2006/relationships/image" Target="../media/image12.png"/><Relationship Id="rId4" Type="http://schemas.openxmlformats.org/officeDocument/2006/relationships/image" Target="../media/image9.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Master" Target="../slideMasters/slideMaster3.xml"/><Relationship Id="rId6" Type="http://schemas.microsoft.com/office/2007/relationships/hdphoto" Target="../media/hdphoto4.wdp"/><Relationship Id="rId5" Type="http://schemas.openxmlformats.org/officeDocument/2006/relationships/image" Target="../media/image13.png"/><Relationship Id="rId4" Type="http://schemas.openxmlformats.org/officeDocument/2006/relationships/image" Target="../media/image9.emf"/></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emf"/><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Master" Target="../slideMasters/slideMaster3.xml"/><Relationship Id="rId6" Type="http://schemas.microsoft.com/office/2007/relationships/hdphoto" Target="../media/hdphoto5.wdp"/><Relationship Id="rId5" Type="http://schemas.openxmlformats.org/officeDocument/2006/relationships/image" Target="../media/image18.png"/><Relationship Id="rId4" Type="http://schemas.openxmlformats.org/officeDocument/2006/relationships/image" Target="../media/image9.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39CAEF4-9D3E-4ED6-9F6F-396A7FF29B4E}"/>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E1E34E47-6621-4967-9CB6-C0CFB8531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78E42D5D-F74D-4903-A0EB-0090DEF09790}"/>
              </a:ext>
            </a:extLst>
          </p:cNvPr>
          <p:cNvSpPr>
            <a:spLocks noGrp="1"/>
          </p:cNvSpPr>
          <p:nvPr>
            <p:ph type="dt" sz="half" idx="10"/>
          </p:nvPr>
        </p:nvSpPr>
        <p:spPr/>
        <p:txBody>
          <a:bodyPr/>
          <a:lstStyle/>
          <a:p>
            <a:fld id="{BC7DA2A1-0DD2-4B20-8DC9-1458AA07EB65}" type="datetimeFigureOut">
              <a:rPr lang="lv-LV" smtClean="0"/>
              <a:t>21.12.2022</a:t>
            </a:fld>
            <a:endParaRPr lang="lv-LV"/>
          </a:p>
        </p:txBody>
      </p:sp>
      <p:sp>
        <p:nvSpPr>
          <p:cNvPr id="5" name="Kājenes vietturis 4">
            <a:extLst>
              <a:ext uri="{FF2B5EF4-FFF2-40B4-BE49-F238E27FC236}">
                <a16:creationId xmlns:a16="http://schemas.microsoft.com/office/drawing/2014/main" id="{F8D91DDB-3654-47B9-AE9C-D71C8654DDE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2504BBDF-FBD1-4089-B2DE-BD5298482470}"/>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3825913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E95599E-0C2F-4337-A3C5-B5293CF1CD7A}"/>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92E065F5-E3F6-49A5-8F59-D2F6430566F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BCA1E807-A4A1-4CD2-894F-082B0CDD8F50}"/>
              </a:ext>
            </a:extLst>
          </p:cNvPr>
          <p:cNvSpPr>
            <a:spLocks noGrp="1"/>
          </p:cNvSpPr>
          <p:nvPr>
            <p:ph type="dt" sz="half" idx="10"/>
          </p:nvPr>
        </p:nvSpPr>
        <p:spPr/>
        <p:txBody>
          <a:bodyPr/>
          <a:lstStyle/>
          <a:p>
            <a:fld id="{BC7DA2A1-0DD2-4B20-8DC9-1458AA07EB65}" type="datetimeFigureOut">
              <a:rPr lang="lv-LV" smtClean="0"/>
              <a:t>21.12.2022</a:t>
            </a:fld>
            <a:endParaRPr lang="lv-LV"/>
          </a:p>
        </p:txBody>
      </p:sp>
      <p:sp>
        <p:nvSpPr>
          <p:cNvPr id="5" name="Kājenes vietturis 4">
            <a:extLst>
              <a:ext uri="{FF2B5EF4-FFF2-40B4-BE49-F238E27FC236}">
                <a16:creationId xmlns:a16="http://schemas.microsoft.com/office/drawing/2014/main" id="{D3FE800D-6E35-404A-8F1C-D40D31D28699}"/>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A151AFD0-BBA7-4135-959E-D4605DF2485B}"/>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141613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0DC72D99-3618-4AE2-8384-26C2CEFE4CDC}"/>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7CE9DC2F-ACA7-402E-A72B-5D901DAFD4BB}"/>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DA64EAE-2601-4983-9145-94FE543CB80C}"/>
              </a:ext>
            </a:extLst>
          </p:cNvPr>
          <p:cNvSpPr>
            <a:spLocks noGrp="1"/>
          </p:cNvSpPr>
          <p:nvPr>
            <p:ph type="dt" sz="half" idx="10"/>
          </p:nvPr>
        </p:nvSpPr>
        <p:spPr/>
        <p:txBody>
          <a:bodyPr/>
          <a:lstStyle/>
          <a:p>
            <a:fld id="{BC7DA2A1-0DD2-4B20-8DC9-1458AA07EB65}" type="datetimeFigureOut">
              <a:rPr lang="lv-LV" smtClean="0"/>
              <a:t>21.12.2022</a:t>
            </a:fld>
            <a:endParaRPr lang="lv-LV"/>
          </a:p>
        </p:txBody>
      </p:sp>
      <p:sp>
        <p:nvSpPr>
          <p:cNvPr id="5" name="Kājenes vietturis 4">
            <a:extLst>
              <a:ext uri="{FF2B5EF4-FFF2-40B4-BE49-F238E27FC236}">
                <a16:creationId xmlns:a16="http://schemas.microsoft.com/office/drawing/2014/main" id="{E7554B21-53CB-4931-93AC-5D55C1A60655}"/>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06974FB1-BEA1-4D94-A741-EF30D7DA85E6}"/>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2064976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marL="0" marR="0" lvl="0" indent="0" algn="ctr" defTabSz="939575" rtl="0" eaLnBrk="1" fontAlgn="auto" latinLnBrk="0" hangingPunct="1">
              <a:lnSpc>
                <a:spcPct val="100000"/>
              </a:lnSpc>
              <a:spcBef>
                <a:spcPct val="0"/>
              </a:spcBef>
              <a:spcAft>
                <a:spcPts val="0"/>
              </a:spcAft>
              <a:buClrTx/>
              <a:buSzTx/>
              <a:buFontTx/>
              <a:buNone/>
              <a:tabLst/>
              <a:defRPr/>
            </a:pPr>
            <a:endPar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0" name="Picture 9">
            <a:extLst>
              <a:ext uri="{FF2B5EF4-FFF2-40B4-BE49-F238E27FC236}">
                <a16:creationId xmlns:a16="http://schemas.microsoft.com/office/drawing/2014/main" id="{B1F5D702-00C6-6F4C-AE43-0226CB51B2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0703" y="0"/>
            <a:ext cx="6490594" cy="2782131"/>
          </a:xfrm>
          <a:prstGeom prst="rect">
            <a:avLst/>
          </a:prstGeom>
        </p:spPr>
      </p:pic>
    </p:spTree>
    <p:extLst>
      <p:ext uri="{BB962C8B-B14F-4D97-AF65-F5344CB8AC3E}">
        <p14:creationId xmlns:p14="http://schemas.microsoft.com/office/powerpoint/2010/main" val="2659132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072C38DD-0CCA-4BB1-B3D4-0EA45949DF06}" type="slidenum">
              <a:rPr lang="en-US" altLang="lv-LV"/>
              <a:pPr/>
              <a:t>‹#›</a:t>
            </a:fld>
            <a:endParaRPr lang="en-US" altLang="lv-LV"/>
          </a:p>
        </p:txBody>
      </p:sp>
    </p:spTree>
    <p:extLst>
      <p:ext uri="{BB962C8B-B14F-4D97-AF65-F5344CB8AC3E}">
        <p14:creationId xmlns:p14="http://schemas.microsoft.com/office/powerpoint/2010/main" val="4183127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D44B2AFD-B588-4EEB-B84A-EE52CE112067}" type="datetimeFigureOut">
              <a:rPr lang="lv-LV" smtClean="0"/>
              <a:t>21.12.2022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4019497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D44B2AFD-B588-4EEB-B84A-EE52CE112067}" type="datetimeFigureOut">
              <a:rPr lang="lv-LV" smtClean="0"/>
              <a:t>21.12.2022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583616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4B2AFD-B588-4EEB-B84A-EE52CE112067}" type="datetimeFigureOut">
              <a:rPr lang="lv-LV" smtClean="0"/>
              <a:t>21.12.2022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3175669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D44B2AFD-B588-4EEB-B84A-EE52CE112067}" type="datetimeFigureOut">
              <a:rPr lang="lv-LV" smtClean="0"/>
              <a:t>21.12.2022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3380367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D44B2AFD-B588-4EEB-B84A-EE52CE112067}" type="datetimeFigureOut">
              <a:rPr lang="lv-LV" smtClean="0"/>
              <a:t>21.12.2022</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554199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D44B2AFD-B588-4EEB-B84A-EE52CE112067}" type="datetimeFigureOut">
              <a:rPr lang="lv-LV" smtClean="0"/>
              <a:t>21.12.2022</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519871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9D34246-C624-407D-A101-DC47AEF18A38}"/>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336BB32B-B1D8-475E-AA7C-FFDEBFE67B70}"/>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887B5F94-3C0A-4799-922B-5CC1F567933F}"/>
              </a:ext>
            </a:extLst>
          </p:cNvPr>
          <p:cNvSpPr>
            <a:spLocks noGrp="1"/>
          </p:cNvSpPr>
          <p:nvPr>
            <p:ph type="dt" sz="half" idx="10"/>
          </p:nvPr>
        </p:nvSpPr>
        <p:spPr/>
        <p:txBody>
          <a:bodyPr/>
          <a:lstStyle/>
          <a:p>
            <a:fld id="{BC7DA2A1-0DD2-4B20-8DC9-1458AA07EB65}" type="datetimeFigureOut">
              <a:rPr lang="lv-LV" smtClean="0"/>
              <a:t>21.12.2022</a:t>
            </a:fld>
            <a:endParaRPr lang="lv-LV"/>
          </a:p>
        </p:txBody>
      </p:sp>
      <p:sp>
        <p:nvSpPr>
          <p:cNvPr id="5" name="Kājenes vietturis 4">
            <a:extLst>
              <a:ext uri="{FF2B5EF4-FFF2-40B4-BE49-F238E27FC236}">
                <a16:creationId xmlns:a16="http://schemas.microsoft.com/office/drawing/2014/main" id="{2D0E56A1-41F2-4F51-BB64-DE8491FA10EC}"/>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8A82DC55-EA84-4C43-86CB-A8437C0F2F8A}"/>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1293245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B2AFD-B588-4EEB-B84A-EE52CE112067}" type="datetimeFigureOut">
              <a:rPr lang="lv-LV" smtClean="0"/>
              <a:t>21.12.2022</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1132656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4B2AFD-B588-4EEB-B84A-EE52CE112067}" type="datetimeFigureOut">
              <a:rPr lang="lv-LV" smtClean="0"/>
              <a:t>21.12.2022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1219683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4B2AFD-B588-4EEB-B84A-EE52CE112067}" type="datetimeFigureOut">
              <a:rPr lang="lv-LV" smtClean="0"/>
              <a:t>21.12.2022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3097089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D44B2AFD-B588-4EEB-B84A-EE52CE112067}" type="datetimeFigureOut">
              <a:rPr lang="lv-LV" smtClean="0"/>
              <a:t>21.12.2022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4010907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D44B2AFD-B588-4EEB-B84A-EE52CE112067}" type="datetimeFigureOut">
              <a:rPr lang="lv-LV" smtClean="0"/>
              <a:t>21.12.2022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1450840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7"/>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B1F76390-82D1-4AC2-9B82-2D8A853D7563}"/>
              </a:ext>
            </a:extLst>
          </p:cNvPr>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fld id="{142F1782-B597-47A0-AA14-DBA4910B0337}" type="slidenum">
              <a:rPr lang="en-US" altLang="lv-LV"/>
              <a:pPr/>
              <a:t>‹#›</a:t>
            </a:fld>
            <a:endParaRPr lang="en-US" altLang="lv-LV"/>
          </a:p>
        </p:txBody>
      </p:sp>
    </p:spTree>
    <p:extLst>
      <p:ext uri="{BB962C8B-B14F-4D97-AF65-F5344CB8AC3E}">
        <p14:creationId xmlns:p14="http://schemas.microsoft.com/office/powerpoint/2010/main" val="4174217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AB097239-5A92-469C-B1DA-EB76B7C9BC7F}" type="slidenum">
              <a:rPr lang="en-US" altLang="lv-LV"/>
              <a:pPr/>
              <a:t>‹#›</a:t>
            </a:fld>
            <a:endParaRPr lang="en-US" altLang="lv-LV"/>
          </a:p>
        </p:txBody>
      </p:sp>
    </p:spTree>
    <p:extLst>
      <p:ext uri="{BB962C8B-B14F-4D97-AF65-F5344CB8AC3E}">
        <p14:creationId xmlns:p14="http://schemas.microsoft.com/office/powerpoint/2010/main" val="4253851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a:defRP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0" name="Picture 9">
            <a:extLst>
              <a:ext uri="{FF2B5EF4-FFF2-40B4-BE49-F238E27FC236}">
                <a16:creationId xmlns:a16="http://schemas.microsoft.com/office/drawing/2014/main" id="{B1F5D702-00C6-6F4C-AE43-0226CB51B2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0703" y="0"/>
            <a:ext cx="6490594" cy="2782131"/>
          </a:xfrm>
          <a:prstGeom prst="rect">
            <a:avLst/>
          </a:prstGeom>
        </p:spPr>
      </p:pic>
    </p:spTree>
    <p:extLst>
      <p:ext uri="{BB962C8B-B14F-4D97-AF65-F5344CB8AC3E}">
        <p14:creationId xmlns:p14="http://schemas.microsoft.com/office/powerpoint/2010/main" val="894220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072C38DD-0CCA-4BB1-B3D4-0EA45949DF06}" type="slidenum">
              <a:rPr lang="en-US" altLang="lv-LV"/>
              <a:pPr/>
              <a:t>‹#›</a:t>
            </a:fld>
            <a:endParaRPr lang="en-US" altLang="lv-LV"/>
          </a:p>
        </p:txBody>
      </p:sp>
    </p:spTree>
    <p:extLst>
      <p:ext uri="{BB962C8B-B14F-4D97-AF65-F5344CB8AC3E}">
        <p14:creationId xmlns:p14="http://schemas.microsoft.com/office/powerpoint/2010/main" val="3509710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B1F979BD-871F-4E5D-8910-64BAE55F8332}" type="slidenum">
              <a:rPr lang="en-US" altLang="lv-LV"/>
              <a:pPr/>
              <a:t>‹#›</a:t>
            </a:fld>
            <a:endParaRPr lang="en-US" altLang="lv-LV"/>
          </a:p>
        </p:txBody>
      </p:sp>
    </p:spTree>
    <p:extLst>
      <p:ext uri="{BB962C8B-B14F-4D97-AF65-F5344CB8AC3E}">
        <p14:creationId xmlns:p14="http://schemas.microsoft.com/office/powerpoint/2010/main" val="273897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34081C3-8B99-429A-847C-6285560681A2}"/>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6E0F2EE6-4A05-4A15-A156-2BC12A8801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485D0A8B-6822-4766-B6CB-A44ACCD33E43}"/>
              </a:ext>
            </a:extLst>
          </p:cNvPr>
          <p:cNvSpPr>
            <a:spLocks noGrp="1"/>
          </p:cNvSpPr>
          <p:nvPr>
            <p:ph type="dt" sz="half" idx="10"/>
          </p:nvPr>
        </p:nvSpPr>
        <p:spPr/>
        <p:txBody>
          <a:bodyPr/>
          <a:lstStyle/>
          <a:p>
            <a:fld id="{BC7DA2A1-0DD2-4B20-8DC9-1458AA07EB65}" type="datetimeFigureOut">
              <a:rPr lang="lv-LV" smtClean="0"/>
              <a:t>21.12.2022</a:t>
            </a:fld>
            <a:endParaRPr lang="lv-LV"/>
          </a:p>
        </p:txBody>
      </p:sp>
      <p:sp>
        <p:nvSpPr>
          <p:cNvPr id="5" name="Kājenes vietturis 4">
            <a:extLst>
              <a:ext uri="{FF2B5EF4-FFF2-40B4-BE49-F238E27FC236}">
                <a16:creationId xmlns:a16="http://schemas.microsoft.com/office/drawing/2014/main" id="{3A664B84-9B86-436F-AE00-6547B2354FE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74C2B2EA-D00A-430F-920D-D1F1597385B3}"/>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15495323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23F3A649-4C50-467C-8A09-027DB6CA7A1C}" type="slidenum">
              <a:rPr lang="en-US" altLang="lv-LV"/>
              <a:pPr/>
              <a:t>‹#›</a:t>
            </a:fld>
            <a:endParaRPr lang="en-US" altLang="lv-LV"/>
          </a:p>
        </p:txBody>
      </p:sp>
    </p:spTree>
    <p:extLst>
      <p:ext uri="{BB962C8B-B14F-4D97-AF65-F5344CB8AC3E}">
        <p14:creationId xmlns:p14="http://schemas.microsoft.com/office/powerpoint/2010/main" val="35429467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fld id="{6DF22980-6DBC-49AA-82E8-56B8B5AC314D}" type="slidenum">
              <a:rPr lang="en-US" altLang="lv-LV"/>
              <a:pPr/>
              <a:t>‹#›</a:t>
            </a:fld>
            <a:endParaRPr lang="en-US" altLang="lv-LV"/>
          </a:p>
        </p:txBody>
      </p:sp>
    </p:spTree>
    <p:extLst>
      <p:ext uri="{BB962C8B-B14F-4D97-AF65-F5344CB8AC3E}">
        <p14:creationId xmlns:p14="http://schemas.microsoft.com/office/powerpoint/2010/main" val="980055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61AE2F83-C068-4D33-AA35-49D78F87F9E2}" type="slidenum">
              <a:rPr lang="en-US" altLang="lv-LV"/>
              <a:pPr/>
              <a:t>‹#›</a:t>
            </a:fld>
            <a:endParaRPr lang="en-US" altLang="lv-LV"/>
          </a:p>
        </p:txBody>
      </p:sp>
    </p:spTree>
    <p:extLst>
      <p:ext uri="{BB962C8B-B14F-4D97-AF65-F5344CB8AC3E}">
        <p14:creationId xmlns:p14="http://schemas.microsoft.com/office/powerpoint/2010/main" val="2763944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AB097239-5A92-469C-B1DA-EB76B7C9BC7F}" type="slidenum">
              <a:rPr lang="en-US" altLang="lv-LV"/>
              <a:pPr/>
              <a:t>‹#›</a:t>
            </a:fld>
            <a:endParaRPr lang="en-US" altLang="lv-LV"/>
          </a:p>
        </p:txBody>
      </p:sp>
    </p:spTree>
    <p:extLst>
      <p:ext uri="{BB962C8B-B14F-4D97-AF65-F5344CB8AC3E}">
        <p14:creationId xmlns:p14="http://schemas.microsoft.com/office/powerpoint/2010/main" val="934154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7A35C35D-A4B6-436D-BA65-7C9CBFC3CD6A}" type="slidenum">
              <a:rPr lang="en-US" altLang="lv-LV"/>
              <a:pPr/>
              <a:t>‹#›</a:t>
            </a:fld>
            <a:endParaRPr lang="en-US" altLang="lv-LV"/>
          </a:p>
        </p:txBody>
      </p:sp>
    </p:spTree>
    <p:extLst>
      <p:ext uri="{BB962C8B-B14F-4D97-AF65-F5344CB8AC3E}">
        <p14:creationId xmlns:p14="http://schemas.microsoft.com/office/powerpoint/2010/main" val="985367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648747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a:defRP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8" name="Picture 7">
            <a:extLst>
              <a:ext uri="{FF2B5EF4-FFF2-40B4-BE49-F238E27FC236}">
                <a16:creationId xmlns:a16="http://schemas.microsoft.com/office/drawing/2014/main" id="{59154AF6-0C3E-D649-BC3C-573892AEF5C6}"/>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18516" y="0"/>
            <a:ext cx="6154967" cy="2638269"/>
          </a:xfrm>
          <a:prstGeom prst="rect">
            <a:avLst/>
          </a:prstGeom>
        </p:spPr>
      </p:pic>
    </p:spTree>
    <p:extLst>
      <p:ext uri="{BB962C8B-B14F-4D97-AF65-F5344CB8AC3E}">
        <p14:creationId xmlns:p14="http://schemas.microsoft.com/office/powerpoint/2010/main" val="3377151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D56C6B-D492-794E-B55B-0D3C49B75528}"/>
              </a:ext>
            </a:extLst>
          </p:cNvPr>
          <p:cNvSpPr>
            <a:spLocks noGrp="1"/>
          </p:cNvSpPr>
          <p:nvPr>
            <p:ph type="dt" sz="half" idx="10"/>
          </p:nvPr>
        </p:nvSpPr>
        <p:spPr/>
        <p:txBody>
          <a:bodyPr/>
          <a:lstStyle/>
          <a:p>
            <a:fld id="{341D1643-9B60-9B4F-8525-3CF35F97014C}" type="datetimeFigureOut">
              <a:rPr lang="en-US" smtClean="0"/>
              <a:t>12/21/2022</a:t>
            </a:fld>
            <a:endParaRPr lang="en-US"/>
          </a:p>
        </p:txBody>
      </p:sp>
      <p:sp>
        <p:nvSpPr>
          <p:cNvPr id="3" name="Footer Placeholder 2">
            <a:extLst>
              <a:ext uri="{FF2B5EF4-FFF2-40B4-BE49-F238E27FC236}">
                <a16:creationId xmlns:a16="http://schemas.microsoft.com/office/drawing/2014/main" id="{F410EA73-0A44-2543-869E-5427373D6F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607D95-5CA0-3E4D-8F16-13ABB8DB1044}"/>
              </a:ext>
            </a:extLst>
          </p:cNvPr>
          <p:cNvSpPr>
            <a:spLocks noGrp="1"/>
          </p:cNvSpPr>
          <p:nvPr>
            <p:ph type="sldNum" sz="quarter" idx="12"/>
          </p:nvPr>
        </p:nvSpPr>
        <p:spPr/>
        <p:txBody>
          <a:bodyPr/>
          <a:lstStyle/>
          <a:p>
            <a:fld id="{F3C6B7C4-069C-A846-9EC1-6D90933EB997}" type="slidenum">
              <a:rPr lang="en-US" smtClean="0"/>
              <a:t>‹#›</a:t>
            </a:fld>
            <a:endParaRPr lang="en-US"/>
          </a:p>
        </p:txBody>
      </p:sp>
    </p:spTree>
    <p:extLst>
      <p:ext uri="{BB962C8B-B14F-4D97-AF65-F5344CB8AC3E}">
        <p14:creationId xmlns:p14="http://schemas.microsoft.com/office/powerpoint/2010/main" val="34026865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D44B2AFD-B588-4EEB-B84A-EE52CE112067}" type="datetimeFigureOut">
              <a:rPr lang="lv-LV" smtClean="0"/>
              <a:t>21.12.2022</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3379416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Veselib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FBFD6-EF31-2847-8720-C3336EDCB2F3}"/>
              </a:ext>
            </a:extLst>
          </p:cNvPr>
          <p:cNvSpPr>
            <a:spLocks noGrp="1"/>
          </p:cNvSpPr>
          <p:nvPr>
            <p:ph type="dt" sz="half" idx="10"/>
          </p:nvPr>
        </p:nvSpPr>
        <p:spPr/>
        <p:txBody>
          <a:bodyPr/>
          <a:lstStyle/>
          <a:p>
            <a:fld id="{3E2C7287-1264-2E4A-862F-584AA165CB30}" type="datetimeFigureOut">
              <a:rPr lang="x-none" smtClean="0"/>
              <a:t>21.12.2022</a:t>
            </a:fld>
            <a:endParaRPr lang="x-none"/>
          </a:p>
        </p:txBody>
      </p:sp>
      <p:sp>
        <p:nvSpPr>
          <p:cNvPr id="3" name="Footer Placeholder 2">
            <a:extLst>
              <a:ext uri="{FF2B5EF4-FFF2-40B4-BE49-F238E27FC236}">
                <a16:creationId xmlns:a16="http://schemas.microsoft.com/office/drawing/2014/main" id="{38B4B146-CCBF-3345-9009-D00AB13A73E8}"/>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11098E5D-71B4-7E4A-8758-1580AA048365}"/>
              </a:ext>
            </a:extLst>
          </p:cNvPr>
          <p:cNvSpPr>
            <a:spLocks noGrp="1"/>
          </p:cNvSpPr>
          <p:nvPr>
            <p:ph type="sldNum" sz="quarter" idx="12"/>
          </p:nvPr>
        </p:nvSpPr>
        <p:spPr/>
        <p:txBody>
          <a:bodyPr/>
          <a:lstStyle/>
          <a:p>
            <a:fld id="{58514E4A-0A70-0649-BB0A-847B00B7CD3C}" type="slidenum">
              <a:rPr lang="x-none" smtClean="0"/>
              <a:t>‹#›</a:t>
            </a:fld>
            <a:endParaRPr lang="x-none"/>
          </a:p>
        </p:txBody>
      </p:sp>
      <p:sp>
        <p:nvSpPr>
          <p:cNvPr id="7" name="Telescope">
            <a:extLst>
              <a:ext uri="{FF2B5EF4-FFF2-40B4-BE49-F238E27FC236}">
                <a16:creationId xmlns:a16="http://schemas.microsoft.com/office/drawing/2014/main" id="{E7BBA52D-18FC-6A43-AD25-14450FBF5047}"/>
              </a:ext>
            </a:extLst>
          </p:cNvPr>
          <p:cNvSpPr/>
          <p:nvPr userDrawn="1"/>
        </p:nvSpPr>
        <p:spPr>
          <a:xfrm>
            <a:off x="1081245" y="1045999"/>
            <a:ext cx="549736" cy="723897"/>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pic>
        <p:nvPicPr>
          <p:cNvPr id="8" name="Picture 7">
            <a:extLst>
              <a:ext uri="{FF2B5EF4-FFF2-40B4-BE49-F238E27FC236}">
                <a16:creationId xmlns:a16="http://schemas.microsoft.com/office/drawing/2014/main" id="{E240837B-12A4-D74B-B427-A98268FEA402}"/>
              </a:ext>
            </a:extLst>
          </p:cNvPr>
          <p:cNvPicPr/>
          <p:nvPr userDrawn="1"/>
        </p:nvPicPr>
        <p:blipFill>
          <a:blip r:embed="rId3"/>
          <a:stretch/>
        </p:blipFill>
        <p:spPr>
          <a:xfrm>
            <a:off x="4157439" y="1110811"/>
            <a:ext cx="894608" cy="723897"/>
          </a:xfrm>
          <a:prstGeom prst="rect">
            <a:avLst/>
          </a:prstGeom>
          <a:ln>
            <a:noFill/>
          </a:ln>
        </p:spPr>
      </p:pic>
      <p:pic>
        <p:nvPicPr>
          <p:cNvPr id="9" name="Picture 8">
            <a:extLst>
              <a:ext uri="{FF2B5EF4-FFF2-40B4-BE49-F238E27FC236}">
                <a16:creationId xmlns:a16="http://schemas.microsoft.com/office/drawing/2014/main" id="{BA3A2C0C-FE49-914C-ABCC-67ED759CDADB}"/>
              </a:ext>
            </a:extLst>
          </p:cNvPr>
          <p:cNvPicPr/>
          <p:nvPr userDrawn="1"/>
        </p:nvPicPr>
        <p:blipFill>
          <a:blip r:embed="rId4"/>
          <a:stretch/>
        </p:blipFill>
        <p:spPr>
          <a:xfrm>
            <a:off x="8457071" y="1110810"/>
            <a:ext cx="1008880" cy="723897"/>
          </a:xfrm>
          <a:prstGeom prst="rect">
            <a:avLst/>
          </a:prstGeom>
          <a:ln>
            <a:noFill/>
          </a:ln>
        </p:spPr>
      </p:pic>
      <p:sp>
        <p:nvSpPr>
          <p:cNvPr id="11" name="Lielākie rīcības virziena IZAICINĀJUMI:…">
            <a:extLst>
              <a:ext uri="{FF2B5EF4-FFF2-40B4-BE49-F238E27FC236}">
                <a16:creationId xmlns:a16="http://schemas.microsoft.com/office/drawing/2014/main" id="{51D841E0-F303-7C40-B40D-3C6979108A90}"/>
              </a:ext>
            </a:extLst>
          </p:cNvPr>
          <p:cNvSpPr txBox="1"/>
          <p:nvPr userDrawn="1"/>
        </p:nvSpPr>
        <p:spPr>
          <a:xfrm>
            <a:off x="475013" y="1835363"/>
            <a:ext cx="2233662"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just">
              <a:defRPr b="1">
                <a:latin typeface="Verdana"/>
                <a:ea typeface="Verdana"/>
                <a:cs typeface="Verdana"/>
                <a:sym typeface="Verdana"/>
              </a:defRPr>
            </a:pPr>
            <a:r>
              <a:rPr lang="lv-LV" dirty="0">
                <a:solidFill>
                  <a:srgbClr val="9D2235"/>
                </a:solidFill>
              </a:rPr>
              <a:t>Izaicinājumi:</a:t>
            </a:r>
          </a:p>
        </p:txBody>
      </p:sp>
      <p:sp>
        <p:nvSpPr>
          <p:cNvPr id="12" name="Rīcības virziena INDIKATORI:…">
            <a:extLst>
              <a:ext uri="{FF2B5EF4-FFF2-40B4-BE49-F238E27FC236}">
                <a16:creationId xmlns:a16="http://schemas.microsoft.com/office/drawing/2014/main" id="{71EE5184-C8A5-3B47-B61B-549B73B7A022}"/>
              </a:ext>
            </a:extLst>
          </p:cNvPr>
          <p:cNvSpPr txBox="1"/>
          <p:nvPr userDrawn="1"/>
        </p:nvSpPr>
        <p:spPr>
          <a:xfrm>
            <a:off x="3182586" y="1834708"/>
            <a:ext cx="3446029"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just">
              <a:defRPr b="1">
                <a:latin typeface="Verdana"/>
                <a:ea typeface="Verdana"/>
                <a:cs typeface="Verdana"/>
                <a:sym typeface="Verdana"/>
              </a:defRPr>
            </a:pPr>
            <a:r>
              <a:rPr lang="lv-LV" b="1" dirty="0">
                <a:solidFill>
                  <a:srgbClr val="9D2235"/>
                </a:solidFill>
                <a:latin typeface="Verdana"/>
                <a:ea typeface="Verdana"/>
              </a:rPr>
              <a:t>Gribam sasniegt:</a:t>
            </a:r>
          </a:p>
        </p:txBody>
      </p:sp>
      <p:sp>
        <p:nvSpPr>
          <p:cNvPr id="13" name="Galvenie UZDEVUMI šajā rīcības virzienā:…">
            <a:extLst>
              <a:ext uri="{FF2B5EF4-FFF2-40B4-BE49-F238E27FC236}">
                <a16:creationId xmlns:a16="http://schemas.microsoft.com/office/drawing/2014/main" id="{C927E3D8-2179-4C46-80BD-C77992E52A47}"/>
              </a:ext>
            </a:extLst>
          </p:cNvPr>
          <p:cNvSpPr txBox="1"/>
          <p:nvPr userDrawn="1"/>
        </p:nvSpPr>
        <p:spPr>
          <a:xfrm>
            <a:off x="6935190" y="1834708"/>
            <a:ext cx="4418610"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just">
              <a:defRPr b="1">
                <a:latin typeface="Verdana"/>
                <a:ea typeface="Verdana"/>
                <a:cs typeface="Verdana"/>
                <a:sym typeface="Verdana"/>
              </a:defRPr>
            </a:pPr>
            <a:r>
              <a:rPr lang="lv-LV" b="1" dirty="0">
                <a:solidFill>
                  <a:srgbClr val="9D2235"/>
                </a:solidFill>
                <a:latin typeface="Verdana"/>
                <a:ea typeface="Verdana"/>
              </a:rPr>
              <a:t>Ko darīsim:</a:t>
            </a:r>
          </a:p>
        </p:txBody>
      </p:sp>
      <p:sp>
        <p:nvSpPr>
          <p:cNvPr id="17" name="Content Placeholder 16">
            <a:extLst>
              <a:ext uri="{FF2B5EF4-FFF2-40B4-BE49-F238E27FC236}">
                <a16:creationId xmlns:a16="http://schemas.microsoft.com/office/drawing/2014/main" id="{3B288A5E-FD29-784B-832D-F14B2C865A6C}"/>
              </a:ext>
            </a:extLst>
          </p:cNvPr>
          <p:cNvSpPr>
            <a:spLocks noGrp="1"/>
          </p:cNvSpPr>
          <p:nvPr>
            <p:ph sz="quarter" idx="13"/>
          </p:nvPr>
        </p:nvSpPr>
        <p:spPr>
          <a:xfrm>
            <a:off x="1081245" y="676671"/>
            <a:ext cx="10190162" cy="461962"/>
          </a:xfrm>
        </p:spPr>
        <p:txBody>
          <a:bodyPr>
            <a:noAutofit/>
          </a:bodyPr>
          <a:lstStyle>
            <a:lvl1pPr marL="0" indent="0">
              <a:buNone/>
              <a:defRPr sz="1800" b="1">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p:txBody>
      </p:sp>
      <p:sp>
        <p:nvSpPr>
          <p:cNvPr id="19" name="Content Placeholder 18">
            <a:extLst>
              <a:ext uri="{FF2B5EF4-FFF2-40B4-BE49-F238E27FC236}">
                <a16:creationId xmlns:a16="http://schemas.microsoft.com/office/drawing/2014/main" id="{85FE48C5-902D-0E43-8AF6-FC65D6B0D605}"/>
              </a:ext>
            </a:extLst>
          </p:cNvPr>
          <p:cNvSpPr>
            <a:spLocks noGrp="1"/>
          </p:cNvSpPr>
          <p:nvPr>
            <p:ph sz="quarter" idx="14"/>
          </p:nvPr>
        </p:nvSpPr>
        <p:spPr>
          <a:xfrm>
            <a:off x="475013" y="2336346"/>
            <a:ext cx="2444132" cy="3865221"/>
          </a:xfrm>
        </p:spPr>
        <p:txBody>
          <a:bodyPr>
            <a:normAutofit/>
          </a:bodyPr>
          <a:lstStyle>
            <a:lvl1pPr algn="just">
              <a:defRPr sz="1200">
                <a:latin typeface="Verdana" panose="020B0604030504040204" pitchFamily="34" charset="0"/>
                <a:ea typeface="Verdana" panose="020B0604030504040204" pitchFamily="34" charset="0"/>
                <a:cs typeface="Verdana" panose="020B0604030504040204" pitchFamily="34" charset="0"/>
              </a:defRPr>
            </a:lvl1pPr>
            <a:lvl2pPr algn="just">
              <a:defRPr sz="1200">
                <a:latin typeface="Verdana" panose="020B0604030504040204" pitchFamily="34" charset="0"/>
                <a:ea typeface="Verdana" panose="020B0604030504040204" pitchFamily="34" charset="0"/>
                <a:cs typeface="Verdana" panose="020B0604030504040204" pitchFamily="34" charset="0"/>
              </a:defRPr>
            </a:lvl2pPr>
          </a:lstStyle>
          <a:p>
            <a:pPr lvl="0"/>
            <a:r>
              <a:rPr lang="en-GB" dirty="0"/>
              <a:t>Click to edit Master text styles</a:t>
            </a:r>
          </a:p>
          <a:p>
            <a:pPr lvl="1"/>
            <a:r>
              <a:rPr lang="en-GB" dirty="0"/>
              <a:t>Second level</a:t>
            </a:r>
          </a:p>
        </p:txBody>
      </p:sp>
      <p:sp>
        <p:nvSpPr>
          <p:cNvPr id="20" name="Content Placeholder 18">
            <a:extLst>
              <a:ext uri="{FF2B5EF4-FFF2-40B4-BE49-F238E27FC236}">
                <a16:creationId xmlns:a16="http://schemas.microsoft.com/office/drawing/2014/main" id="{60D45085-5333-F143-BBC7-4B3AFE023B1F}"/>
              </a:ext>
            </a:extLst>
          </p:cNvPr>
          <p:cNvSpPr>
            <a:spLocks noGrp="1"/>
          </p:cNvSpPr>
          <p:nvPr>
            <p:ph sz="quarter" idx="15"/>
          </p:nvPr>
        </p:nvSpPr>
        <p:spPr>
          <a:xfrm>
            <a:off x="3182586" y="2336346"/>
            <a:ext cx="3538847" cy="3865222"/>
          </a:xfrm>
        </p:spPr>
        <p:txBody>
          <a:bodyPr>
            <a:normAutofit/>
          </a:bodyPr>
          <a:lstStyle>
            <a:lvl1pPr algn="just">
              <a:defRPr sz="1200">
                <a:latin typeface="Verdana" panose="020B0604030504040204" pitchFamily="34" charset="0"/>
                <a:ea typeface="Verdana" panose="020B0604030504040204" pitchFamily="34" charset="0"/>
                <a:cs typeface="Verdana" panose="020B0604030504040204" pitchFamily="34" charset="0"/>
              </a:defRPr>
            </a:lvl1pPr>
            <a:lvl2pPr algn="just">
              <a:defRPr sz="1200">
                <a:latin typeface="Verdana" panose="020B0604030504040204" pitchFamily="34" charset="0"/>
                <a:ea typeface="Verdana" panose="020B0604030504040204" pitchFamily="34" charset="0"/>
                <a:cs typeface="Verdana" panose="020B0604030504040204" pitchFamily="34" charset="0"/>
              </a:defRPr>
            </a:lvl2pPr>
          </a:lstStyle>
          <a:p>
            <a:pPr lvl="0"/>
            <a:r>
              <a:rPr lang="en-GB" dirty="0"/>
              <a:t>Click to edit Master text styles</a:t>
            </a:r>
          </a:p>
          <a:p>
            <a:pPr lvl="1"/>
            <a:r>
              <a:rPr lang="en-GB" dirty="0"/>
              <a:t>Second level</a:t>
            </a:r>
          </a:p>
        </p:txBody>
      </p:sp>
      <p:sp>
        <p:nvSpPr>
          <p:cNvPr id="21" name="Content Placeholder 18">
            <a:extLst>
              <a:ext uri="{FF2B5EF4-FFF2-40B4-BE49-F238E27FC236}">
                <a16:creationId xmlns:a16="http://schemas.microsoft.com/office/drawing/2014/main" id="{0D485B60-FF9B-7343-8463-F02307DFF8A8}"/>
              </a:ext>
            </a:extLst>
          </p:cNvPr>
          <p:cNvSpPr>
            <a:spLocks noGrp="1"/>
          </p:cNvSpPr>
          <p:nvPr>
            <p:ph sz="quarter" idx="16"/>
          </p:nvPr>
        </p:nvSpPr>
        <p:spPr>
          <a:xfrm>
            <a:off x="6935190" y="2336346"/>
            <a:ext cx="4418610" cy="3865222"/>
          </a:xfrm>
        </p:spPr>
        <p:txBody>
          <a:bodyPr>
            <a:normAutofit/>
          </a:bodyPr>
          <a:lstStyle>
            <a:lvl1pPr algn="just">
              <a:defRPr sz="1200">
                <a:latin typeface="Verdana" panose="020B0604030504040204" pitchFamily="34" charset="0"/>
                <a:ea typeface="Verdana" panose="020B0604030504040204" pitchFamily="34" charset="0"/>
                <a:cs typeface="Verdana" panose="020B0604030504040204" pitchFamily="34" charset="0"/>
              </a:defRPr>
            </a:lvl1pPr>
            <a:lvl2pPr algn="just">
              <a:defRPr sz="1200">
                <a:latin typeface="Verdana" panose="020B0604030504040204" pitchFamily="34" charset="0"/>
                <a:ea typeface="Verdana" panose="020B0604030504040204" pitchFamily="34" charset="0"/>
                <a:cs typeface="Verdana" panose="020B0604030504040204" pitchFamily="34" charset="0"/>
              </a:defRPr>
            </a:lvl2pPr>
          </a:lstStyle>
          <a:p>
            <a:pPr lvl="0"/>
            <a:r>
              <a:rPr lang="en-GB" dirty="0"/>
              <a:t>Click to edit Master text styles</a:t>
            </a:r>
          </a:p>
          <a:p>
            <a:pPr lvl="1"/>
            <a:r>
              <a:rPr lang="en-GB" dirty="0"/>
              <a:t>Second level</a:t>
            </a:r>
          </a:p>
        </p:txBody>
      </p:sp>
      <p:pic>
        <p:nvPicPr>
          <p:cNvPr id="22" name="Picture 4" descr="Picture 4">
            <a:extLst>
              <a:ext uri="{FF2B5EF4-FFF2-40B4-BE49-F238E27FC236}">
                <a16:creationId xmlns:a16="http://schemas.microsoft.com/office/drawing/2014/main" id="{396DC770-39F3-2D49-B9DE-3D1C0E3B3C78}"/>
              </a:ext>
            </a:extLst>
          </p:cNvPr>
          <p:cNvPicPr>
            <a:picLocks noChangeAspect="1"/>
          </p:cNvPicPr>
          <p:nvPr userDrawn="1"/>
        </p:nvPicPr>
        <p:blipFill>
          <a:blip r:embed="rId5">
            <a:alphaModFix/>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8461" y="60490"/>
            <a:ext cx="933103" cy="914400"/>
          </a:xfrm>
          <a:prstGeom prst="rect">
            <a:avLst/>
          </a:prstGeom>
          <a:ln w="12700">
            <a:miter lim="400000"/>
          </a:ln>
          <a:effectLst>
            <a:reflection stA="50000" endPos="40000" dir="5400000" sy="-100000" algn="bl" rotWithShape="0"/>
          </a:effectLst>
        </p:spPr>
      </p:pic>
      <p:sp>
        <p:nvSpPr>
          <p:cNvPr id="24" name="Rectangle 1">
            <a:extLst>
              <a:ext uri="{FF2B5EF4-FFF2-40B4-BE49-F238E27FC236}">
                <a16:creationId xmlns:a16="http://schemas.microsoft.com/office/drawing/2014/main" id="{71D983D9-EA5B-2D45-B974-2B0CFA06ADFB}"/>
              </a:ext>
            </a:extLst>
          </p:cNvPr>
          <p:cNvSpPr txBox="1"/>
          <p:nvPr userDrawn="1"/>
        </p:nvSpPr>
        <p:spPr>
          <a:xfrm>
            <a:off x="1081244" y="57951"/>
            <a:ext cx="10190162" cy="459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r>
              <a:rPr dirty="0" err="1"/>
              <a:t>Stipras</a:t>
            </a:r>
            <a:r>
              <a:rPr dirty="0"/>
              <a:t> </a:t>
            </a:r>
            <a:r>
              <a:rPr dirty="0" err="1"/>
              <a:t>ģimenes</a:t>
            </a:r>
            <a:r>
              <a:rPr dirty="0"/>
              <a:t>, </a:t>
            </a:r>
            <a:r>
              <a:rPr dirty="0" err="1"/>
              <a:t>veseli</a:t>
            </a:r>
            <a:r>
              <a:rPr dirty="0"/>
              <a:t> un </a:t>
            </a:r>
            <a:r>
              <a:rPr dirty="0" err="1"/>
              <a:t>aktīvi</a:t>
            </a:r>
            <a:r>
              <a:rPr dirty="0"/>
              <a:t> </a:t>
            </a:r>
            <a:r>
              <a:rPr dirty="0" err="1"/>
              <a:t>cilvēki</a:t>
            </a:r>
            <a:endParaRPr dirty="0"/>
          </a:p>
        </p:txBody>
      </p:sp>
    </p:spTree>
    <p:extLst>
      <p:ext uri="{BB962C8B-B14F-4D97-AF65-F5344CB8AC3E}">
        <p14:creationId xmlns:p14="http://schemas.microsoft.com/office/powerpoint/2010/main" val="3885643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D67DB31-3232-4EBC-ACFC-D2EFD7C09B10}"/>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05D85843-6432-47F4-A9E1-DC5E2F6A4C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CD2664AA-DDF3-428F-84C3-008CE28DBB7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5122E0CC-BAEC-466D-B43C-1D8E33A3DFAD}"/>
              </a:ext>
            </a:extLst>
          </p:cNvPr>
          <p:cNvSpPr>
            <a:spLocks noGrp="1"/>
          </p:cNvSpPr>
          <p:nvPr>
            <p:ph type="dt" sz="half" idx="10"/>
          </p:nvPr>
        </p:nvSpPr>
        <p:spPr/>
        <p:txBody>
          <a:bodyPr/>
          <a:lstStyle/>
          <a:p>
            <a:fld id="{BC7DA2A1-0DD2-4B20-8DC9-1458AA07EB65}" type="datetimeFigureOut">
              <a:rPr lang="lv-LV" smtClean="0"/>
              <a:t>21.12.2022</a:t>
            </a:fld>
            <a:endParaRPr lang="lv-LV"/>
          </a:p>
        </p:txBody>
      </p:sp>
      <p:sp>
        <p:nvSpPr>
          <p:cNvPr id="6" name="Kājenes vietturis 5">
            <a:extLst>
              <a:ext uri="{FF2B5EF4-FFF2-40B4-BE49-F238E27FC236}">
                <a16:creationId xmlns:a16="http://schemas.microsoft.com/office/drawing/2014/main" id="{CA86EE6F-329E-4140-BA7C-AC29038A0D93}"/>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404DA35F-FB11-4A0E-A555-96AFA7667A3B}"/>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11904731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Izglitib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FBFD6-EF31-2847-8720-C3336EDCB2F3}"/>
              </a:ext>
            </a:extLst>
          </p:cNvPr>
          <p:cNvSpPr>
            <a:spLocks noGrp="1"/>
          </p:cNvSpPr>
          <p:nvPr>
            <p:ph type="dt" sz="half" idx="10"/>
          </p:nvPr>
        </p:nvSpPr>
        <p:spPr/>
        <p:txBody>
          <a:bodyPr/>
          <a:lstStyle/>
          <a:p>
            <a:fld id="{3E2C7287-1264-2E4A-862F-584AA165CB30}" type="datetimeFigureOut">
              <a:rPr lang="x-none" smtClean="0"/>
              <a:t>21.12.2022</a:t>
            </a:fld>
            <a:endParaRPr lang="x-none"/>
          </a:p>
        </p:txBody>
      </p:sp>
      <p:sp>
        <p:nvSpPr>
          <p:cNvPr id="3" name="Footer Placeholder 2">
            <a:extLst>
              <a:ext uri="{FF2B5EF4-FFF2-40B4-BE49-F238E27FC236}">
                <a16:creationId xmlns:a16="http://schemas.microsoft.com/office/drawing/2014/main" id="{38B4B146-CCBF-3345-9009-D00AB13A73E8}"/>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11098E5D-71B4-7E4A-8758-1580AA048365}"/>
              </a:ext>
            </a:extLst>
          </p:cNvPr>
          <p:cNvSpPr>
            <a:spLocks noGrp="1"/>
          </p:cNvSpPr>
          <p:nvPr>
            <p:ph type="sldNum" sz="quarter" idx="12"/>
          </p:nvPr>
        </p:nvSpPr>
        <p:spPr/>
        <p:txBody>
          <a:bodyPr/>
          <a:lstStyle/>
          <a:p>
            <a:fld id="{58514E4A-0A70-0649-BB0A-847B00B7CD3C}" type="slidenum">
              <a:rPr lang="x-none" smtClean="0"/>
              <a:t>‹#›</a:t>
            </a:fld>
            <a:endParaRPr lang="x-none"/>
          </a:p>
        </p:txBody>
      </p:sp>
      <p:sp>
        <p:nvSpPr>
          <p:cNvPr id="7" name="Telescope">
            <a:extLst>
              <a:ext uri="{FF2B5EF4-FFF2-40B4-BE49-F238E27FC236}">
                <a16:creationId xmlns:a16="http://schemas.microsoft.com/office/drawing/2014/main" id="{E7BBA52D-18FC-6A43-AD25-14450FBF5047}"/>
              </a:ext>
            </a:extLst>
          </p:cNvPr>
          <p:cNvSpPr/>
          <p:nvPr userDrawn="1"/>
        </p:nvSpPr>
        <p:spPr>
          <a:xfrm>
            <a:off x="1081245" y="1045999"/>
            <a:ext cx="549736" cy="723897"/>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pic>
        <p:nvPicPr>
          <p:cNvPr id="8" name="Picture 7">
            <a:extLst>
              <a:ext uri="{FF2B5EF4-FFF2-40B4-BE49-F238E27FC236}">
                <a16:creationId xmlns:a16="http://schemas.microsoft.com/office/drawing/2014/main" id="{E240837B-12A4-D74B-B427-A98268FEA402}"/>
              </a:ext>
            </a:extLst>
          </p:cNvPr>
          <p:cNvPicPr/>
          <p:nvPr userDrawn="1"/>
        </p:nvPicPr>
        <p:blipFill>
          <a:blip r:embed="rId3"/>
          <a:stretch/>
        </p:blipFill>
        <p:spPr>
          <a:xfrm>
            <a:off x="4157439" y="1110811"/>
            <a:ext cx="894608" cy="723897"/>
          </a:xfrm>
          <a:prstGeom prst="rect">
            <a:avLst/>
          </a:prstGeom>
          <a:ln>
            <a:noFill/>
          </a:ln>
        </p:spPr>
      </p:pic>
      <p:pic>
        <p:nvPicPr>
          <p:cNvPr id="9" name="Picture 8">
            <a:extLst>
              <a:ext uri="{FF2B5EF4-FFF2-40B4-BE49-F238E27FC236}">
                <a16:creationId xmlns:a16="http://schemas.microsoft.com/office/drawing/2014/main" id="{BA3A2C0C-FE49-914C-ABCC-67ED759CDADB}"/>
              </a:ext>
            </a:extLst>
          </p:cNvPr>
          <p:cNvPicPr/>
          <p:nvPr userDrawn="1"/>
        </p:nvPicPr>
        <p:blipFill>
          <a:blip r:embed="rId4"/>
          <a:stretch/>
        </p:blipFill>
        <p:spPr>
          <a:xfrm>
            <a:off x="8441029" y="1110810"/>
            <a:ext cx="1008880" cy="723897"/>
          </a:xfrm>
          <a:prstGeom prst="rect">
            <a:avLst/>
          </a:prstGeom>
          <a:ln>
            <a:noFill/>
          </a:ln>
        </p:spPr>
      </p:pic>
      <p:sp>
        <p:nvSpPr>
          <p:cNvPr id="11" name="Lielākie rīcības virziena IZAICINĀJUMI:…">
            <a:extLst>
              <a:ext uri="{FF2B5EF4-FFF2-40B4-BE49-F238E27FC236}">
                <a16:creationId xmlns:a16="http://schemas.microsoft.com/office/drawing/2014/main" id="{51D841E0-F303-7C40-B40D-3C6979108A90}"/>
              </a:ext>
            </a:extLst>
          </p:cNvPr>
          <p:cNvSpPr txBox="1"/>
          <p:nvPr userDrawn="1"/>
        </p:nvSpPr>
        <p:spPr>
          <a:xfrm>
            <a:off x="475013" y="1835363"/>
            <a:ext cx="2233662"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just">
              <a:defRPr b="1">
                <a:latin typeface="Verdana"/>
                <a:ea typeface="Verdana"/>
                <a:cs typeface="Verdana"/>
                <a:sym typeface="Verdana"/>
              </a:defRPr>
            </a:pPr>
            <a:r>
              <a:rPr lang="lv-LV" dirty="0">
                <a:solidFill>
                  <a:srgbClr val="9D2235"/>
                </a:solidFill>
              </a:rPr>
              <a:t>Izaicinājumi:</a:t>
            </a:r>
          </a:p>
        </p:txBody>
      </p:sp>
      <p:sp>
        <p:nvSpPr>
          <p:cNvPr id="12" name="Rīcības virziena INDIKATORI:…">
            <a:extLst>
              <a:ext uri="{FF2B5EF4-FFF2-40B4-BE49-F238E27FC236}">
                <a16:creationId xmlns:a16="http://schemas.microsoft.com/office/drawing/2014/main" id="{71EE5184-C8A5-3B47-B61B-549B73B7A022}"/>
              </a:ext>
            </a:extLst>
          </p:cNvPr>
          <p:cNvSpPr txBox="1"/>
          <p:nvPr userDrawn="1"/>
        </p:nvSpPr>
        <p:spPr>
          <a:xfrm>
            <a:off x="3182586" y="1834708"/>
            <a:ext cx="3446029"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just">
              <a:defRPr b="1">
                <a:latin typeface="Verdana"/>
                <a:ea typeface="Verdana"/>
                <a:cs typeface="Verdana"/>
                <a:sym typeface="Verdana"/>
              </a:defRPr>
            </a:pPr>
            <a:r>
              <a:rPr lang="lv-LV" b="1" dirty="0">
                <a:solidFill>
                  <a:srgbClr val="9D2235"/>
                </a:solidFill>
                <a:latin typeface="Verdana"/>
                <a:ea typeface="Verdana"/>
              </a:rPr>
              <a:t>Gribam sasniegt:</a:t>
            </a:r>
          </a:p>
        </p:txBody>
      </p:sp>
      <p:sp>
        <p:nvSpPr>
          <p:cNvPr id="13" name="Galvenie UZDEVUMI šajā rīcības virzienā:…">
            <a:extLst>
              <a:ext uri="{FF2B5EF4-FFF2-40B4-BE49-F238E27FC236}">
                <a16:creationId xmlns:a16="http://schemas.microsoft.com/office/drawing/2014/main" id="{C927E3D8-2179-4C46-80BD-C77992E52A47}"/>
              </a:ext>
            </a:extLst>
          </p:cNvPr>
          <p:cNvSpPr txBox="1"/>
          <p:nvPr userDrawn="1"/>
        </p:nvSpPr>
        <p:spPr>
          <a:xfrm>
            <a:off x="6935190" y="1834708"/>
            <a:ext cx="4418610"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just">
              <a:defRPr b="1">
                <a:latin typeface="Verdana"/>
                <a:ea typeface="Verdana"/>
                <a:cs typeface="Verdana"/>
                <a:sym typeface="Verdana"/>
              </a:defRPr>
            </a:pPr>
            <a:r>
              <a:rPr lang="lv-LV" b="1" dirty="0">
                <a:solidFill>
                  <a:srgbClr val="9D2235"/>
                </a:solidFill>
                <a:latin typeface="Verdana"/>
                <a:ea typeface="Verdana"/>
              </a:rPr>
              <a:t>Ko darīsim:</a:t>
            </a:r>
          </a:p>
        </p:txBody>
      </p:sp>
      <p:sp>
        <p:nvSpPr>
          <p:cNvPr id="17" name="Content Placeholder 16">
            <a:extLst>
              <a:ext uri="{FF2B5EF4-FFF2-40B4-BE49-F238E27FC236}">
                <a16:creationId xmlns:a16="http://schemas.microsoft.com/office/drawing/2014/main" id="{3B288A5E-FD29-784B-832D-F14B2C865A6C}"/>
              </a:ext>
            </a:extLst>
          </p:cNvPr>
          <p:cNvSpPr>
            <a:spLocks noGrp="1"/>
          </p:cNvSpPr>
          <p:nvPr>
            <p:ph sz="quarter" idx="13"/>
          </p:nvPr>
        </p:nvSpPr>
        <p:spPr>
          <a:xfrm>
            <a:off x="1081245" y="676671"/>
            <a:ext cx="10190162" cy="461962"/>
          </a:xfrm>
        </p:spPr>
        <p:txBody>
          <a:bodyPr>
            <a:noAutofit/>
          </a:bodyPr>
          <a:lstStyle>
            <a:lvl1pPr marL="0" indent="0">
              <a:buNone/>
              <a:defRPr sz="1800" b="1">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p:txBody>
      </p:sp>
      <p:sp>
        <p:nvSpPr>
          <p:cNvPr id="19" name="Content Placeholder 18">
            <a:extLst>
              <a:ext uri="{FF2B5EF4-FFF2-40B4-BE49-F238E27FC236}">
                <a16:creationId xmlns:a16="http://schemas.microsoft.com/office/drawing/2014/main" id="{85FE48C5-902D-0E43-8AF6-FC65D6B0D605}"/>
              </a:ext>
            </a:extLst>
          </p:cNvPr>
          <p:cNvSpPr>
            <a:spLocks noGrp="1"/>
          </p:cNvSpPr>
          <p:nvPr>
            <p:ph sz="quarter" idx="14"/>
          </p:nvPr>
        </p:nvSpPr>
        <p:spPr>
          <a:xfrm>
            <a:off x="475013" y="2336346"/>
            <a:ext cx="2444132" cy="3865221"/>
          </a:xfrm>
        </p:spPr>
        <p:txBody>
          <a:bodyPr>
            <a:normAutofit/>
          </a:bodyPr>
          <a:lstStyle>
            <a:lvl1pPr algn="just">
              <a:defRPr sz="1200">
                <a:latin typeface="Verdana" panose="020B0604030504040204" pitchFamily="34" charset="0"/>
                <a:ea typeface="Verdana" panose="020B0604030504040204" pitchFamily="34" charset="0"/>
                <a:cs typeface="Verdana" panose="020B0604030504040204" pitchFamily="34" charset="0"/>
              </a:defRPr>
            </a:lvl1pPr>
            <a:lvl2pPr algn="just">
              <a:defRPr sz="1200">
                <a:latin typeface="Verdana" panose="020B0604030504040204" pitchFamily="34" charset="0"/>
                <a:ea typeface="Verdana" panose="020B0604030504040204" pitchFamily="34" charset="0"/>
                <a:cs typeface="Verdana" panose="020B0604030504040204" pitchFamily="34" charset="0"/>
              </a:defRPr>
            </a:lvl2pPr>
          </a:lstStyle>
          <a:p>
            <a:pPr lvl="0"/>
            <a:r>
              <a:rPr lang="en-GB" dirty="0"/>
              <a:t>Click to edit Master text styles</a:t>
            </a:r>
          </a:p>
          <a:p>
            <a:pPr lvl="1"/>
            <a:r>
              <a:rPr lang="en-GB" dirty="0"/>
              <a:t>Second level</a:t>
            </a:r>
          </a:p>
        </p:txBody>
      </p:sp>
      <p:sp>
        <p:nvSpPr>
          <p:cNvPr id="20" name="Content Placeholder 18">
            <a:extLst>
              <a:ext uri="{FF2B5EF4-FFF2-40B4-BE49-F238E27FC236}">
                <a16:creationId xmlns:a16="http://schemas.microsoft.com/office/drawing/2014/main" id="{60D45085-5333-F143-BBC7-4B3AFE023B1F}"/>
              </a:ext>
            </a:extLst>
          </p:cNvPr>
          <p:cNvSpPr>
            <a:spLocks noGrp="1"/>
          </p:cNvSpPr>
          <p:nvPr>
            <p:ph sz="quarter" idx="15"/>
          </p:nvPr>
        </p:nvSpPr>
        <p:spPr>
          <a:xfrm>
            <a:off x="3182586" y="2336346"/>
            <a:ext cx="3538847" cy="3865222"/>
          </a:xfrm>
        </p:spPr>
        <p:txBody>
          <a:bodyPr>
            <a:normAutofit/>
          </a:bodyPr>
          <a:lstStyle>
            <a:lvl1pPr algn="just">
              <a:defRPr sz="1200">
                <a:latin typeface="Verdana" panose="020B0604030504040204" pitchFamily="34" charset="0"/>
                <a:ea typeface="Verdana" panose="020B0604030504040204" pitchFamily="34" charset="0"/>
                <a:cs typeface="Verdana" panose="020B0604030504040204" pitchFamily="34" charset="0"/>
              </a:defRPr>
            </a:lvl1pPr>
            <a:lvl2pPr algn="just">
              <a:defRPr sz="1200">
                <a:latin typeface="Verdana" panose="020B0604030504040204" pitchFamily="34" charset="0"/>
                <a:ea typeface="Verdana" panose="020B0604030504040204" pitchFamily="34" charset="0"/>
                <a:cs typeface="Verdana" panose="020B0604030504040204" pitchFamily="34" charset="0"/>
              </a:defRPr>
            </a:lvl2pPr>
          </a:lstStyle>
          <a:p>
            <a:pPr lvl="0"/>
            <a:r>
              <a:rPr lang="en-GB" dirty="0"/>
              <a:t>Click to edit Master text styles</a:t>
            </a:r>
          </a:p>
          <a:p>
            <a:pPr lvl="1"/>
            <a:r>
              <a:rPr lang="en-GB" dirty="0"/>
              <a:t>Second level</a:t>
            </a:r>
          </a:p>
        </p:txBody>
      </p:sp>
      <p:sp>
        <p:nvSpPr>
          <p:cNvPr id="21" name="Content Placeholder 18">
            <a:extLst>
              <a:ext uri="{FF2B5EF4-FFF2-40B4-BE49-F238E27FC236}">
                <a16:creationId xmlns:a16="http://schemas.microsoft.com/office/drawing/2014/main" id="{0D485B60-FF9B-7343-8463-F02307DFF8A8}"/>
              </a:ext>
            </a:extLst>
          </p:cNvPr>
          <p:cNvSpPr>
            <a:spLocks noGrp="1"/>
          </p:cNvSpPr>
          <p:nvPr>
            <p:ph sz="quarter" idx="16"/>
          </p:nvPr>
        </p:nvSpPr>
        <p:spPr>
          <a:xfrm>
            <a:off x="6935190" y="2336346"/>
            <a:ext cx="4418610" cy="3865222"/>
          </a:xfrm>
        </p:spPr>
        <p:txBody>
          <a:bodyPr>
            <a:normAutofit/>
          </a:bodyPr>
          <a:lstStyle>
            <a:lvl1pPr algn="just">
              <a:defRPr sz="1200">
                <a:latin typeface="Verdana" panose="020B0604030504040204" pitchFamily="34" charset="0"/>
                <a:ea typeface="Verdana" panose="020B0604030504040204" pitchFamily="34" charset="0"/>
                <a:cs typeface="Verdana" panose="020B0604030504040204" pitchFamily="34" charset="0"/>
              </a:defRPr>
            </a:lvl1pPr>
            <a:lvl2pPr algn="just">
              <a:defRPr sz="1200">
                <a:latin typeface="Verdana" panose="020B0604030504040204" pitchFamily="34" charset="0"/>
                <a:ea typeface="Verdana" panose="020B0604030504040204" pitchFamily="34" charset="0"/>
                <a:cs typeface="Verdana" panose="020B0604030504040204" pitchFamily="34" charset="0"/>
              </a:defRPr>
            </a:lvl2pPr>
          </a:lstStyle>
          <a:p>
            <a:pPr lvl="0"/>
            <a:r>
              <a:rPr lang="en-GB" dirty="0"/>
              <a:t>Click to edit Master text styles</a:t>
            </a:r>
          </a:p>
          <a:p>
            <a:pPr lvl="1"/>
            <a:r>
              <a:rPr lang="en-GB" dirty="0"/>
              <a:t>Second level</a:t>
            </a:r>
          </a:p>
        </p:txBody>
      </p:sp>
      <p:sp>
        <p:nvSpPr>
          <p:cNvPr id="16" name="Rectangle 1">
            <a:extLst>
              <a:ext uri="{FF2B5EF4-FFF2-40B4-BE49-F238E27FC236}">
                <a16:creationId xmlns:a16="http://schemas.microsoft.com/office/drawing/2014/main" id="{AD16257F-9454-EB44-905E-E6C096B27C4A}"/>
              </a:ext>
            </a:extLst>
          </p:cNvPr>
          <p:cNvSpPr txBox="1"/>
          <p:nvPr userDrawn="1"/>
        </p:nvSpPr>
        <p:spPr>
          <a:xfrm>
            <a:off x="1081244" y="57951"/>
            <a:ext cx="10190162"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r>
              <a:rPr lang="lv-LV" altLang="lv-LV" dirty="0">
                <a:latin typeface="Verdana" panose="020B0604030504040204" pitchFamily="34" charset="0"/>
                <a:ea typeface="Verdana" panose="020B0604030504040204" pitchFamily="34" charset="0"/>
              </a:rPr>
              <a:t>Zināšanas un prasmes personības un valsts izaugsmei</a:t>
            </a:r>
          </a:p>
        </p:txBody>
      </p:sp>
      <p:pic>
        <p:nvPicPr>
          <p:cNvPr id="18" name="Picture 7">
            <a:extLst>
              <a:ext uri="{FF2B5EF4-FFF2-40B4-BE49-F238E27FC236}">
                <a16:creationId xmlns:a16="http://schemas.microsoft.com/office/drawing/2014/main" id="{9A687490-FB9B-8743-8876-FD33EEC5327A}"/>
              </a:ext>
            </a:extLst>
          </p:cNvPr>
          <p:cNvPicPr>
            <a:picLocks noChangeAspect="1" noChangeArrowheads="1"/>
          </p:cNvPicPr>
          <p:nvPr userDrawn="1"/>
        </p:nvPicPr>
        <p:blipFill>
          <a:blip r:embed="rId5">
            <a:alphaModFix/>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14999" t="-14999" r="-14999" b="-14999"/>
          <a:stretch>
            <a:fillRect/>
          </a:stretch>
        </p:blipFill>
        <p:spPr bwMode="auto">
          <a:xfrm>
            <a:off x="-46632" y="0"/>
            <a:ext cx="1133525" cy="11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8623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Uznemej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FBFD6-EF31-2847-8720-C3336EDCB2F3}"/>
              </a:ext>
            </a:extLst>
          </p:cNvPr>
          <p:cNvSpPr>
            <a:spLocks noGrp="1"/>
          </p:cNvSpPr>
          <p:nvPr>
            <p:ph type="dt" sz="half" idx="10"/>
          </p:nvPr>
        </p:nvSpPr>
        <p:spPr/>
        <p:txBody>
          <a:bodyPr/>
          <a:lstStyle/>
          <a:p>
            <a:fld id="{3E2C7287-1264-2E4A-862F-584AA165CB30}" type="datetimeFigureOut">
              <a:rPr lang="x-none" smtClean="0"/>
              <a:t>21.12.2022</a:t>
            </a:fld>
            <a:endParaRPr lang="x-none"/>
          </a:p>
        </p:txBody>
      </p:sp>
      <p:sp>
        <p:nvSpPr>
          <p:cNvPr id="3" name="Footer Placeholder 2">
            <a:extLst>
              <a:ext uri="{FF2B5EF4-FFF2-40B4-BE49-F238E27FC236}">
                <a16:creationId xmlns:a16="http://schemas.microsoft.com/office/drawing/2014/main" id="{38B4B146-CCBF-3345-9009-D00AB13A73E8}"/>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11098E5D-71B4-7E4A-8758-1580AA048365}"/>
              </a:ext>
            </a:extLst>
          </p:cNvPr>
          <p:cNvSpPr>
            <a:spLocks noGrp="1"/>
          </p:cNvSpPr>
          <p:nvPr>
            <p:ph type="sldNum" sz="quarter" idx="12"/>
          </p:nvPr>
        </p:nvSpPr>
        <p:spPr/>
        <p:txBody>
          <a:bodyPr/>
          <a:lstStyle/>
          <a:p>
            <a:fld id="{58514E4A-0A70-0649-BB0A-847B00B7CD3C}" type="slidenum">
              <a:rPr lang="x-none" smtClean="0"/>
              <a:t>‹#›</a:t>
            </a:fld>
            <a:endParaRPr lang="x-none"/>
          </a:p>
        </p:txBody>
      </p:sp>
      <p:sp>
        <p:nvSpPr>
          <p:cNvPr id="7" name="Telescope">
            <a:extLst>
              <a:ext uri="{FF2B5EF4-FFF2-40B4-BE49-F238E27FC236}">
                <a16:creationId xmlns:a16="http://schemas.microsoft.com/office/drawing/2014/main" id="{E7BBA52D-18FC-6A43-AD25-14450FBF5047}"/>
              </a:ext>
            </a:extLst>
          </p:cNvPr>
          <p:cNvSpPr/>
          <p:nvPr userDrawn="1"/>
        </p:nvSpPr>
        <p:spPr>
          <a:xfrm>
            <a:off x="1081245" y="1045999"/>
            <a:ext cx="549736" cy="723897"/>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pic>
        <p:nvPicPr>
          <p:cNvPr id="8" name="Picture 7">
            <a:extLst>
              <a:ext uri="{FF2B5EF4-FFF2-40B4-BE49-F238E27FC236}">
                <a16:creationId xmlns:a16="http://schemas.microsoft.com/office/drawing/2014/main" id="{E240837B-12A4-D74B-B427-A98268FEA402}"/>
              </a:ext>
            </a:extLst>
          </p:cNvPr>
          <p:cNvPicPr/>
          <p:nvPr userDrawn="1"/>
        </p:nvPicPr>
        <p:blipFill>
          <a:blip r:embed="rId3"/>
          <a:stretch/>
        </p:blipFill>
        <p:spPr>
          <a:xfrm>
            <a:off x="4157439" y="1110811"/>
            <a:ext cx="894608" cy="723897"/>
          </a:xfrm>
          <a:prstGeom prst="rect">
            <a:avLst/>
          </a:prstGeom>
          <a:ln>
            <a:noFill/>
          </a:ln>
        </p:spPr>
      </p:pic>
      <p:pic>
        <p:nvPicPr>
          <p:cNvPr id="9" name="Picture 8">
            <a:extLst>
              <a:ext uri="{FF2B5EF4-FFF2-40B4-BE49-F238E27FC236}">
                <a16:creationId xmlns:a16="http://schemas.microsoft.com/office/drawing/2014/main" id="{BA3A2C0C-FE49-914C-ABCC-67ED759CDADB}"/>
              </a:ext>
            </a:extLst>
          </p:cNvPr>
          <p:cNvPicPr/>
          <p:nvPr userDrawn="1"/>
        </p:nvPicPr>
        <p:blipFill>
          <a:blip r:embed="rId4"/>
          <a:stretch/>
        </p:blipFill>
        <p:spPr>
          <a:xfrm>
            <a:off x="8441029" y="1110810"/>
            <a:ext cx="1008880" cy="723897"/>
          </a:xfrm>
          <a:prstGeom prst="rect">
            <a:avLst/>
          </a:prstGeom>
          <a:ln>
            <a:noFill/>
          </a:ln>
        </p:spPr>
      </p:pic>
      <p:sp>
        <p:nvSpPr>
          <p:cNvPr id="11" name="Lielākie rīcības virziena IZAICINĀJUMI:…">
            <a:extLst>
              <a:ext uri="{FF2B5EF4-FFF2-40B4-BE49-F238E27FC236}">
                <a16:creationId xmlns:a16="http://schemas.microsoft.com/office/drawing/2014/main" id="{51D841E0-F303-7C40-B40D-3C6979108A90}"/>
              </a:ext>
            </a:extLst>
          </p:cNvPr>
          <p:cNvSpPr txBox="1"/>
          <p:nvPr userDrawn="1"/>
        </p:nvSpPr>
        <p:spPr>
          <a:xfrm>
            <a:off x="475013" y="1835363"/>
            <a:ext cx="2233662"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just">
              <a:defRPr b="1">
                <a:latin typeface="Verdana"/>
                <a:ea typeface="Verdana"/>
                <a:cs typeface="Verdana"/>
                <a:sym typeface="Verdana"/>
              </a:defRPr>
            </a:pPr>
            <a:r>
              <a:rPr lang="lv-LV" dirty="0">
                <a:solidFill>
                  <a:srgbClr val="9D2235"/>
                </a:solidFill>
              </a:rPr>
              <a:t>Izaicinājumi:</a:t>
            </a:r>
          </a:p>
        </p:txBody>
      </p:sp>
      <p:sp>
        <p:nvSpPr>
          <p:cNvPr id="12" name="Rīcības virziena INDIKATORI:…">
            <a:extLst>
              <a:ext uri="{FF2B5EF4-FFF2-40B4-BE49-F238E27FC236}">
                <a16:creationId xmlns:a16="http://schemas.microsoft.com/office/drawing/2014/main" id="{71EE5184-C8A5-3B47-B61B-549B73B7A022}"/>
              </a:ext>
            </a:extLst>
          </p:cNvPr>
          <p:cNvSpPr txBox="1"/>
          <p:nvPr userDrawn="1"/>
        </p:nvSpPr>
        <p:spPr>
          <a:xfrm>
            <a:off x="3182586" y="1834708"/>
            <a:ext cx="3446029"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just">
              <a:defRPr b="1">
                <a:latin typeface="Verdana"/>
                <a:ea typeface="Verdana"/>
                <a:cs typeface="Verdana"/>
                <a:sym typeface="Verdana"/>
              </a:defRPr>
            </a:pPr>
            <a:r>
              <a:rPr lang="lv-LV" b="1" dirty="0">
                <a:solidFill>
                  <a:srgbClr val="9D2235"/>
                </a:solidFill>
                <a:latin typeface="Verdana"/>
                <a:ea typeface="Verdana"/>
              </a:rPr>
              <a:t>Gribam sasniegt:</a:t>
            </a:r>
          </a:p>
        </p:txBody>
      </p:sp>
      <p:sp>
        <p:nvSpPr>
          <p:cNvPr id="13" name="Galvenie UZDEVUMI šajā rīcības virzienā:…">
            <a:extLst>
              <a:ext uri="{FF2B5EF4-FFF2-40B4-BE49-F238E27FC236}">
                <a16:creationId xmlns:a16="http://schemas.microsoft.com/office/drawing/2014/main" id="{C927E3D8-2179-4C46-80BD-C77992E52A47}"/>
              </a:ext>
            </a:extLst>
          </p:cNvPr>
          <p:cNvSpPr txBox="1"/>
          <p:nvPr userDrawn="1"/>
        </p:nvSpPr>
        <p:spPr>
          <a:xfrm>
            <a:off x="6935190" y="1834708"/>
            <a:ext cx="4418610"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just">
              <a:defRPr b="1">
                <a:latin typeface="Verdana"/>
                <a:ea typeface="Verdana"/>
                <a:cs typeface="Verdana"/>
                <a:sym typeface="Verdana"/>
              </a:defRPr>
            </a:pPr>
            <a:r>
              <a:rPr lang="lv-LV" b="1" dirty="0">
                <a:solidFill>
                  <a:srgbClr val="9D2235"/>
                </a:solidFill>
                <a:latin typeface="Verdana"/>
                <a:ea typeface="Verdana"/>
              </a:rPr>
              <a:t>Ko darīsim:</a:t>
            </a:r>
          </a:p>
        </p:txBody>
      </p:sp>
      <p:sp>
        <p:nvSpPr>
          <p:cNvPr id="17" name="Content Placeholder 16">
            <a:extLst>
              <a:ext uri="{FF2B5EF4-FFF2-40B4-BE49-F238E27FC236}">
                <a16:creationId xmlns:a16="http://schemas.microsoft.com/office/drawing/2014/main" id="{3B288A5E-FD29-784B-832D-F14B2C865A6C}"/>
              </a:ext>
            </a:extLst>
          </p:cNvPr>
          <p:cNvSpPr>
            <a:spLocks noGrp="1"/>
          </p:cNvSpPr>
          <p:nvPr>
            <p:ph sz="quarter" idx="13"/>
          </p:nvPr>
        </p:nvSpPr>
        <p:spPr>
          <a:xfrm>
            <a:off x="1081245" y="676671"/>
            <a:ext cx="10190162" cy="461962"/>
          </a:xfrm>
        </p:spPr>
        <p:txBody>
          <a:bodyPr>
            <a:noAutofit/>
          </a:bodyPr>
          <a:lstStyle>
            <a:lvl1pPr marL="0" indent="0">
              <a:buNone/>
              <a:defRPr sz="1800" b="1">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p:txBody>
      </p:sp>
      <p:sp>
        <p:nvSpPr>
          <p:cNvPr id="19" name="Content Placeholder 18">
            <a:extLst>
              <a:ext uri="{FF2B5EF4-FFF2-40B4-BE49-F238E27FC236}">
                <a16:creationId xmlns:a16="http://schemas.microsoft.com/office/drawing/2014/main" id="{85FE48C5-902D-0E43-8AF6-FC65D6B0D605}"/>
              </a:ext>
            </a:extLst>
          </p:cNvPr>
          <p:cNvSpPr>
            <a:spLocks noGrp="1"/>
          </p:cNvSpPr>
          <p:nvPr>
            <p:ph sz="quarter" idx="14"/>
          </p:nvPr>
        </p:nvSpPr>
        <p:spPr>
          <a:xfrm>
            <a:off x="475013" y="2336346"/>
            <a:ext cx="2444132" cy="3865221"/>
          </a:xfrm>
        </p:spPr>
        <p:txBody>
          <a:bodyPr>
            <a:normAutofit/>
          </a:bodyPr>
          <a:lstStyle>
            <a:lvl1pPr algn="just">
              <a:defRPr sz="1200">
                <a:latin typeface="Verdana" panose="020B0604030504040204" pitchFamily="34" charset="0"/>
                <a:ea typeface="Verdana" panose="020B0604030504040204" pitchFamily="34" charset="0"/>
                <a:cs typeface="Verdana" panose="020B0604030504040204" pitchFamily="34" charset="0"/>
              </a:defRPr>
            </a:lvl1pPr>
            <a:lvl2pPr algn="just">
              <a:defRPr sz="1200">
                <a:latin typeface="Verdana" panose="020B0604030504040204" pitchFamily="34" charset="0"/>
                <a:ea typeface="Verdana" panose="020B0604030504040204" pitchFamily="34" charset="0"/>
                <a:cs typeface="Verdana" panose="020B0604030504040204" pitchFamily="34" charset="0"/>
              </a:defRPr>
            </a:lvl2pPr>
          </a:lstStyle>
          <a:p>
            <a:pPr lvl="0"/>
            <a:r>
              <a:rPr lang="en-GB" dirty="0"/>
              <a:t>Click to edit Master text styles</a:t>
            </a:r>
          </a:p>
          <a:p>
            <a:pPr lvl="1"/>
            <a:r>
              <a:rPr lang="en-GB" dirty="0"/>
              <a:t>Second level</a:t>
            </a:r>
          </a:p>
        </p:txBody>
      </p:sp>
      <p:sp>
        <p:nvSpPr>
          <p:cNvPr id="20" name="Content Placeholder 18">
            <a:extLst>
              <a:ext uri="{FF2B5EF4-FFF2-40B4-BE49-F238E27FC236}">
                <a16:creationId xmlns:a16="http://schemas.microsoft.com/office/drawing/2014/main" id="{60D45085-5333-F143-BBC7-4B3AFE023B1F}"/>
              </a:ext>
            </a:extLst>
          </p:cNvPr>
          <p:cNvSpPr>
            <a:spLocks noGrp="1"/>
          </p:cNvSpPr>
          <p:nvPr>
            <p:ph sz="quarter" idx="15"/>
          </p:nvPr>
        </p:nvSpPr>
        <p:spPr>
          <a:xfrm>
            <a:off x="3182586" y="2336346"/>
            <a:ext cx="3538847" cy="3865222"/>
          </a:xfrm>
        </p:spPr>
        <p:txBody>
          <a:bodyPr>
            <a:normAutofit/>
          </a:bodyPr>
          <a:lstStyle>
            <a:lvl1pPr algn="just">
              <a:defRPr sz="1200">
                <a:latin typeface="Verdana" panose="020B0604030504040204" pitchFamily="34" charset="0"/>
                <a:ea typeface="Verdana" panose="020B0604030504040204" pitchFamily="34" charset="0"/>
                <a:cs typeface="Verdana" panose="020B0604030504040204" pitchFamily="34" charset="0"/>
              </a:defRPr>
            </a:lvl1pPr>
            <a:lvl2pPr algn="just">
              <a:defRPr sz="1200">
                <a:latin typeface="Verdana" panose="020B0604030504040204" pitchFamily="34" charset="0"/>
                <a:ea typeface="Verdana" panose="020B0604030504040204" pitchFamily="34" charset="0"/>
                <a:cs typeface="Verdana" panose="020B0604030504040204" pitchFamily="34" charset="0"/>
              </a:defRPr>
            </a:lvl2pPr>
          </a:lstStyle>
          <a:p>
            <a:pPr lvl="0"/>
            <a:r>
              <a:rPr lang="en-GB" dirty="0"/>
              <a:t>Click to edit Master text styles</a:t>
            </a:r>
          </a:p>
          <a:p>
            <a:pPr lvl="1"/>
            <a:r>
              <a:rPr lang="en-GB" dirty="0"/>
              <a:t>Second level</a:t>
            </a:r>
          </a:p>
        </p:txBody>
      </p:sp>
      <p:sp>
        <p:nvSpPr>
          <p:cNvPr id="21" name="Content Placeholder 18">
            <a:extLst>
              <a:ext uri="{FF2B5EF4-FFF2-40B4-BE49-F238E27FC236}">
                <a16:creationId xmlns:a16="http://schemas.microsoft.com/office/drawing/2014/main" id="{0D485B60-FF9B-7343-8463-F02307DFF8A8}"/>
              </a:ext>
            </a:extLst>
          </p:cNvPr>
          <p:cNvSpPr>
            <a:spLocks noGrp="1"/>
          </p:cNvSpPr>
          <p:nvPr>
            <p:ph sz="quarter" idx="16"/>
          </p:nvPr>
        </p:nvSpPr>
        <p:spPr>
          <a:xfrm>
            <a:off x="6935190" y="2336346"/>
            <a:ext cx="4418610" cy="3865222"/>
          </a:xfrm>
        </p:spPr>
        <p:txBody>
          <a:bodyPr>
            <a:normAutofit/>
          </a:bodyPr>
          <a:lstStyle>
            <a:lvl1pPr algn="just">
              <a:defRPr sz="1200">
                <a:latin typeface="Verdana" panose="020B0604030504040204" pitchFamily="34" charset="0"/>
                <a:ea typeface="Verdana" panose="020B0604030504040204" pitchFamily="34" charset="0"/>
                <a:cs typeface="Verdana" panose="020B0604030504040204" pitchFamily="34" charset="0"/>
              </a:defRPr>
            </a:lvl1pPr>
            <a:lvl2pPr algn="just">
              <a:defRPr sz="1200">
                <a:latin typeface="Verdana" panose="020B0604030504040204" pitchFamily="34" charset="0"/>
                <a:ea typeface="Verdana" panose="020B0604030504040204" pitchFamily="34" charset="0"/>
                <a:cs typeface="Verdana" panose="020B0604030504040204" pitchFamily="34" charset="0"/>
              </a:defRPr>
            </a:lvl2pPr>
          </a:lstStyle>
          <a:p>
            <a:pPr lvl="0"/>
            <a:r>
              <a:rPr lang="en-GB" dirty="0"/>
              <a:t>Click to edit Master text styles</a:t>
            </a:r>
          </a:p>
          <a:p>
            <a:pPr lvl="1"/>
            <a:r>
              <a:rPr lang="en-GB" dirty="0"/>
              <a:t>Second level</a:t>
            </a:r>
          </a:p>
        </p:txBody>
      </p:sp>
      <p:sp>
        <p:nvSpPr>
          <p:cNvPr id="22" name="Rectangle 1">
            <a:extLst>
              <a:ext uri="{FF2B5EF4-FFF2-40B4-BE49-F238E27FC236}">
                <a16:creationId xmlns:a16="http://schemas.microsoft.com/office/drawing/2014/main" id="{7C575416-E6BB-4343-B235-F11375709F68}"/>
              </a:ext>
            </a:extLst>
          </p:cNvPr>
          <p:cNvSpPr txBox="1"/>
          <p:nvPr userDrawn="1"/>
        </p:nvSpPr>
        <p:spPr>
          <a:xfrm>
            <a:off x="1081245" y="90614"/>
            <a:ext cx="8738927"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Uzņēmumu konkurētspēja un materiālā labklājība</a:t>
            </a:r>
          </a:p>
        </p:txBody>
      </p:sp>
      <p:pic>
        <p:nvPicPr>
          <p:cNvPr id="23" name="Picture 8">
            <a:extLst>
              <a:ext uri="{FF2B5EF4-FFF2-40B4-BE49-F238E27FC236}">
                <a16:creationId xmlns:a16="http://schemas.microsoft.com/office/drawing/2014/main" id="{65409456-7FF7-8541-B8D3-3734C80A9ECF}"/>
              </a:ext>
            </a:extLst>
          </p:cNvPr>
          <p:cNvPicPr>
            <a:picLocks noChangeAspect="1" noChangeArrowheads="1"/>
          </p:cNvPicPr>
          <p:nvPr userDrawn="1"/>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14735" t="-14735" r="-14735" b="-14735"/>
          <a:stretch>
            <a:fillRect/>
          </a:stretch>
        </p:blipFill>
        <p:spPr bwMode="auto">
          <a:xfrm>
            <a:off x="0" y="18592"/>
            <a:ext cx="1146922" cy="112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508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Region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FBFD6-EF31-2847-8720-C3336EDCB2F3}"/>
              </a:ext>
            </a:extLst>
          </p:cNvPr>
          <p:cNvSpPr>
            <a:spLocks noGrp="1"/>
          </p:cNvSpPr>
          <p:nvPr>
            <p:ph type="dt" sz="half" idx="10"/>
          </p:nvPr>
        </p:nvSpPr>
        <p:spPr/>
        <p:txBody>
          <a:bodyPr/>
          <a:lstStyle/>
          <a:p>
            <a:fld id="{3E2C7287-1264-2E4A-862F-584AA165CB30}" type="datetimeFigureOut">
              <a:rPr lang="x-none" smtClean="0"/>
              <a:t>21.12.2022</a:t>
            </a:fld>
            <a:endParaRPr lang="x-none"/>
          </a:p>
        </p:txBody>
      </p:sp>
      <p:sp>
        <p:nvSpPr>
          <p:cNvPr id="3" name="Footer Placeholder 2">
            <a:extLst>
              <a:ext uri="{FF2B5EF4-FFF2-40B4-BE49-F238E27FC236}">
                <a16:creationId xmlns:a16="http://schemas.microsoft.com/office/drawing/2014/main" id="{38B4B146-CCBF-3345-9009-D00AB13A73E8}"/>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11098E5D-71B4-7E4A-8758-1580AA048365}"/>
              </a:ext>
            </a:extLst>
          </p:cNvPr>
          <p:cNvSpPr>
            <a:spLocks noGrp="1"/>
          </p:cNvSpPr>
          <p:nvPr>
            <p:ph type="sldNum" sz="quarter" idx="12"/>
          </p:nvPr>
        </p:nvSpPr>
        <p:spPr/>
        <p:txBody>
          <a:bodyPr/>
          <a:lstStyle/>
          <a:p>
            <a:fld id="{58514E4A-0A70-0649-BB0A-847B00B7CD3C}" type="slidenum">
              <a:rPr lang="x-none" smtClean="0"/>
              <a:t>‹#›</a:t>
            </a:fld>
            <a:endParaRPr lang="x-none"/>
          </a:p>
        </p:txBody>
      </p:sp>
      <p:sp>
        <p:nvSpPr>
          <p:cNvPr id="7" name="Telescope">
            <a:extLst>
              <a:ext uri="{FF2B5EF4-FFF2-40B4-BE49-F238E27FC236}">
                <a16:creationId xmlns:a16="http://schemas.microsoft.com/office/drawing/2014/main" id="{E7BBA52D-18FC-6A43-AD25-14450FBF5047}"/>
              </a:ext>
            </a:extLst>
          </p:cNvPr>
          <p:cNvSpPr/>
          <p:nvPr userDrawn="1"/>
        </p:nvSpPr>
        <p:spPr>
          <a:xfrm>
            <a:off x="1081245" y="1045999"/>
            <a:ext cx="549736" cy="723897"/>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pic>
        <p:nvPicPr>
          <p:cNvPr id="8" name="Picture 7">
            <a:extLst>
              <a:ext uri="{FF2B5EF4-FFF2-40B4-BE49-F238E27FC236}">
                <a16:creationId xmlns:a16="http://schemas.microsoft.com/office/drawing/2014/main" id="{E240837B-12A4-D74B-B427-A98268FEA402}"/>
              </a:ext>
            </a:extLst>
          </p:cNvPr>
          <p:cNvPicPr/>
          <p:nvPr userDrawn="1"/>
        </p:nvPicPr>
        <p:blipFill>
          <a:blip r:embed="rId3"/>
          <a:stretch/>
        </p:blipFill>
        <p:spPr>
          <a:xfrm>
            <a:off x="4157439" y="1110811"/>
            <a:ext cx="894608" cy="723897"/>
          </a:xfrm>
          <a:prstGeom prst="rect">
            <a:avLst/>
          </a:prstGeom>
          <a:ln>
            <a:noFill/>
          </a:ln>
        </p:spPr>
      </p:pic>
      <p:pic>
        <p:nvPicPr>
          <p:cNvPr id="9" name="Picture 8">
            <a:extLst>
              <a:ext uri="{FF2B5EF4-FFF2-40B4-BE49-F238E27FC236}">
                <a16:creationId xmlns:a16="http://schemas.microsoft.com/office/drawing/2014/main" id="{BA3A2C0C-FE49-914C-ABCC-67ED759CDADB}"/>
              </a:ext>
            </a:extLst>
          </p:cNvPr>
          <p:cNvPicPr/>
          <p:nvPr userDrawn="1"/>
        </p:nvPicPr>
        <p:blipFill>
          <a:blip r:embed="rId4"/>
          <a:stretch/>
        </p:blipFill>
        <p:spPr>
          <a:xfrm>
            <a:off x="8441029" y="1110810"/>
            <a:ext cx="1008880" cy="723897"/>
          </a:xfrm>
          <a:prstGeom prst="rect">
            <a:avLst/>
          </a:prstGeom>
          <a:ln>
            <a:noFill/>
          </a:ln>
        </p:spPr>
      </p:pic>
      <p:sp>
        <p:nvSpPr>
          <p:cNvPr id="11" name="Lielākie rīcības virziena IZAICINĀJUMI:…">
            <a:extLst>
              <a:ext uri="{FF2B5EF4-FFF2-40B4-BE49-F238E27FC236}">
                <a16:creationId xmlns:a16="http://schemas.microsoft.com/office/drawing/2014/main" id="{51D841E0-F303-7C40-B40D-3C6979108A90}"/>
              </a:ext>
            </a:extLst>
          </p:cNvPr>
          <p:cNvSpPr txBox="1"/>
          <p:nvPr userDrawn="1"/>
        </p:nvSpPr>
        <p:spPr>
          <a:xfrm>
            <a:off x="475013" y="1835363"/>
            <a:ext cx="2233662"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just">
              <a:defRPr b="1">
                <a:latin typeface="Verdana"/>
                <a:ea typeface="Verdana"/>
                <a:cs typeface="Verdana"/>
                <a:sym typeface="Verdana"/>
              </a:defRPr>
            </a:pPr>
            <a:r>
              <a:rPr lang="lv-LV" dirty="0">
                <a:solidFill>
                  <a:srgbClr val="9D2235"/>
                </a:solidFill>
              </a:rPr>
              <a:t>Izaicinājumi:</a:t>
            </a:r>
          </a:p>
        </p:txBody>
      </p:sp>
      <p:sp>
        <p:nvSpPr>
          <p:cNvPr id="12" name="Rīcības virziena INDIKATORI:…">
            <a:extLst>
              <a:ext uri="{FF2B5EF4-FFF2-40B4-BE49-F238E27FC236}">
                <a16:creationId xmlns:a16="http://schemas.microsoft.com/office/drawing/2014/main" id="{71EE5184-C8A5-3B47-B61B-549B73B7A022}"/>
              </a:ext>
            </a:extLst>
          </p:cNvPr>
          <p:cNvSpPr txBox="1"/>
          <p:nvPr userDrawn="1"/>
        </p:nvSpPr>
        <p:spPr>
          <a:xfrm>
            <a:off x="3182586" y="1834708"/>
            <a:ext cx="3446029"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just">
              <a:defRPr b="1">
                <a:latin typeface="Verdana"/>
                <a:ea typeface="Verdana"/>
                <a:cs typeface="Verdana"/>
                <a:sym typeface="Verdana"/>
              </a:defRPr>
            </a:pPr>
            <a:r>
              <a:rPr lang="lv-LV" b="1" dirty="0">
                <a:solidFill>
                  <a:srgbClr val="9D2235"/>
                </a:solidFill>
                <a:latin typeface="Verdana"/>
                <a:ea typeface="Verdana"/>
              </a:rPr>
              <a:t>Gribam sasniegt:</a:t>
            </a:r>
          </a:p>
        </p:txBody>
      </p:sp>
      <p:sp>
        <p:nvSpPr>
          <p:cNvPr id="13" name="Galvenie UZDEVUMI šajā rīcības virzienā:…">
            <a:extLst>
              <a:ext uri="{FF2B5EF4-FFF2-40B4-BE49-F238E27FC236}">
                <a16:creationId xmlns:a16="http://schemas.microsoft.com/office/drawing/2014/main" id="{C927E3D8-2179-4C46-80BD-C77992E52A47}"/>
              </a:ext>
            </a:extLst>
          </p:cNvPr>
          <p:cNvSpPr txBox="1"/>
          <p:nvPr userDrawn="1"/>
        </p:nvSpPr>
        <p:spPr>
          <a:xfrm>
            <a:off x="6935190" y="1834708"/>
            <a:ext cx="4418610"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just">
              <a:defRPr b="1">
                <a:latin typeface="Verdana"/>
                <a:ea typeface="Verdana"/>
                <a:cs typeface="Verdana"/>
                <a:sym typeface="Verdana"/>
              </a:defRPr>
            </a:pPr>
            <a:r>
              <a:rPr lang="lv-LV" b="1" dirty="0">
                <a:solidFill>
                  <a:srgbClr val="9D2235"/>
                </a:solidFill>
                <a:latin typeface="Verdana"/>
                <a:ea typeface="Verdana"/>
              </a:rPr>
              <a:t>Ko darīsim:</a:t>
            </a:r>
          </a:p>
        </p:txBody>
      </p:sp>
      <p:sp>
        <p:nvSpPr>
          <p:cNvPr id="17" name="Content Placeholder 16">
            <a:extLst>
              <a:ext uri="{FF2B5EF4-FFF2-40B4-BE49-F238E27FC236}">
                <a16:creationId xmlns:a16="http://schemas.microsoft.com/office/drawing/2014/main" id="{3B288A5E-FD29-784B-832D-F14B2C865A6C}"/>
              </a:ext>
            </a:extLst>
          </p:cNvPr>
          <p:cNvSpPr>
            <a:spLocks noGrp="1"/>
          </p:cNvSpPr>
          <p:nvPr>
            <p:ph sz="quarter" idx="13"/>
          </p:nvPr>
        </p:nvSpPr>
        <p:spPr>
          <a:xfrm>
            <a:off x="1081245" y="676671"/>
            <a:ext cx="10190162" cy="461962"/>
          </a:xfrm>
        </p:spPr>
        <p:txBody>
          <a:bodyPr>
            <a:noAutofit/>
          </a:bodyPr>
          <a:lstStyle>
            <a:lvl1pPr marL="0" indent="0">
              <a:buNone/>
              <a:defRPr sz="1800" b="1">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p:txBody>
      </p:sp>
      <p:sp>
        <p:nvSpPr>
          <p:cNvPr id="19" name="Content Placeholder 18">
            <a:extLst>
              <a:ext uri="{FF2B5EF4-FFF2-40B4-BE49-F238E27FC236}">
                <a16:creationId xmlns:a16="http://schemas.microsoft.com/office/drawing/2014/main" id="{85FE48C5-902D-0E43-8AF6-FC65D6B0D605}"/>
              </a:ext>
            </a:extLst>
          </p:cNvPr>
          <p:cNvSpPr>
            <a:spLocks noGrp="1"/>
          </p:cNvSpPr>
          <p:nvPr>
            <p:ph sz="quarter" idx="14"/>
          </p:nvPr>
        </p:nvSpPr>
        <p:spPr>
          <a:xfrm>
            <a:off x="475013" y="2336346"/>
            <a:ext cx="2444132" cy="3865221"/>
          </a:xfrm>
        </p:spPr>
        <p:txBody>
          <a:bodyPr>
            <a:normAutofit/>
          </a:bodyPr>
          <a:lstStyle>
            <a:lvl1pPr algn="just">
              <a:defRPr sz="1200">
                <a:latin typeface="Verdana" panose="020B0604030504040204" pitchFamily="34" charset="0"/>
                <a:ea typeface="Verdana" panose="020B0604030504040204" pitchFamily="34" charset="0"/>
                <a:cs typeface="Verdana" panose="020B0604030504040204" pitchFamily="34" charset="0"/>
              </a:defRPr>
            </a:lvl1pPr>
            <a:lvl2pPr algn="just">
              <a:defRPr sz="1200">
                <a:latin typeface="Verdana" panose="020B0604030504040204" pitchFamily="34" charset="0"/>
                <a:ea typeface="Verdana" panose="020B0604030504040204" pitchFamily="34" charset="0"/>
                <a:cs typeface="Verdana" panose="020B0604030504040204" pitchFamily="34" charset="0"/>
              </a:defRPr>
            </a:lvl2pPr>
          </a:lstStyle>
          <a:p>
            <a:pPr lvl="0"/>
            <a:r>
              <a:rPr lang="en-GB" dirty="0"/>
              <a:t>Click to edit Master text styles</a:t>
            </a:r>
          </a:p>
          <a:p>
            <a:pPr lvl="1"/>
            <a:r>
              <a:rPr lang="en-GB" dirty="0"/>
              <a:t>Second level</a:t>
            </a:r>
          </a:p>
        </p:txBody>
      </p:sp>
      <p:sp>
        <p:nvSpPr>
          <p:cNvPr id="20" name="Content Placeholder 18">
            <a:extLst>
              <a:ext uri="{FF2B5EF4-FFF2-40B4-BE49-F238E27FC236}">
                <a16:creationId xmlns:a16="http://schemas.microsoft.com/office/drawing/2014/main" id="{60D45085-5333-F143-BBC7-4B3AFE023B1F}"/>
              </a:ext>
            </a:extLst>
          </p:cNvPr>
          <p:cNvSpPr>
            <a:spLocks noGrp="1"/>
          </p:cNvSpPr>
          <p:nvPr>
            <p:ph sz="quarter" idx="15"/>
          </p:nvPr>
        </p:nvSpPr>
        <p:spPr>
          <a:xfrm>
            <a:off x="3182586" y="2336346"/>
            <a:ext cx="3538847" cy="3865222"/>
          </a:xfrm>
        </p:spPr>
        <p:txBody>
          <a:bodyPr>
            <a:normAutofit/>
          </a:bodyPr>
          <a:lstStyle>
            <a:lvl1pPr algn="just">
              <a:defRPr sz="1200">
                <a:latin typeface="Verdana" panose="020B0604030504040204" pitchFamily="34" charset="0"/>
                <a:ea typeface="Verdana" panose="020B0604030504040204" pitchFamily="34" charset="0"/>
                <a:cs typeface="Verdana" panose="020B0604030504040204" pitchFamily="34" charset="0"/>
              </a:defRPr>
            </a:lvl1pPr>
            <a:lvl2pPr algn="just">
              <a:defRPr sz="1200">
                <a:latin typeface="Verdana" panose="020B0604030504040204" pitchFamily="34" charset="0"/>
                <a:ea typeface="Verdana" panose="020B0604030504040204" pitchFamily="34" charset="0"/>
                <a:cs typeface="Verdana" panose="020B0604030504040204" pitchFamily="34" charset="0"/>
              </a:defRPr>
            </a:lvl2pPr>
          </a:lstStyle>
          <a:p>
            <a:pPr lvl="0"/>
            <a:r>
              <a:rPr lang="en-GB" dirty="0"/>
              <a:t>Click to edit Master text styles</a:t>
            </a:r>
          </a:p>
          <a:p>
            <a:pPr lvl="1"/>
            <a:r>
              <a:rPr lang="en-GB" dirty="0"/>
              <a:t>Second level</a:t>
            </a:r>
          </a:p>
        </p:txBody>
      </p:sp>
      <p:sp>
        <p:nvSpPr>
          <p:cNvPr id="21" name="Content Placeholder 18">
            <a:extLst>
              <a:ext uri="{FF2B5EF4-FFF2-40B4-BE49-F238E27FC236}">
                <a16:creationId xmlns:a16="http://schemas.microsoft.com/office/drawing/2014/main" id="{0D485B60-FF9B-7343-8463-F02307DFF8A8}"/>
              </a:ext>
            </a:extLst>
          </p:cNvPr>
          <p:cNvSpPr>
            <a:spLocks noGrp="1"/>
          </p:cNvSpPr>
          <p:nvPr>
            <p:ph sz="quarter" idx="16"/>
          </p:nvPr>
        </p:nvSpPr>
        <p:spPr>
          <a:xfrm>
            <a:off x="6935190" y="2336346"/>
            <a:ext cx="4418610" cy="3865222"/>
          </a:xfrm>
        </p:spPr>
        <p:txBody>
          <a:bodyPr>
            <a:normAutofit/>
          </a:bodyPr>
          <a:lstStyle>
            <a:lvl1pPr algn="just">
              <a:defRPr sz="1200">
                <a:latin typeface="Verdana" panose="020B0604030504040204" pitchFamily="34" charset="0"/>
                <a:ea typeface="Verdana" panose="020B0604030504040204" pitchFamily="34" charset="0"/>
                <a:cs typeface="Verdana" panose="020B0604030504040204" pitchFamily="34" charset="0"/>
              </a:defRPr>
            </a:lvl1pPr>
            <a:lvl2pPr algn="just">
              <a:defRPr sz="1200">
                <a:latin typeface="Verdana" panose="020B0604030504040204" pitchFamily="34" charset="0"/>
                <a:ea typeface="Verdana" panose="020B0604030504040204" pitchFamily="34" charset="0"/>
                <a:cs typeface="Verdana" panose="020B0604030504040204" pitchFamily="34" charset="0"/>
              </a:defRPr>
            </a:lvl2pPr>
          </a:lstStyle>
          <a:p>
            <a:pPr lvl="0"/>
            <a:r>
              <a:rPr lang="en-GB" dirty="0"/>
              <a:t>Click to edit Master text styles</a:t>
            </a:r>
          </a:p>
          <a:p>
            <a:pPr lvl="1"/>
            <a:r>
              <a:rPr lang="en-GB" dirty="0"/>
              <a:t>Second level</a:t>
            </a:r>
          </a:p>
        </p:txBody>
      </p:sp>
      <p:sp>
        <p:nvSpPr>
          <p:cNvPr id="22" name="Rectangle 1">
            <a:extLst>
              <a:ext uri="{FF2B5EF4-FFF2-40B4-BE49-F238E27FC236}">
                <a16:creationId xmlns:a16="http://schemas.microsoft.com/office/drawing/2014/main" id="{3C6E96D9-A527-CB4D-9EAD-DD492ED4F8EE}"/>
              </a:ext>
            </a:extLst>
          </p:cNvPr>
          <p:cNvSpPr txBox="1"/>
          <p:nvPr userDrawn="1"/>
        </p:nvSpPr>
        <p:spPr>
          <a:xfrm>
            <a:off x="1081245" y="90614"/>
            <a:ext cx="10190162"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Kvalitatīva dzīves vide un teritoriju attīstība</a:t>
            </a:r>
          </a:p>
        </p:txBody>
      </p:sp>
      <p:pic>
        <p:nvPicPr>
          <p:cNvPr id="23" name="Picture 6">
            <a:extLst>
              <a:ext uri="{FF2B5EF4-FFF2-40B4-BE49-F238E27FC236}">
                <a16:creationId xmlns:a16="http://schemas.microsoft.com/office/drawing/2014/main" id="{69581070-E24A-034C-83B0-495856A5579E}"/>
              </a:ext>
            </a:extLst>
          </p:cNvPr>
          <p:cNvPicPr>
            <a:picLocks noChangeAspect="1" noChangeArrowheads="1"/>
          </p:cNvPicPr>
          <p:nvPr userDrawn="1"/>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19498" t="-25409" r="-19498" b="-25409"/>
          <a:stretch>
            <a:fillRect/>
          </a:stretch>
        </p:blipFill>
        <p:spPr bwMode="auto">
          <a:xfrm>
            <a:off x="0" y="0"/>
            <a:ext cx="1081244" cy="1124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0284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Kultu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FBFD6-EF31-2847-8720-C3336EDCB2F3}"/>
              </a:ext>
            </a:extLst>
          </p:cNvPr>
          <p:cNvSpPr>
            <a:spLocks noGrp="1"/>
          </p:cNvSpPr>
          <p:nvPr>
            <p:ph type="dt" sz="half" idx="10"/>
          </p:nvPr>
        </p:nvSpPr>
        <p:spPr/>
        <p:txBody>
          <a:bodyPr/>
          <a:lstStyle/>
          <a:p>
            <a:fld id="{3E2C7287-1264-2E4A-862F-584AA165CB30}" type="datetimeFigureOut">
              <a:rPr lang="x-none" smtClean="0"/>
              <a:t>21.12.2022</a:t>
            </a:fld>
            <a:endParaRPr lang="x-none"/>
          </a:p>
        </p:txBody>
      </p:sp>
      <p:sp>
        <p:nvSpPr>
          <p:cNvPr id="3" name="Footer Placeholder 2">
            <a:extLst>
              <a:ext uri="{FF2B5EF4-FFF2-40B4-BE49-F238E27FC236}">
                <a16:creationId xmlns:a16="http://schemas.microsoft.com/office/drawing/2014/main" id="{38B4B146-CCBF-3345-9009-D00AB13A73E8}"/>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11098E5D-71B4-7E4A-8758-1580AA048365}"/>
              </a:ext>
            </a:extLst>
          </p:cNvPr>
          <p:cNvSpPr>
            <a:spLocks noGrp="1"/>
          </p:cNvSpPr>
          <p:nvPr>
            <p:ph type="sldNum" sz="quarter" idx="12"/>
          </p:nvPr>
        </p:nvSpPr>
        <p:spPr/>
        <p:txBody>
          <a:bodyPr/>
          <a:lstStyle/>
          <a:p>
            <a:fld id="{58514E4A-0A70-0649-BB0A-847B00B7CD3C}" type="slidenum">
              <a:rPr lang="x-none" smtClean="0"/>
              <a:t>‹#›</a:t>
            </a:fld>
            <a:endParaRPr lang="x-none"/>
          </a:p>
        </p:txBody>
      </p:sp>
      <p:sp>
        <p:nvSpPr>
          <p:cNvPr id="7" name="Telescope">
            <a:extLst>
              <a:ext uri="{FF2B5EF4-FFF2-40B4-BE49-F238E27FC236}">
                <a16:creationId xmlns:a16="http://schemas.microsoft.com/office/drawing/2014/main" id="{E7BBA52D-18FC-6A43-AD25-14450FBF5047}"/>
              </a:ext>
            </a:extLst>
          </p:cNvPr>
          <p:cNvSpPr/>
          <p:nvPr userDrawn="1"/>
        </p:nvSpPr>
        <p:spPr>
          <a:xfrm>
            <a:off x="1081245" y="1045999"/>
            <a:ext cx="549736" cy="723897"/>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pic>
        <p:nvPicPr>
          <p:cNvPr id="8" name="Picture 7">
            <a:extLst>
              <a:ext uri="{FF2B5EF4-FFF2-40B4-BE49-F238E27FC236}">
                <a16:creationId xmlns:a16="http://schemas.microsoft.com/office/drawing/2014/main" id="{E240837B-12A4-D74B-B427-A98268FEA402}"/>
              </a:ext>
            </a:extLst>
          </p:cNvPr>
          <p:cNvPicPr/>
          <p:nvPr userDrawn="1"/>
        </p:nvPicPr>
        <p:blipFill>
          <a:blip r:embed="rId3"/>
          <a:stretch/>
        </p:blipFill>
        <p:spPr>
          <a:xfrm>
            <a:off x="4157439" y="1110811"/>
            <a:ext cx="894608" cy="723897"/>
          </a:xfrm>
          <a:prstGeom prst="rect">
            <a:avLst/>
          </a:prstGeom>
          <a:ln>
            <a:noFill/>
          </a:ln>
        </p:spPr>
      </p:pic>
      <p:pic>
        <p:nvPicPr>
          <p:cNvPr id="9" name="Picture 8">
            <a:extLst>
              <a:ext uri="{FF2B5EF4-FFF2-40B4-BE49-F238E27FC236}">
                <a16:creationId xmlns:a16="http://schemas.microsoft.com/office/drawing/2014/main" id="{BA3A2C0C-FE49-914C-ABCC-67ED759CDADB}"/>
              </a:ext>
            </a:extLst>
          </p:cNvPr>
          <p:cNvPicPr/>
          <p:nvPr userDrawn="1"/>
        </p:nvPicPr>
        <p:blipFill>
          <a:blip r:embed="rId4"/>
          <a:stretch/>
        </p:blipFill>
        <p:spPr>
          <a:xfrm>
            <a:off x="8441029" y="1110810"/>
            <a:ext cx="1008880" cy="723897"/>
          </a:xfrm>
          <a:prstGeom prst="rect">
            <a:avLst/>
          </a:prstGeom>
          <a:ln>
            <a:noFill/>
          </a:ln>
        </p:spPr>
      </p:pic>
      <p:sp>
        <p:nvSpPr>
          <p:cNvPr id="11" name="Lielākie rīcības virziena IZAICINĀJUMI:…">
            <a:extLst>
              <a:ext uri="{FF2B5EF4-FFF2-40B4-BE49-F238E27FC236}">
                <a16:creationId xmlns:a16="http://schemas.microsoft.com/office/drawing/2014/main" id="{51D841E0-F303-7C40-B40D-3C6979108A90}"/>
              </a:ext>
            </a:extLst>
          </p:cNvPr>
          <p:cNvSpPr txBox="1"/>
          <p:nvPr userDrawn="1"/>
        </p:nvSpPr>
        <p:spPr>
          <a:xfrm>
            <a:off x="475013" y="1835363"/>
            <a:ext cx="2233662"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just">
              <a:defRPr b="1">
                <a:latin typeface="Verdana"/>
                <a:ea typeface="Verdana"/>
                <a:cs typeface="Verdana"/>
                <a:sym typeface="Verdana"/>
              </a:defRPr>
            </a:pPr>
            <a:r>
              <a:rPr lang="lv-LV" dirty="0">
                <a:solidFill>
                  <a:srgbClr val="9D2235"/>
                </a:solidFill>
              </a:rPr>
              <a:t>Izaicinājumi:</a:t>
            </a:r>
          </a:p>
        </p:txBody>
      </p:sp>
      <p:sp>
        <p:nvSpPr>
          <p:cNvPr id="12" name="Rīcības virziena INDIKATORI:…">
            <a:extLst>
              <a:ext uri="{FF2B5EF4-FFF2-40B4-BE49-F238E27FC236}">
                <a16:creationId xmlns:a16="http://schemas.microsoft.com/office/drawing/2014/main" id="{71EE5184-C8A5-3B47-B61B-549B73B7A022}"/>
              </a:ext>
            </a:extLst>
          </p:cNvPr>
          <p:cNvSpPr txBox="1"/>
          <p:nvPr userDrawn="1"/>
        </p:nvSpPr>
        <p:spPr>
          <a:xfrm>
            <a:off x="3182586" y="1834708"/>
            <a:ext cx="3446029"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just">
              <a:defRPr b="1">
                <a:latin typeface="Verdana"/>
                <a:ea typeface="Verdana"/>
                <a:cs typeface="Verdana"/>
                <a:sym typeface="Verdana"/>
              </a:defRPr>
            </a:pPr>
            <a:r>
              <a:rPr lang="lv-LV" b="1" dirty="0">
                <a:solidFill>
                  <a:srgbClr val="9D2235"/>
                </a:solidFill>
                <a:latin typeface="Verdana"/>
                <a:ea typeface="Verdana"/>
              </a:rPr>
              <a:t>Gribam sasniegt:</a:t>
            </a:r>
          </a:p>
        </p:txBody>
      </p:sp>
      <p:sp>
        <p:nvSpPr>
          <p:cNvPr id="13" name="Galvenie UZDEVUMI šajā rīcības virzienā:…">
            <a:extLst>
              <a:ext uri="{FF2B5EF4-FFF2-40B4-BE49-F238E27FC236}">
                <a16:creationId xmlns:a16="http://schemas.microsoft.com/office/drawing/2014/main" id="{C927E3D8-2179-4C46-80BD-C77992E52A47}"/>
              </a:ext>
            </a:extLst>
          </p:cNvPr>
          <p:cNvSpPr txBox="1"/>
          <p:nvPr userDrawn="1"/>
        </p:nvSpPr>
        <p:spPr>
          <a:xfrm>
            <a:off x="6935190" y="1834708"/>
            <a:ext cx="4418610"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just">
              <a:defRPr b="1">
                <a:latin typeface="Verdana"/>
                <a:ea typeface="Verdana"/>
                <a:cs typeface="Verdana"/>
                <a:sym typeface="Verdana"/>
              </a:defRPr>
            </a:pPr>
            <a:r>
              <a:rPr lang="lv-LV" b="1" dirty="0">
                <a:solidFill>
                  <a:srgbClr val="9D2235"/>
                </a:solidFill>
                <a:latin typeface="Verdana"/>
                <a:ea typeface="Verdana"/>
              </a:rPr>
              <a:t>Ko darīsim:</a:t>
            </a:r>
          </a:p>
        </p:txBody>
      </p:sp>
      <p:sp>
        <p:nvSpPr>
          <p:cNvPr id="17" name="Content Placeholder 16">
            <a:extLst>
              <a:ext uri="{FF2B5EF4-FFF2-40B4-BE49-F238E27FC236}">
                <a16:creationId xmlns:a16="http://schemas.microsoft.com/office/drawing/2014/main" id="{3B288A5E-FD29-784B-832D-F14B2C865A6C}"/>
              </a:ext>
            </a:extLst>
          </p:cNvPr>
          <p:cNvSpPr>
            <a:spLocks noGrp="1"/>
          </p:cNvSpPr>
          <p:nvPr>
            <p:ph sz="quarter" idx="13"/>
          </p:nvPr>
        </p:nvSpPr>
        <p:spPr>
          <a:xfrm>
            <a:off x="1172739" y="698980"/>
            <a:ext cx="10190162" cy="461962"/>
          </a:xfrm>
        </p:spPr>
        <p:txBody>
          <a:bodyPr>
            <a:noAutofit/>
          </a:bodyPr>
          <a:lstStyle>
            <a:lvl1pPr marL="0" indent="0">
              <a:buNone/>
              <a:defRPr sz="1800" b="1">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p:txBody>
      </p:sp>
      <p:sp>
        <p:nvSpPr>
          <p:cNvPr id="19" name="Content Placeholder 18">
            <a:extLst>
              <a:ext uri="{FF2B5EF4-FFF2-40B4-BE49-F238E27FC236}">
                <a16:creationId xmlns:a16="http://schemas.microsoft.com/office/drawing/2014/main" id="{85FE48C5-902D-0E43-8AF6-FC65D6B0D605}"/>
              </a:ext>
            </a:extLst>
          </p:cNvPr>
          <p:cNvSpPr>
            <a:spLocks noGrp="1"/>
          </p:cNvSpPr>
          <p:nvPr>
            <p:ph sz="quarter" idx="14"/>
          </p:nvPr>
        </p:nvSpPr>
        <p:spPr>
          <a:xfrm>
            <a:off x="475013" y="2336346"/>
            <a:ext cx="2444132" cy="3865221"/>
          </a:xfrm>
        </p:spPr>
        <p:txBody>
          <a:bodyPr>
            <a:normAutofit/>
          </a:bodyPr>
          <a:lstStyle>
            <a:lvl1pPr algn="just">
              <a:defRPr sz="1200">
                <a:latin typeface="Verdana" panose="020B0604030504040204" pitchFamily="34" charset="0"/>
                <a:ea typeface="Verdana" panose="020B0604030504040204" pitchFamily="34" charset="0"/>
                <a:cs typeface="Verdana" panose="020B0604030504040204" pitchFamily="34" charset="0"/>
              </a:defRPr>
            </a:lvl1pPr>
            <a:lvl2pPr algn="just">
              <a:defRPr sz="1200">
                <a:latin typeface="Verdana" panose="020B0604030504040204" pitchFamily="34" charset="0"/>
                <a:ea typeface="Verdana" panose="020B0604030504040204" pitchFamily="34" charset="0"/>
                <a:cs typeface="Verdana" panose="020B0604030504040204" pitchFamily="34" charset="0"/>
              </a:defRPr>
            </a:lvl2pPr>
          </a:lstStyle>
          <a:p>
            <a:pPr lvl="0"/>
            <a:r>
              <a:rPr lang="en-GB" dirty="0"/>
              <a:t>Click to edit Master text styles</a:t>
            </a:r>
          </a:p>
          <a:p>
            <a:pPr lvl="1"/>
            <a:r>
              <a:rPr lang="en-GB" dirty="0"/>
              <a:t>Second level</a:t>
            </a:r>
          </a:p>
        </p:txBody>
      </p:sp>
      <p:sp>
        <p:nvSpPr>
          <p:cNvPr id="20" name="Content Placeholder 18">
            <a:extLst>
              <a:ext uri="{FF2B5EF4-FFF2-40B4-BE49-F238E27FC236}">
                <a16:creationId xmlns:a16="http://schemas.microsoft.com/office/drawing/2014/main" id="{60D45085-5333-F143-BBC7-4B3AFE023B1F}"/>
              </a:ext>
            </a:extLst>
          </p:cNvPr>
          <p:cNvSpPr>
            <a:spLocks noGrp="1"/>
          </p:cNvSpPr>
          <p:nvPr>
            <p:ph sz="quarter" idx="15"/>
          </p:nvPr>
        </p:nvSpPr>
        <p:spPr>
          <a:xfrm>
            <a:off x="3182586" y="2336346"/>
            <a:ext cx="3538847" cy="3865222"/>
          </a:xfrm>
        </p:spPr>
        <p:txBody>
          <a:bodyPr>
            <a:normAutofit/>
          </a:bodyPr>
          <a:lstStyle>
            <a:lvl1pPr algn="just">
              <a:defRPr sz="1200">
                <a:latin typeface="Verdana" panose="020B0604030504040204" pitchFamily="34" charset="0"/>
                <a:ea typeface="Verdana" panose="020B0604030504040204" pitchFamily="34" charset="0"/>
                <a:cs typeface="Verdana" panose="020B0604030504040204" pitchFamily="34" charset="0"/>
              </a:defRPr>
            </a:lvl1pPr>
            <a:lvl2pPr algn="just">
              <a:defRPr sz="1200">
                <a:latin typeface="Verdana" panose="020B0604030504040204" pitchFamily="34" charset="0"/>
                <a:ea typeface="Verdana" panose="020B0604030504040204" pitchFamily="34" charset="0"/>
                <a:cs typeface="Verdana" panose="020B0604030504040204" pitchFamily="34" charset="0"/>
              </a:defRPr>
            </a:lvl2pPr>
          </a:lstStyle>
          <a:p>
            <a:pPr lvl="0"/>
            <a:r>
              <a:rPr lang="en-GB" dirty="0"/>
              <a:t>Click to edit Master text styles</a:t>
            </a:r>
          </a:p>
          <a:p>
            <a:pPr lvl="1"/>
            <a:r>
              <a:rPr lang="en-GB" dirty="0"/>
              <a:t>Second level</a:t>
            </a:r>
          </a:p>
        </p:txBody>
      </p:sp>
      <p:sp>
        <p:nvSpPr>
          <p:cNvPr id="21" name="Content Placeholder 18">
            <a:extLst>
              <a:ext uri="{FF2B5EF4-FFF2-40B4-BE49-F238E27FC236}">
                <a16:creationId xmlns:a16="http://schemas.microsoft.com/office/drawing/2014/main" id="{0D485B60-FF9B-7343-8463-F02307DFF8A8}"/>
              </a:ext>
            </a:extLst>
          </p:cNvPr>
          <p:cNvSpPr>
            <a:spLocks noGrp="1"/>
          </p:cNvSpPr>
          <p:nvPr>
            <p:ph sz="quarter" idx="16"/>
          </p:nvPr>
        </p:nvSpPr>
        <p:spPr>
          <a:xfrm>
            <a:off x="6935190" y="2336346"/>
            <a:ext cx="4418610" cy="3865222"/>
          </a:xfrm>
        </p:spPr>
        <p:txBody>
          <a:bodyPr>
            <a:normAutofit/>
          </a:bodyPr>
          <a:lstStyle>
            <a:lvl1pPr algn="just">
              <a:defRPr sz="1200">
                <a:latin typeface="Verdana" panose="020B0604030504040204" pitchFamily="34" charset="0"/>
                <a:ea typeface="Verdana" panose="020B0604030504040204" pitchFamily="34" charset="0"/>
                <a:cs typeface="Verdana" panose="020B0604030504040204" pitchFamily="34" charset="0"/>
              </a:defRPr>
            </a:lvl1pPr>
            <a:lvl2pPr algn="just">
              <a:defRPr sz="1200">
                <a:latin typeface="Verdana" panose="020B0604030504040204" pitchFamily="34" charset="0"/>
                <a:ea typeface="Verdana" panose="020B0604030504040204" pitchFamily="34" charset="0"/>
                <a:cs typeface="Verdana" panose="020B0604030504040204" pitchFamily="34" charset="0"/>
              </a:defRPr>
            </a:lvl2pPr>
          </a:lstStyle>
          <a:p>
            <a:pPr lvl="0"/>
            <a:r>
              <a:rPr lang="en-GB" dirty="0"/>
              <a:t>Click to edit Master text styles</a:t>
            </a:r>
          </a:p>
          <a:p>
            <a:pPr lvl="1"/>
            <a:r>
              <a:rPr lang="en-GB" dirty="0"/>
              <a:t>Second level</a:t>
            </a:r>
          </a:p>
        </p:txBody>
      </p:sp>
      <p:sp>
        <p:nvSpPr>
          <p:cNvPr id="22" name="Rectangle 1">
            <a:extLst>
              <a:ext uri="{FF2B5EF4-FFF2-40B4-BE49-F238E27FC236}">
                <a16:creationId xmlns:a16="http://schemas.microsoft.com/office/drawing/2014/main" id="{A51261E3-01D5-A94A-BE61-6AE3ACE54E9F}"/>
              </a:ext>
            </a:extLst>
          </p:cNvPr>
          <p:cNvSpPr txBox="1"/>
          <p:nvPr userDrawn="1"/>
        </p:nvSpPr>
        <p:spPr>
          <a:xfrm>
            <a:off x="1107806" y="105664"/>
            <a:ext cx="10255095"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Kultūra un sports aktīvai un pilnvērtīgai dzīvei</a:t>
            </a:r>
          </a:p>
        </p:txBody>
      </p:sp>
      <p:pic>
        <p:nvPicPr>
          <p:cNvPr id="23" name="Picture 16">
            <a:extLst>
              <a:ext uri="{FF2B5EF4-FFF2-40B4-BE49-F238E27FC236}">
                <a16:creationId xmlns:a16="http://schemas.microsoft.com/office/drawing/2014/main" id="{48DE51F1-2CBA-F749-BDCC-D575F0AA861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558" y="92714"/>
            <a:ext cx="497209" cy="461661"/>
          </a:xfrm>
          <a:prstGeom prst="rect">
            <a:avLst/>
          </a:prstGeom>
        </p:spPr>
      </p:pic>
      <p:pic>
        <p:nvPicPr>
          <p:cNvPr id="24" name="Picture 15">
            <a:extLst>
              <a:ext uri="{FF2B5EF4-FFF2-40B4-BE49-F238E27FC236}">
                <a16:creationId xmlns:a16="http://schemas.microsoft.com/office/drawing/2014/main" id="{BA173E3E-0EBF-9D40-B7B5-0C977A08BD7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430537">
            <a:off x="622404" y="86629"/>
            <a:ext cx="474828" cy="440880"/>
          </a:xfrm>
          <a:prstGeom prst="rect">
            <a:avLst/>
          </a:prstGeom>
        </p:spPr>
      </p:pic>
      <p:pic>
        <p:nvPicPr>
          <p:cNvPr id="25" name="Picture 14">
            <a:extLst>
              <a:ext uri="{FF2B5EF4-FFF2-40B4-BE49-F238E27FC236}">
                <a16:creationId xmlns:a16="http://schemas.microsoft.com/office/drawing/2014/main" id="{DAED7323-9BBD-FF4A-89D5-C5B18A2AA4C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08" y="621195"/>
            <a:ext cx="559972" cy="519939"/>
          </a:xfrm>
          <a:prstGeom prst="rect">
            <a:avLst/>
          </a:prstGeom>
        </p:spPr>
      </p:pic>
      <p:pic>
        <p:nvPicPr>
          <p:cNvPr id="26" name="Picture 13">
            <a:extLst>
              <a:ext uri="{FF2B5EF4-FFF2-40B4-BE49-F238E27FC236}">
                <a16:creationId xmlns:a16="http://schemas.microsoft.com/office/drawing/2014/main" id="{6FE3F0CE-DBCA-7940-9007-56F0E700E44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9111" y="659561"/>
            <a:ext cx="497208" cy="461661"/>
          </a:xfrm>
          <a:prstGeom prst="rect">
            <a:avLst/>
          </a:prstGeom>
        </p:spPr>
      </p:pic>
    </p:spTree>
    <p:extLst>
      <p:ext uri="{BB962C8B-B14F-4D97-AF65-F5344CB8AC3E}">
        <p14:creationId xmlns:p14="http://schemas.microsoft.com/office/powerpoint/2010/main" val="32262577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Drosib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FBFD6-EF31-2847-8720-C3336EDCB2F3}"/>
              </a:ext>
            </a:extLst>
          </p:cNvPr>
          <p:cNvSpPr>
            <a:spLocks noGrp="1"/>
          </p:cNvSpPr>
          <p:nvPr>
            <p:ph type="dt" sz="half" idx="10"/>
          </p:nvPr>
        </p:nvSpPr>
        <p:spPr/>
        <p:txBody>
          <a:bodyPr/>
          <a:lstStyle/>
          <a:p>
            <a:fld id="{3E2C7287-1264-2E4A-862F-584AA165CB30}" type="datetimeFigureOut">
              <a:rPr lang="x-none" smtClean="0"/>
              <a:t>21.12.2022</a:t>
            </a:fld>
            <a:endParaRPr lang="x-none"/>
          </a:p>
        </p:txBody>
      </p:sp>
      <p:sp>
        <p:nvSpPr>
          <p:cNvPr id="3" name="Footer Placeholder 2">
            <a:extLst>
              <a:ext uri="{FF2B5EF4-FFF2-40B4-BE49-F238E27FC236}">
                <a16:creationId xmlns:a16="http://schemas.microsoft.com/office/drawing/2014/main" id="{38B4B146-CCBF-3345-9009-D00AB13A73E8}"/>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11098E5D-71B4-7E4A-8758-1580AA048365}"/>
              </a:ext>
            </a:extLst>
          </p:cNvPr>
          <p:cNvSpPr>
            <a:spLocks noGrp="1"/>
          </p:cNvSpPr>
          <p:nvPr>
            <p:ph type="sldNum" sz="quarter" idx="12"/>
          </p:nvPr>
        </p:nvSpPr>
        <p:spPr/>
        <p:txBody>
          <a:bodyPr/>
          <a:lstStyle/>
          <a:p>
            <a:fld id="{58514E4A-0A70-0649-BB0A-847B00B7CD3C}" type="slidenum">
              <a:rPr lang="x-none" smtClean="0"/>
              <a:t>‹#›</a:t>
            </a:fld>
            <a:endParaRPr lang="x-none"/>
          </a:p>
        </p:txBody>
      </p:sp>
      <p:sp>
        <p:nvSpPr>
          <p:cNvPr id="7" name="Telescope">
            <a:extLst>
              <a:ext uri="{FF2B5EF4-FFF2-40B4-BE49-F238E27FC236}">
                <a16:creationId xmlns:a16="http://schemas.microsoft.com/office/drawing/2014/main" id="{E7BBA52D-18FC-6A43-AD25-14450FBF5047}"/>
              </a:ext>
            </a:extLst>
          </p:cNvPr>
          <p:cNvSpPr/>
          <p:nvPr userDrawn="1"/>
        </p:nvSpPr>
        <p:spPr>
          <a:xfrm>
            <a:off x="1081245" y="1045999"/>
            <a:ext cx="549736" cy="723897"/>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pic>
        <p:nvPicPr>
          <p:cNvPr id="8" name="Picture 7">
            <a:extLst>
              <a:ext uri="{FF2B5EF4-FFF2-40B4-BE49-F238E27FC236}">
                <a16:creationId xmlns:a16="http://schemas.microsoft.com/office/drawing/2014/main" id="{E240837B-12A4-D74B-B427-A98268FEA402}"/>
              </a:ext>
            </a:extLst>
          </p:cNvPr>
          <p:cNvPicPr/>
          <p:nvPr userDrawn="1"/>
        </p:nvPicPr>
        <p:blipFill>
          <a:blip r:embed="rId3"/>
          <a:stretch/>
        </p:blipFill>
        <p:spPr>
          <a:xfrm>
            <a:off x="4157439" y="1110811"/>
            <a:ext cx="894608" cy="723897"/>
          </a:xfrm>
          <a:prstGeom prst="rect">
            <a:avLst/>
          </a:prstGeom>
          <a:ln>
            <a:noFill/>
          </a:ln>
        </p:spPr>
      </p:pic>
      <p:pic>
        <p:nvPicPr>
          <p:cNvPr id="9" name="Picture 8">
            <a:extLst>
              <a:ext uri="{FF2B5EF4-FFF2-40B4-BE49-F238E27FC236}">
                <a16:creationId xmlns:a16="http://schemas.microsoft.com/office/drawing/2014/main" id="{BA3A2C0C-FE49-914C-ABCC-67ED759CDADB}"/>
              </a:ext>
            </a:extLst>
          </p:cNvPr>
          <p:cNvPicPr/>
          <p:nvPr userDrawn="1"/>
        </p:nvPicPr>
        <p:blipFill>
          <a:blip r:embed="rId4"/>
          <a:stretch/>
        </p:blipFill>
        <p:spPr>
          <a:xfrm>
            <a:off x="8441029" y="1110810"/>
            <a:ext cx="1008880" cy="723897"/>
          </a:xfrm>
          <a:prstGeom prst="rect">
            <a:avLst/>
          </a:prstGeom>
          <a:ln>
            <a:noFill/>
          </a:ln>
        </p:spPr>
      </p:pic>
      <p:sp>
        <p:nvSpPr>
          <p:cNvPr id="11" name="Lielākie rīcības virziena IZAICINĀJUMI:…">
            <a:extLst>
              <a:ext uri="{FF2B5EF4-FFF2-40B4-BE49-F238E27FC236}">
                <a16:creationId xmlns:a16="http://schemas.microsoft.com/office/drawing/2014/main" id="{51D841E0-F303-7C40-B40D-3C6979108A90}"/>
              </a:ext>
            </a:extLst>
          </p:cNvPr>
          <p:cNvSpPr txBox="1"/>
          <p:nvPr userDrawn="1"/>
        </p:nvSpPr>
        <p:spPr>
          <a:xfrm>
            <a:off x="475013" y="1835363"/>
            <a:ext cx="2233662"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just">
              <a:defRPr b="1">
                <a:latin typeface="Verdana"/>
                <a:ea typeface="Verdana"/>
                <a:cs typeface="Verdana"/>
                <a:sym typeface="Verdana"/>
              </a:defRPr>
            </a:pPr>
            <a:r>
              <a:rPr lang="lv-LV" dirty="0">
                <a:solidFill>
                  <a:srgbClr val="9D2235"/>
                </a:solidFill>
              </a:rPr>
              <a:t>Izaicinājumi:</a:t>
            </a:r>
          </a:p>
        </p:txBody>
      </p:sp>
      <p:sp>
        <p:nvSpPr>
          <p:cNvPr id="12" name="Rīcības virziena INDIKATORI:…">
            <a:extLst>
              <a:ext uri="{FF2B5EF4-FFF2-40B4-BE49-F238E27FC236}">
                <a16:creationId xmlns:a16="http://schemas.microsoft.com/office/drawing/2014/main" id="{71EE5184-C8A5-3B47-B61B-549B73B7A022}"/>
              </a:ext>
            </a:extLst>
          </p:cNvPr>
          <p:cNvSpPr txBox="1"/>
          <p:nvPr userDrawn="1"/>
        </p:nvSpPr>
        <p:spPr>
          <a:xfrm>
            <a:off x="3182586" y="1834708"/>
            <a:ext cx="3446029"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just">
              <a:defRPr b="1">
                <a:latin typeface="Verdana"/>
                <a:ea typeface="Verdana"/>
                <a:cs typeface="Verdana"/>
                <a:sym typeface="Verdana"/>
              </a:defRPr>
            </a:pPr>
            <a:r>
              <a:rPr lang="lv-LV" b="1" dirty="0">
                <a:solidFill>
                  <a:srgbClr val="9D2235"/>
                </a:solidFill>
                <a:latin typeface="Verdana"/>
                <a:ea typeface="Verdana"/>
              </a:rPr>
              <a:t>Gribam sasniegt:</a:t>
            </a:r>
          </a:p>
        </p:txBody>
      </p:sp>
      <p:sp>
        <p:nvSpPr>
          <p:cNvPr id="13" name="Galvenie UZDEVUMI šajā rīcības virzienā:…">
            <a:extLst>
              <a:ext uri="{FF2B5EF4-FFF2-40B4-BE49-F238E27FC236}">
                <a16:creationId xmlns:a16="http://schemas.microsoft.com/office/drawing/2014/main" id="{C927E3D8-2179-4C46-80BD-C77992E52A47}"/>
              </a:ext>
            </a:extLst>
          </p:cNvPr>
          <p:cNvSpPr txBox="1"/>
          <p:nvPr userDrawn="1"/>
        </p:nvSpPr>
        <p:spPr>
          <a:xfrm>
            <a:off x="6935190" y="1834708"/>
            <a:ext cx="4418610"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just">
              <a:defRPr b="1">
                <a:latin typeface="Verdana"/>
                <a:ea typeface="Verdana"/>
                <a:cs typeface="Verdana"/>
                <a:sym typeface="Verdana"/>
              </a:defRPr>
            </a:pPr>
            <a:r>
              <a:rPr lang="lv-LV" b="1" dirty="0">
                <a:solidFill>
                  <a:srgbClr val="9D2235"/>
                </a:solidFill>
                <a:latin typeface="Verdana"/>
                <a:ea typeface="Verdana"/>
              </a:rPr>
              <a:t>Ko darīsim:</a:t>
            </a:r>
          </a:p>
        </p:txBody>
      </p:sp>
      <p:sp>
        <p:nvSpPr>
          <p:cNvPr id="17" name="Content Placeholder 16">
            <a:extLst>
              <a:ext uri="{FF2B5EF4-FFF2-40B4-BE49-F238E27FC236}">
                <a16:creationId xmlns:a16="http://schemas.microsoft.com/office/drawing/2014/main" id="{3B288A5E-FD29-784B-832D-F14B2C865A6C}"/>
              </a:ext>
            </a:extLst>
          </p:cNvPr>
          <p:cNvSpPr>
            <a:spLocks noGrp="1"/>
          </p:cNvSpPr>
          <p:nvPr>
            <p:ph sz="quarter" idx="13"/>
          </p:nvPr>
        </p:nvSpPr>
        <p:spPr>
          <a:xfrm>
            <a:off x="1081245" y="676671"/>
            <a:ext cx="10190162" cy="461962"/>
          </a:xfrm>
        </p:spPr>
        <p:txBody>
          <a:bodyPr>
            <a:noAutofit/>
          </a:bodyPr>
          <a:lstStyle>
            <a:lvl1pPr marL="0" indent="0">
              <a:buNone/>
              <a:defRPr sz="1800" b="1">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p:txBody>
      </p:sp>
      <p:sp>
        <p:nvSpPr>
          <p:cNvPr id="19" name="Content Placeholder 18">
            <a:extLst>
              <a:ext uri="{FF2B5EF4-FFF2-40B4-BE49-F238E27FC236}">
                <a16:creationId xmlns:a16="http://schemas.microsoft.com/office/drawing/2014/main" id="{85FE48C5-902D-0E43-8AF6-FC65D6B0D605}"/>
              </a:ext>
            </a:extLst>
          </p:cNvPr>
          <p:cNvSpPr>
            <a:spLocks noGrp="1"/>
          </p:cNvSpPr>
          <p:nvPr>
            <p:ph sz="quarter" idx="14"/>
          </p:nvPr>
        </p:nvSpPr>
        <p:spPr>
          <a:xfrm>
            <a:off x="475013" y="2336346"/>
            <a:ext cx="2444132" cy="3865221"/>
          </a:xfrm>
        </p:spPr>
        <p:txBody>
          <a:bodyPr>
            <a:normAutofit/>
          </a:bodyPr>
          <a:lstStyle>
            <a:lvl1pPr algn="just">
              <a:defRPr sz="1200">
                <a:latin typeface="Verdana" panose="020B0604030504040204" pitchFamily="34" charset="0"/>
                <a:ea typeface="Verdana" panose="020B0604030504040204" pitchFamily="34" charset="0"/>
                <a:cs typeface="Verdana" panose="020B0604030504040204" pitchFamily="34" charset="0"/>
              </a:defRPr>
            </a:lvl1pPr>
            <a:lvl2pPr algn="just">
              <a:defRPr sz="1200">
                <a:latin typeface="Verdana" panose="020B0604030504040204" pitchFamily="34" charset="0"/>
                <a:ea typeface="Verdana" panose="020B0604030504040204" pitchFamily="34" charset="0"/>
                <a:cs typeface="Verdana" panose="020B0604030504040204" pitchFamily="34" charset="0"/>
              </a:defRPr>
            </a:lvl2pPr>
          </a:lstStyle>
          <a:p>
            <a:pPr lvl="0"/>
            <a:r>
              <a:rPr lang="en-GB" dirty="0"/>
              <a:t>Click to edit Master text styles</a:t>
            </a:r>
          </a:p>
          <a:p>
            <a:pPr lvl="1"/>
            <a:r>
              <a:rPr lang="en-GB" dirty="0"/>
              <a:t>Second level</a:t>
            </a:r>
          </a:p>
        </p:txBody>
      </p:sp>
      <p:sp>
        <p:nvSpPr>
          <p:cNvPr id="20" name="Content Placeholder 18">
            <a:extLst>
              <a:ext uri="{FF2B5EF4-FFF2-40B4-BE49-F238E27FC236}">
                <a16:creationId xmlns:a16="http://schemas.microsoft.com/office/drawing/2014/main" id="{60D45085-5333-F143-BBC7-4B3AFE023B1F}"/>
              </a:ext>
            </a:extLst>
          </p:cNvPr>
          <p:cNvSpPr>
            <a:spLocks noGrp="1"/>
          </p:cNvSpPr>
          <p:nvPr>
            <p:ph sz="quarter" idx="15"/>
          </p:nvPr>
        </p:nvSpPr>
        <p:spPr>
          <a:xfrm>
            <a:off x="3182586" y="2336346"/>
            <a:ext cx="3538847" cy="3865222"/>
          </a:xfrm>
        </p:spPr>
        <p:txBody>
          <a:bodyPr>
            <a:normAutofit/>
          </a:bodyPr>
          <a:lstStyle>
            <a:lvl1pPr algn="just">
              <a:defRPr sz="1200">
                <a:latin typeface="Verdana" panose="020B0604030504040204" pitchFamily="34" charset="0"/>
                <a:ea typeface="Verdana" panose="020B0604030504040204" pitchFamily="34" charset="0"/>
                <a:cs typeface="Verdana" panose="020B0604030504040204" pitchFamily="34" charset="0"/>
              </a:defRPr>
            </a:lvl1pPr>
            <a:lvl2pPr algn="just">
              <a:defRPr sz="1200">
                <a:latin typeface="Verdana" panose="020B0604030504040204" pitchFamily="34" charset="0"/>
                <a:ea typeface="Verdana" panose="020B0604030504040204" pitchFamily="34" charset="0"/>
                <a:cs typeface="Verdana" panose="020B0604030504040204" pitchFamily="34" charset="0"/>
              </a:defRPr>
            </a:lvl2pPr>
          </a:lstStyle>
          <a:p>
            <a:pPr lvl="0"/>
            <a:r>
              <a:rPr lang="en-GB" dirty="0"/>
              <a:t>Click to edit Master text styles</a:t>
            </a:r>
          </a:p>
          <a:p>
            <a:pPr lvl="1"/>
            <a:r>
              <a:rPr lang="en-GB" dirty="0"/>
              <a:t>Second level</a:t>
            </a:r>
          </a:p>
        </p:txBody>
      </p:sp>
      <p:sp>
        <p:nvSpPr>
          <p:cNvPr id="21" name="Content Placeholder 18">
            <a:extLst>
              <a:ext uri="{FF2B5EF4-FFF2-40B4-BE49-F238E27FC236}">
                <a16:creationId xmlns:a16="http://schemas.microsoft.com/office/drawing/2014/main" id="{0D485B60-FF9B-7343-8463-F02307DFF8A8}"/>
              </a:ext>
            </a:extLst>
          </p:cNvPr>
          <p:cNvSpPr>
            <a:spLocks noGrp="1"/>
          </p:cNvSpPr>
          <p:nvPr>
            <p:ph sz="quarter" idx="16"/>
          </p:nvPr>
        </p:nvSpPr>
        <p:spPr>
          <a:xfrm>
            <a:off x="6935190" y="2336346"/>
            <a:ext cx="4418610" cy="3865222"/>
          </a:xfrm>
        </p:spPr>
        <p:txBody>
          <a:bodyPr>
            <a:normAutofit/>
          </a:bodyPr>
          <a:lstStyle>
            <a:lvl1pPr algn="just">
              <a:defRPr sz="1200">
                <a:latin typeface="Verdana" panose="020B0604030504040204" pitchFamily="34" charset="0"/>
                <a:ea typeface="Verdana" panose="020B0604030504040204" pitchFamily="34" charset="0"/>
                <a:cs typeface="Verdana" panose="020B0604030504040204" pitchFamily="34" charset="0"/>
              </a:defRPr>
            </a:lvl1pPr>
            <a:lvl2pPr algn="just">
              <a:defRPr sz="1200">
                <a:latin typeface="Verdana" panose="020B0604030504040204" pitchFamily="34" charset="0"/>
                <a:ea typeface="Verdana" panose="020B0604030504040204" pitchFamily="34" charset="0"/>
                <a:cs typeface="Verdana" panose="020B0604030504040204" pitchFamily="34" charset="0"/>
              </a:defRPr>
            </a:lvl2pPr>
          </a:lstStyle>
          <a:p>
            <a:pPr lvl="0"/>
            <a:r>
              <a:rPr lang="en-GB" dirty="0"/>
              <a:t>Click to edit Master text styles</a:t>
            </a:r>
          </a:p>
          <a:p>
            <a:pPr lvl="1"/>
            <a:r>
              <a:rPr lang="en-GB" dirty="0"/>
              <a:t>Second level</a:t>
            </a:r>
          </a:p>
        </p:txBody>
      </p:sp>
      <p:sp>
        <p:nvSpPr>
          <p:cNvPr id="22" name="Rectangle 1">
            <a:extLst>
              <a:ext uri="{FF2B5EF4-FFF2-40B4-BE49-F238E27FC236}">
                <a16:creationId xmlns:a16="http://schemas.microsoft.com/office/drawing/2014/main" id="{5809A42C-3F20-454E-ABEC-BF60E6E4DBA5}"/>
              </a:ext>
            </a:extLst>
          </p:cNvPr>
          <p:cNvSpPr txBox="1"/>
          <p:nvPr userDrawn="1"/>
        </p:nvSpPr>
        <p:spPr>
          <a:xfrm>
            <a:off x="1081244" y="90614"/>
            <a:ext cx="10190161"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Vienota, droša un atvērta sabiedrība</a:t>
            </a:r>
          </a:p>
        </p:txBody>
      </p:sp>
      <p:pic>
        <p:nvPicPr>
          <p:cNvPr id="23" name="Picture 14">
            <a:extLst>
              <a:ext uri="{FF2B5EF4-FFF2-40B4-BE49-F238E27FC236}">
                <a16:creationId xmlns:a16="http://schemas.microsoft.com/office/drawing/2014/main" id="{16B78385-E658-FF4C-8426-40DD7D984A54}"/>
              </a:ext>
            </a:extLst>
          </p:cNvPr>
          <p:cNvPicPr>
            <a:picLocks noChangeAspect="1" noChangeArrowheads="1"/>
          </p:cNvPicPr>
          <p:nvPr userDrawn="1"/>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16563" t="-16563" r="-16563" b="-16563"/>
          <a:stretch>
            <a:fillRect/>
          </a:stretch>
        </p:blipFill>
        <p:spPr bwMode="auto">
          <a:xfrm>
            <a:off x="-52219" y="0"/>
            <a:ext cx="1133523" cy="1110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0027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D44B2AFD-B588-4EEB-B84A-EE52CE112067}" type="datetimeFigureOut">
              <a:rPr lang="lv-LV" smtClean="0"/>
              <a:t>21.12.2022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42307440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D44B2AFD-B588-4EEB-B84A-EE52CE112067}" type="datetimeFigureOut">
              <a:rPr lang="lv-LV" smtClean="0"/>
              <a:t>21.12.2022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29735058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4B2AFD-B588-4EEB-B84A-EE52CE112067}" type="datetimeFigureOut">
              <a:rPr lang="lv-LV" smtClean="0"/>
              <a:t>21.12.2022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707996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D44B2AFD-B588-4EEB-B84A-EE52CE112067}" type="datetimeFigureOut">
              <a:rPr lang="lv-LV" smtClean="0"/>
              <a:t>21.12.2022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18988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D44B2AFD-B588-4EEB-B84A-EE52CE112067}" type="datetimeFigureOut">
              <a:rPr lang="lv-LV" smtClean="0"/>
              <a:t>21.12.2022</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406272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FDB8869-9EBA-47BD-8113-5674EC4CE946}"/>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EEC52228-ABDA-40B5-A621-4C2A24FDCA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AF8CFE1C-9EAA-4692-BE3E-C6109A651BA5}"/>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048FBB7D-E1D1-4B98-8A73-1F61B7998A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9D0CDB1C-8B15-44F8-BFB4-F56613001B46}"/>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F73391FB-3EE7-444A-811B-526AACE1F66F}"/>
              </a:ext>
            </a:extLst>
          </p:cNvPr>
          <p:cNvSpPr>
            <a:spLocks noGrp="1"/>
          </p:cNvSpPr>
          <p:nvPr>
            <p:ph type="dt" sz="half" idx="10"/>
          </p:nvPr>
        </p:nvSpPr>
        <p:spPr/>
        <p:txBody>
          <a:bodyPr/>
          <a:lstStyle/>
          <a:p>
            <a:fld id="{BC7DA2A1-0DD2-4B20-8DC9-1458AA07EB65}" type="datetimeFigureOut">
              <a:rPr lang="lv-LV" smtClean="0"/>
              <a:t>21.12.2022</a:t>
            </a:fld>
            <a:endParaRPr lang="lv-LV"/>
          </a:p>
        </p:txBody>
      </p:sp>
      <p:sp>
        <p:nvSpPr>
          <p:cNvPr id="8" name="Kājenes vietturis 7">
            <a:extLst>
              <a:ext uri="{FF2B5EF4-FFF2-40B4-BE49-F238E27FC236}">
                <a16:creationId xmlns:a16="http://schemas.microsoft.com/office/drawing/2014/main" id="{B530F9B4-F487-42A1-A5A4-9BFE5DEEF5BE}"/>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12860E54-EC85-4D74-A748-1610E6FE4798}"/>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4801833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D44B2AFD-B588-4EEB-B84A-EE52CE112067}" type="datetimeFigureOut">
              <a:rPr lang="lv-LV" smtClean="0"/>
              <a:t>21.12.2022</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3528341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B2AFD-B588-4EEB-B84A-EE52CE112067}" type="datetimeFigureOut">
              <a:rPr lang="lv-LV" smtClean="0"/>
              <a:t>21.12.2022</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37617702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4B2AFD-B588-4EEB-B84A-EE52CE112067}" type="datetimeFigureOut">
              <a:rPr lang="lv-LV" smtClean="0"/>
              <a:t>21.12.2022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4947276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4B2AFD-B588-4EEB-B84A-EE52CE112067}" type="datetimeFigureOut">
              <a:rPr lang="lv-LV" smtClean="0"/>
              <a:t>21.12.2022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32414921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D44B2AFD-B588-4EEB-B84A-EE52CE112067}" type="datetimeFigureOut">
              <a:rPr lang="lv-LV" smtClean="0"/>
              <a:t>21.12.2022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31006548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D44B2AFD-B588-4EEB-B84A-EE52CE112067}" type="datetimeFigureOut">
              <a:rPr lang="lv-LV" smtClean="0"/>
              <a:t>21.12.2022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1579485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0CF2EE6-C83F-475F-B223-F6B5AB5A320F}"/>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775CF44D-4DC8-48E1-A792-01C04B4AAD32}"/>
              </a:ext>
            </a:extLst>
          </p:cNvPr>
          <p:cNvSpPr>
            <a:spLocks noGrp="1"/>
          </p:cNvSpPr>
          <p:nvPr>
            <p:ph type="dt" sz="half" idx="10"/>
          </p:nvPr>
        </p:nvSpPr>
        <p:spPr/>
        <p:txBody>
          <a:bodyPr/>
          <a:lstStyle/>
          <a:p>
            <a:fld id="{BC7DA2A1-0DD2-4B20-8DC9-1458AA07EB65}" type="datetimeFigureOut">
              <a:rPr lang="lv-LV" smtClean="0"/>
              <a:t>21.12.2022</a:t>
            </a:fld>
            <a:endParaRPr lang="lv-LV"/>
          </a:p>
        </p:txBody>
      </p:sp>
      <p:sp>
        <p:nvSpPr>
          <p:cNvPr id="4" name="Kājenes vietturis 3">
            <a:extLst>
              <a:ext uri="{FF2B5EF4-FFF2-40B4-BE49-F238E27FC236}">
                <a16:creationId xmlns:a16="http://schemas.microsoft.com/office/drawing/2014/main" id="{CF38FCBE-35FB-4A98-A1CD-85B5EFFE72AE}"/>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EF847E22-6053-480C-80F3-185041F9E10F}"/>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2045486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6639E3E4-CB48-4091-9734-2601F1FBE9E7}"/>
              </a:ext>
            </a:extLst>
          </p:cNvPr>
          <p:cNvSpPr>
            <a:spLocks noGrp="1"/>
          </p:cNvSpPr>
          <p:nvPr>
            <p:ph type="dt" sz="half" idx="10"/>
          </p:nvPr>
        </p:nvSpPr>
        <p:spPr/>
        <p:txBody>
          <a:bodyPr/>
          <a:lstStyle/>
          <a:p>
            <a:fld id="{BC7DA2A1-0DD2-4B20-8DC9-1458AA07EB65}" type="datetimeFigureOut">
              <a:rPr lang="lv-LV" smtClean="0"/>
              <a:t>21.12.2022</a:t>
            </a:fld>
            <a:endParaRPr lang="lv-LV"/>
          </a:p>
        </p:txBody>
      </p:sp>
      <p:sp>
        <p:nvSpPr>
          <p:cNvPr id="3" name="Kājenes vietturis 2">
            <a:extLst>
              <a:ext uri="{FF2B5EF4-FFF2-40B4-BE49-F238E27FC236}">
                <a16:creationId xmlns:a16="http://schemas.microsoft.com/office/drawing/2014/main" id="{1545C3DC-AABC-4DB3-BA5A-F36B20FE4729}"/>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E2D6A750-DD00-45A0-A415-C7BAB8487449}"/>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28846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E29B085-FE83-46E6-8BD1-4FFB1BFDC96E}"/>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C3D8E2BF-D73E-4AC7-9E83-7E95F8C085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0501633B-7380-43DC-A27E-5758324E1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9FD2CB0D-E797-48C0-A72D-C47D835DEFB8}"/>
              </a:ext>
            </a:extLst>
          </p:cNvPr>
          <p:cNvSpPr>
            <a:spLocks noGrp="1"/>
          </p:cNvSpPr>
          <p:nvPr>
            <p:ph type="dt" sz="half" idx="10"/>
          </p:nvPr>
        </p:nvSpPr>
        <p:spPr/>
        <p:txBody>
          <a:bodyPr/>
          <a:lstStyle/>
          <a:p>
            <a:fld id="{BC7DA2A1-0DD2-4B20-8DC9-1458AA07EB65}" type="datetimeFigureOut">
              <a:rPr lang="lv-LV" smtClean="0"/>
              <a:t>21.12.2022</a:t>
            </a:fld>
            <a:endParaRPr lang="lv-LV"/>
          </a:p>
        </p:txBody>
      </p:sp>
      <p:sp>
        <p:nvSpPr>
          <p:cNvPr id="6" name="Kājenes vietturis 5">
            <a:extLst>
              <a:ext uri="{FF2B5EF4-FFF2-40B4-BE49-F238E27FC236}">
                <a16:creationId xmlns:a16="http://schemas.microsoft.com/office/drawing/2014/main" id="{304F6EB0-6FF6-4C16-BB98-6D23E078742F}"/>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3A3CB72B-A983-4D69-9752-67D355D0F454}"/>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3177192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49E0E5-B963-4A6A-AFC2-214DAD199954}"/>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AE484890-4754-40A6-B29D-4BC341C9A1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F0A201B7-16E1-4B3B-A957-ABD8E75933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116BC86E-33C1-45AA-835D-7C0B07AFAA43}"/>
              </a:ext>
            </a:extLst>
          </p:cNvPr>
          <p:cNvSpPr>
            <a:spLocks noGrp="1"/>
          </p:cNvSpPr>
          <p:nvPr>
            <p:ph type="dt" sz="half" idx="10"/>
          </p:nvPr>
        </p:nvSpPr>
        <p:spPr/>
        <p:txBody>
          <a:bodyPr/>
          <a:lstStyle/>
          <a:p>
            <a:fld id="{BC7DA2A1-0DD2-4B20-8DC9-1458AA07EB65}" type="datetimeFigureOut">
              <a:rPr lang="lv-LV" smtClean="0"/>
              <a:t>21.12.2022</a:t>
            </a:fld>
            <a:endParaRPr lang="lv-LV"/>
          </a:p>
        </p:txBody>
      </p:sp>
      <p:sp>
        <p:nvSpPr>
          <p:cNvPr id="6" name="Kājenes vietturis 5">
            <a:extLst>
              <a:ext uri="{FF2B5EF4-FFF2-40B4-BE49-F238E27FC236}">
                <a16:creationId xmlns:a16="http://schemas.microsoft.com/office/drawing/2014/main" id="{B94CD155-94E6-40AC-BA14-2A184CFA0076}"/>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E8D9619D-FC7C-4D0C-9E0C-8BE27A20178C}"/>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3816907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image" Target="../media/image5.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65000"/>
            <a:lum/>
          </a:blip>
          <a:srcRect/>
          <a:stretch>
            <a:fillRect/>
          </a:stretch>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9CE52AA8-F1B0-4D35-8DDA-2C2E3E23EA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FB6EC5DC-826C-42B7-A8E6-011B52E01C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5395919F-8D65-46D7-B03B-6FCBAD0004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DA2A1-0DD2-4B20-8DC9-1458AA07EB65}" type="datetimeFigureOut">
              <a:rPr lang="lv-LV" smtClean="0"/>
              <a:t>21.12.2022</a:t>
            </a:fld>
            <a:endParaRPr lang="lv-LV"/>
          </a:p>
        </p:txBody>
      </p:sp>
      <p:sp>
        <p:nvSpPr>
          <p:cNvPr id="5" name="Kājenes vietturis 4">
            <a:extLst>
              <a:ext uri="{FF2B5EF4-FFF2-40B4-BE49-F238E27FC236}">
                <a16:creationId xmlns:a16="http://schemas.microsoft.com/office/drawing/2014/main" id="{A485695E-A577-4DB6-8259-D692AF52B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BDEC658A-AF18-4A06-9F36-456A5582E5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7EDD9-4A8B-47E5-9421-111F7AFD01E7}" type="slidenum">
              <a:rPr lang="lv-LV" smtClean="0"/>
              <a:t>‹#›</a:t>
            </a:fld>
            <a:endParaRPr lang="lv-LV"/>
          </a:p>
        </p:txBody>
      </p:sp>
    </p:spTree>
    <p:extLst>
      <p:ext uri="{BB962C8B-B14F-4D97-AF65-F5344CB8AC3E}">
        <p14:creationId xmlns:p14="http://schemas.microsoft.com/office/powerpoint/2010/main" val="2443273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B2AFD-B588-4EEB-B84A-EE52CE112067}" type="datetimeFigureOut">
              <a:rPr lang="lv-LV" smtClean="0"/>
              <a:t>21.12.2022</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C6229-6458-4195-BAC8-460BF8B49FB6}" type="slidenum">
              <a:rPr lang="lv-LV" smtClean="0"/>
              <a:t>‹#›</a:t>
            </a:fld>
            <a:endParaRPr lang="lv-LV"/>
          </a:p>
        </p:txBody>
      </p:sp>
    </p:spTree>
    <p:extLst>
      <p:ext uri="{BB962C8B-B14F-4D97-AF65-F5344CB8AC3E}">
        <p14:creationId xmlns:p14="http://schemas.microsoft.com/office/powerpoint/2010/main" val="356521126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FA2E50C6-0C30-4E1F-B9F0-F8FEBDC3E286}" type="datetime1">
              <a:rPr lang="en-US">
                <a:solidFill>
                  <a:prstClr val="black">
                    <a:tint val="75000"/>
                  </a:prstClr>
                </a:solidFill>
              </a:rPr>
              <a:pPr>
                <a:defRPr/>
              </a:pPr>
              <a:t>12/21/2022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defTabSz="938213" fontAlgn="base">
              <a:spcBef>
                <a:spcPct val="0"/>
              </a:spcBef>
              <a:spcAft>
                <a:spcPct val="0"/>
              </a:spcAft>
            </a:pPr>
            <a:fld id="{99BB1EFF-5D96-49FF-8E10-89A5AFE56FD6}" type="slidenum">
              <a:rPr lang="en-US" altLang="lv-LV" smtClean="0">
                <a:cs typeface="Arial" panose="020B0604020202020204" pitchFamily="34" charset="0"/>
              </a:rPr>
              <a:pPr defTabSz="938213" fontAlgn="base">
                <a:spcBef>
                  <a:spcPct val="0"/>
                </a:spcBef>
                <a:spcAft>
                  <a:spcPct val="0"/>
                </a:spcAft>
              </a:pPr>
              <a:t>‹#›</a:t>
            </a:fld>
            <a:endParaRPr lang="en-US" altLang="lv-LV">
              <a:cs typeface="Arial" panose="020B0604020202020204" pitchFamily="34" charset="0"/>
            </a:endParaRPr>
          </a:p>
        </p:txBody>
      </p:sp>
    </p:spTree>
    <p:extLst>
      <p:ext uri="{BB962C8B-B14F-4D97-AF65-F5344CB8AC3E}">
        <p14:creationId xmlns:p14="http://schemas.microsoft.com/office/powerpoint/2010/main" val="69467623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B2AFD-B588-4EEB-B84A-EE52CE112067}" type="datetimeFigureOut">
              <a:rPr lang="lv-LV" smtClean="0"/>
              <a:t>21.12.2022</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C6229-6458-4195-BAC8-460BF8B49FB6}" type="slidenum">
              <a:rPr lang="lv-LV" smtClean="0"/>
              <a:t>‹#›</a:t>
            </a:fld>
            <a:endParaRPr lang="lv-LV"/>
          </a:p>
        </p:txBody>
      </p:sp>
    </p:spTree>
    <p:extLst>
      <p:ext uri="{BB962C8B-B14F-4D97-AF65-F5344CB8AC3E}">
        <p14:creationId xmlns:p14="http://schemas.microsoft.com/office/powerpoint/2010/main" val="108836331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chart" Target="../charts/char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pkc.gov.lv/nap2027"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pkc.gov.lv/nap2027" TargetMode="Externa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A5F6-6413-4A6C-BC09-0095E33B5850}"/>
              </a:ext>
            </a:extLst>
          </p:cNvPr>
          <p:cNvSpPr>
            <a:spLocks noGrp="1"/>
          </p:cNvSpPr>
          <p:nvPr>
            <p:ph type="title"/>
          </p:nvPr>
        </p:nvSpPr>
        <p:spPr>
          <a:xfrm>
            <a:off x="286246" y="3311366"/>
            <a:ext cx="11562853" cy="960442"/>
          </a:xfrm>
        </p:spPr>
        <p:txBody>
          <a:bodyPr>
            <a:normAutofit/>
          </a:bodyPr>
          <a:lstStyle/>
          <a:p>
            <a:r>
              <a:rPr lang="lv-LV" sz="2800" cap="all" dirty="0">
                <a:solidFill>
                  <a:srgbClr val="9D2235"/>
                </a:solidFill>
              </a:rPr>
              <a:t>Nacionālais attīstības </a:t>
            </a:r>
            <a:r>
              <a:rPr lang="lv-LV" sz="2800" cap="all" dirty="0" err="1">
                <a:solidFill>
                  <a:srgbClr val="9D2235"/>
                </a:solidFill>
              </a:rPr>
              <a:t>plānS</a:t>
            </a:r>
            <a:r>
              <a:rPr lang="lv-LV" sz="2800" cap="all" dirty="0">
                <a:solidFill>
                  <a:srgbClr val="9D2235"/>
                </a:solidFill>
              </a:rPr>
              <a:t> 2021.-2027. gadam </a:t>
            </a:r>
            <a:endParaRPr lang="lv-LV" sz="2800" dirty="0">
              <a:solidFill>
                <a:srgbClr val="9D2235"/>
              </a:solidFill>
            </a:endParaRPr>
          </a:p>
        </p:txBody>
      </p:sp>
      <p:sp>
        <p:nvSpPr>
          <p:cNvPr id="3" name="Text Placeholder 2">
            <a:extLst>
              <a:ext uri="{FF2B5EF4-FFF2-40B4-BE49-F238E27FC236}">
                <a16:creationId xmlns:a16="http://schemas.microsoft.com/office/drawing/2014/main" id="{46EB9F3E-B548-40F1-8A20-6065A31DC697}"/>
              </a:ext>
            </a:extLst>
          </p:cNvPr>
          <p:cNvSpPr>
            <a:spLocks noGrp="1"/>
          </p:cNvSpPr>
          <p:nvPr>
            <p:ph type="body" sz="quarter" idx="10"/>
          </p:nvPr>
        </p:nvSpPr>
        <p:spPr>
          <a:xfrm>
            <a:off x="914400" y="4291045"/>
            <a:ext cx="10363200" cy="914400"/>
          </a:xfrm>
        </p:spPr>
        <p:txBody>
          <a:bodyPr>
            <a:normAutofit/>
          </a:bodyPr>
          <a:lstStyle/>
          <a:p>
            <a:r>
              <a:rPr lang="lv-LV" sz="1600" dirty="0">
                <a:effectLst/>
                <a:cs typeface="Calibri" panose="020F0502020204030204" pitchFamily="34" charset="0"/>
              </a:rPr>
              <a:t>Saeimas Ilgtspējīgas attīstības komisijas sēde, 21.12.2022.</a:t>
            </a:r>
          </a:p>
        </p:txBody>
      </p:sp>
      <p:sp>
        <p:nvSpPr>
          <p:cNvPr id="4" name="Text Placeholder 3">
            <a:extLst>
              <a:ext uri="{FF2B5EF4-FFF2-40B4-BE49-F238E27FC236}">
                <a16:creationId xmlns:a16="http://schemas.microsoft.com/office/drawing/2014/main" id="{248FE9FE-D430-4783-AEAC-1C09536AB0B3}"/>
              </a:ext>
            </a:extLst>
          </p:cNvPr>
          <p:cNvSpPr>
            <a:spLocks noGrp="1"/>
          </p:cNvSpPr>
          <p:nvPr>
            <p:ph type="body" sz="quarter" idx="11"/>
          </p:nvPr>
        </p:nvSpPr>
        <p:spPr/>
        <p:txBody>
          <a:bodyPr>
            <a:normAutofit/>
          </a:bodyPr>
          <a:lstStyle/>
          <a:p>
            <a:pPr algn="r">
              <a:lnSpc>
                <a:spcPct val="110000"/>
              </a:lnSpc>
              <a:spcBef>
                <a:spcPts val="0"/>
              </a:spcBef>
            </a:pPr>
            <a:endParaRPr lang="lv-LV" altLang="lv-LV" dirty="0">
              <a:ea typeface="MS PGothic" panose="020B0600070205080204" pitchFamily="34" charset="-128"/>
            </a:endParaRPr>
          </a:p>
          <a:p>
            <a:pPr algn="r">
              <a:lnSpc>
                <a:spcPct val="110000"/>
              </a:lnSpc>
              <a:spcBef>
                <a:spcPts val="0"/>
              </a:spcBef>
            </a:pPr>
            <a:r>
              <a:rPr lang="lv-LV" altLang="lv-LV" dirty="0">
                <a:ea typeface="MS PGothic" panose="020B0600070205080204" pitchFamily="34" charset="-128"/>
              </a:rPr>
              <a:t> </a:t>
            </a:r>
          </a:p>
          <a:p>
            <a:endParaRPr lang="lv-LV" b="1" dirty="0"/>
          </a:p>
        </p:txBody>
      </p:sp>
      <p:pic>
        <p:nvPicPr>
          <p:cNvPr id="6" name="Attēls 5">
            <a:extLst>
              <a:ext uri="{FF2B5EF4-FFF2-40B4-BE49-F238E27FC236}">
                <a16:creationId xmlns:a16="http://schemas.microsoft.com/office/drawing/2014/main" id="{82C0461F-5077-4E2C-AB04-998BFD469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8015" y="10633"/>
            <a:ext cx="2255520" cy="2575560"/>
          </a:xfrm>
          <a:prstGeom prst="rect">
            <a:avLst/>
          </a:prstGeom>
        </p:spPr>
      </p:pic>
      <p:sp>
        <p:nvSpPr>
          <p:cNvPr id="5" name="Text Placeholder 2">
            <a:extLst>
              <a:ext uri="{FF2B5EF4-FFF2-40B4-BE49-F238E27FC236}">
                <a16:creationId xmlns:a16="http://schemas.microsoft.com/office/drawing/2014/main" id="{CB4FD395-1207-3A79-B1E8-7BE7D71610C2}"/>
              </a:ext>
            </a:extLst>
          </p:cNvPr>
          <p:cNvSpPr txBox="1">
            <a:spLocks/>
          </p:cNvSpPr>
          <p:nvPr/>
        </p:nvSpPr>
        <p:spPr>
          <a:xfrm>
            <a:off x="5346700" y="5199282"/>
            <a:ext cx="6366835" cy="88163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lv-LV" sz="1600" dirty="0">
                <a:cs typeface="Calibri" panose="020F0502020204030204" pitchFamily="34" charset="0"/>
              </a:rPr>
              <a:t>Vladislavs </a:t>
            </a:r>
            <a:r>
              <a:rPr lang="lv-LV" sz="1600" dirty="0" err="1">
                <a:cs typeface="Calibri" panose="020F0502020204030204" pitchFamily="34" charset="0"/>
              </a:rPr>
              <a:t>Vesperis</a:t>
            </a:r>
            <a:r>
              <a:rPr lang="lv-LV" sz="1600" dirty="0">
                <a:cs typeface="Calibri" panose="020F0502020204030204" pitchFamily="34" charset="0"/>
              </a:rPr>
              <a:t>,</a:t>
            </a:r>
          </a:p>
          <a:p>
            <a:pPr algn="r"/>
            <a:r>
              <a:rPr lang="lv-LV" sz="1600" dirty="0" err="1">
                <a:cs typeface="Calibri" panose="020F0502020204030204" pitchFamily="34" charset="0"/>
              </a:rPr>
              <a:t>Pārresoru</a:t>
            </a:r>
            <a:r>
              <a:rPr lang="lv-LV" sz="1600" dirty="0">
                <a:cs typeface="Calibri" panose="020F0502020204030204" pitchFamily="34" charset="0"/>
              </a:rPr>
              <a:t> koordinācijas centra vadītāja vietnieks, Dr.oec.</a:t>
            </a:r>
          </a:p>
          <a:p>
            <a:pPr algn="r"/>
            <a:r>
              <a:rPr lang="lv-LV" sz="1300" dirty="0">
                <a:cs typeface="Calibri" panose="020F0502020204030204" pitchFamily="34" charset="0"/>
              </a:rPr>
              <a:t>E-pasta adrese: vladislavs.vesperis@pkc.mk.gov.lv</a:t>
            </a:r>
          </a:p>
        </p:txBody>
      </p:sp>
    </p:spTree>
    <p:extLst>
      <p:ext uri="{BB962C8B-B14F-4D97-AF65-F5344CB8AC3E}">
        <p14:creationId xmlns:p14="http://schemas.microsoft.com/office/powerpoint/2010/main" val="2901663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5DC2F-2A76-0044-9D4E-5DEB8CC4C25B}"/>
              </a:ext>
            </a:extLst>
          </p:cNvPr>
          <p:cNvSpPr>
            <a:spLocks noGrp="1"/>
          </p:cNvSpPr>
          <p:nvPr>
            <p:ph type="title"/>
          </p:nvPr>
        </p:nvSpPr>
        <p:spPr/>
        <p:txBody>
          <a:bodyPr>
            <a:normAutofit/>
          </a:bodyPr>
          <a:lstStyle/>
          <a:p>
            <a:r>
              <a:rPr lang="lv-LV" sz="2800" b="1" dirty="0">
                <a:solidFill>
                  <a:srgbClr val="9D2235"/>
                </a:solidFill>
                <a:latin typeface="Verdana" panose="020B0604030504040204" pitchFamily="34" charset="0"/>
                <a:ea typeface="Verdana" panose="020B0604030504040204" pitchFamily="34" charset="0"/>
                <a:cs typeface="Verdana" panose="020B0604030504040204" pitchFamily="34" charset="0"/>
              </a:rPr>
              <a:t>NAP2027 stratēģisko mērķu indikatori (2)</a:t>
            </a:r>
            <a:endParaRPr lang="x-none" sz="2800" dirty="0"/>
          </a:p>
        </p:txBody>
      </p:sp>
      <p:graphicFrame>
        <p:nvGraphicFramePr>
          <p:cNvPr id="5" name="Content Placeholder 4">
            <a:extLst>
              <a:ext uri="{FF2B5EF4-FFF2-40B4-BE49-F238E27FC236}">
                <a16:creationId xmlns:a16="http://schemas.microsoft.com/office/drawing/2014/main" id="{E50C79B3-666D-C24F-83FD-1637A097EDB9}"/>
              </a:ext>
            </a:extLst>
          </p:cNvPr>
          <p:cNvGraphicFramePr>
            <a:graphicFrameLocks noGrp="1"/>
          </p:cNvGraphicFramePr>
          <p:nvPr>
            <p:ph sz="half" idx="1"/>
          </p:nvPr>
        </p:nvGraphicFramePr>
        <p:xfrm>
          <a:off x="292608" y="1299882"/>
          <a:ext cx="5592607" cy="2632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a:extLst>
              <a:ext uri="{FF2B5EF4-FFF2-40B4-BE49-F238E27FC236}">
                <a16:creationId xmlns:a16="http://schemas.microsoft.com/office/drawing/2014/main" id="{C87C714F-9E19-594A-855E-789148EA70C7}"/>
              </a:ext>
            </a:extLst>
          </p:cNvPr>
          <p:cNvGraphicFramePr>
            <a:graphicFrameLocks noGrp="1"/>
          </p:cNvGraphicFramePr>
          <p:nvPr>
            <p:ph sz="half" idx="2"/>
          </p:nvPr>
        </p:nvGraphicFramePr>
        <p:xfrm>
          <a:off x="6095999" y="1299882"/>
          <a:ext cx="5468585" cy="2632038"/>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4432CF4B-0AAF-7E47-8777-5CFFD0A19CFD}"/>
              </a:ext>
            </a:extLst>
          </p:cNvPr>
          <p:cNvSpPr/>
          <p:nvPr/>
        </p:nvSpPr>
        <p:spPr>
          <a:xfrm>
            <a:off x="4421284" y="3934460"/>
            <a:ext cx="1390124" cy="276999"/>
          </a:xfrm>
          <a:prstGeom prst="rect">
            <a:avLst/>
          </a:prstGeom>
        </p:spPr>
        <p:txBody>
          <a:bodyPr wrap="non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lv-LV" sz="1200" b="0" i="1" u="none" strike="noStrike" kern="1200" cap="none" spc="0" normalizeH="0" baseline="0" noProof="0" dirty="0">
                <a:ln>
                  <a:noFill/>
                </a:ln>
                <a:solidFill>
                  <a:srgbClr val="000000"/>
                </a:solidFill>
                <a:effectLst/>
                <a:uLnTx/>
                <a:uFillTx/>
                <a:latin typeface="Verdana" panose="020B0604030504040204" pitchFamily="34" charset="0"/>
                <a:ea typeface="+mn-ea"/>
                <a:cs typeface="Times New Roman" panose="02020603050405020304" pitchFamily="18" charset="0"/>
              </a:rPr>
              <a:t>Avots: </a:t>
            </a:r>
            <a:r>
              <a:rPr kumimoji="0" lang="lv-LV" sz="1200" b="0" i="1" u="none" strike="noStrike" kern="1200" cap="none" spc="0" normalizeH="0" baseline="0" noProof="0" dirty="0" err="1">
                <a:ln>
                  <a:noFill/>
                </a:ln>
                <a:solidFill>
                  <a:srgbClr val="000000"/>
                </a:solidFill>
                <a:effectLst/>
                <a:uLnTx/>
                <a:uFillTx/>
                <a:latin typeface="Verdana" panose="020B0604030504040204" pitchFamily="34" charset="0"/>
                <a:ea typeface="+mn-ea"/>
                <a:cs typeface="Times New Roman" panose="02020603050405020304" pitchFamily="18" charset="0"/>
              </a:rPr>
              <a:t>Eurostat</a:t>
            </a:r>
            <a:endParaRPr kumimoji="0" lang="lv-LV" sz="1200" b="0" i="1"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8" name="Rectangle 7">
            <a:extLst>
              <a:ext uri="{FF2B5EF4-FFF2-40B4-BE49-F238E27FC236}">
                <a16:creationId xmlns:a16="http://schemas.microsoft.com/office/drawing/2014/main" id="{AE567AC1-5DB2-714E-953C-CDA01E884A63}"/>
              </a:ext>
            </a:extLst>
          </p:cNvPr>
          <p:cNvSpPr/>
          <p:nvPr/>
        </p:nvSpPr>
        <p:spPr>
          <a:xfrm>
            <a:off x="9757680" y="3934460"/>
            <a:ext cx="1806905" cy="276999"/>
          </a:xfrm>
          <a:prstGeom prst="rect">
            <a:avLst/>
          </a:prstGeom>
        </p:spPr>
        <p:txBody>
          <a:bodyPr wrap="non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lv-LV" sz="1200" b="0" i="1" u="none" strike="noStrike" kern="1200" cap="none" spc="0" normalizeH="0" baseline="0" noProof="0" dirty="0">
                <a:ln>
                  <a:noFill/>
                </a:ln>
                <a:solidFill>
                  <a:srgbClr val="000000"/>
                </a:solidFill>
                <a:effectLst/>
                <a:uLnTx/>
                <a:uFillTx/>
                <a:latin typeface="Verdana" panose="020B0604030504040204" pitchFamily="34" charset="0"/>
                <a:ea typeface="+mn-ea"/>
                <a:cs typeface="Times New Roman" panose="02020603050405020304" pitchFamily="18" charset="0"/>
              </a:rPr>
              <a:t>Avots: CSP, </a:t>
            </a:r>
            <a:r>
              <a:rPr kumimoji="0" lang="lv-LV" sz="1200" b="0" i="1" u="none" strike="noStrike" kern="1200" cap="none" spc="0" normalizeH="0" baseline="0" noProof="0" dirty="0" err="1">
                <a:ln>
                  <a:noFill/>
                </a:ln>
                <a:solidFill>
                  <a:srgbClr val="000000"/>
                </a:solidFill>
                <a:effectLst/>
                <a:uLnTx/>
                <a:uFillTx/>
                <a:latin typeface="Verdana" panose="020B0604030504040204" pitchFamily="34" charset="0"/>
                <a:ea typeface="+mn-ea"/>
                <a:cs typeface="Times New Roman" panose="02020603050405020304" pitchFamily="18" charset="0"/>
              </a:rPr>
              <a:t>Eurostat</a:t>
            </a:r>
            <a:endParaRPr kumimoji="0" lang="lv-LV" sz="1200" b="0" i="1"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graphicFrame>
        <p:nvGraphicFramePr>
          <p:cNvPr id="9" name="Content Placeholder 3">
            <a:extLst>
              <a:ext uri="{FF2B5EF4-FFF2-40B4-BE49-F238E27FC236}">
                <a16:creationId xmlns:a16="http://schemas.microsoft.com/office/drawing/2014/main" id="{45D01FE6-8BCD-D64A-827C-050D61B2B86F}"/>
              </a:ext>
            </a:extLst>
          </p:cNvPr>
          <p:cNvGraphicFramePr>
            <a:graphicFrameLocks/>
          </p:cNvGraphicFramePr>
          <p:nvPr/>
        </p:nvGraphicFramePr>
        <p:xfrm>
          <a:off x="292608" y="4433454"/>
          <a:ext cx="11558016" cy="2059422"/>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a:extLst>
              <a:ext uri="{FF2B5EF4-FFF2-40B4-BE49-F238E27FC236}">
                <a16:creationId xmlns:a16="http://schemas.microsoft.com/office/drawing/2014/main" id="{35F75E09-A664-9546-8BE6-CDE9041C2A7A}"/>
              </a:ext>
            </a:extLst>
          </p:cNvPr>
          <p:cNvSpPr/>
          <p:nvPr/>
        </p:nvSpPr>
        <p:spPr>
          <a:xfrm>
            <a:off x="9540483" y="6492875"/>
            <a:ext cx="1813317" cy="276999"/>
          </a:xfrm>
          <a:prstGeom prst="rect">
            <a:avLst/>
          </a:prstGeom>
        </p:spPr>
        <p:txBody>
          <a:bodyPr wrap="non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lv-LV" sz="1200" b="0" i="1" u="none" strike="noStrike" kern="1200" cap="none" spc="0" normalizeH="0" baseline="0" noProof="0" dirty="0">
                <a:ln>
                  <a:noFill/>
                </a:ln>
                <a:solidFill>
                  <a:srgbClr val="000000"/>
                </a:solidFill>
                <a:effectLst/>
                <a:uLnTx/>
                <a:uFillTx/>
                <a:latin typeface="Verdana" panose="020B0604030504040204" pitchFamily="34" charset="0"/>
                <a:ea typeface="+mn-ea"/>
                <a:cs typeface="Times New Roman" panose="02020603050405020304" pitchFamily="18" charset="0"/>
              </a:rPr>
              <a:t>Avots: CSP, aprēķins</a:t>
            </a:r>
            <a:endParaRPr kumimoji="0" lang="lv-LV" sz="1200" b="0" i="1"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cxnSp>
        <p:nvCxnSpPr>
          <p:cNvPr id="11" name="Straight Connector 10">
            <a:extLst>
              <a:ext uri="{FF2B5EF4-FFF2-40B4-BE49-F238E27FC236}">
                <a16:creationId xmlns:a16="http://schemas.microsoft.com/office/drawing/2014/main" id="{354AAB7F-68B9-4AEB-B974-A58D98A71EFC}"/>
              </a:ext>
            </a:extLst>
          </p:cNvPr>
          <p:cNvCxnSpPr>
            <a:cxnSpLocks/>
          </p:cNvCxnSpPr>
          <p:nvPr/>
        </p:nvCxnSpPr>
        <p:spPr>
          <a:xfrm flipV="1">
            <a:off x="9170894" y="5387788"/>
            <a:ext cx="2182906" cy="170330"/>
          </a:xfrm>
          <a:prstGeom prst="line">
            <a:avLst/>
          </a:prstGeom>
          <a:ln w="28575">
            <a:solidFill>
              <a:srgbClr val="9D2235"/>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12D0511-9DFC-4591-A517-2E203A8F4B31}"/>
              </a:ext>
            </a:extLst>
          </p:cNvPr>
          <p:cNvCxnSpPr>
            <a:cxnSpLocks/>
          </p:cNvCxnSpPr>
          <p:nvPr/>
        </p:nvCxnSpPr>
        <p:spPr>
          <a:xfrm flipV="1">
            <a:off x="8290226" y="2527022"/>
            <a:ext cx="1972121" cy="183588"/>
          </a:xfrm>
          <a:prstGeom prst="line">
            <a:avLst/>
          </a:prstGeom>
          <a:ln w="28575">
            <a:solidFill>
              <a:srgbClr val="9D2235"/>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C52D171-8E28-41C0-9B72-0955B88C5F70}"/>
              </a:ext>
            </a:extLst>
          </p:cNvPr>
          <p:cNvCxnSpPr>
            <a:cxnSpLocks/>
          </p:cNvCxnSpPr>
          <p:nvPr/>
        </p:nvCxnSpPr>
        <p:spPr>
          <a:xfrm flipV="1">
            <a:off x="10309267" y="2429435"/>
            <a:ext cx="860757" cy="97587"/>
          </a:xfrm>
          <a:prstGeom prst="line">
            <a:avLst/>
          </a:prstGeom>
          <a:ln w="28575">
            <a:solidFill>
              <a:srgbClr val="9D2235"/>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11D796-7859-4881-8220-D6BF307966CA}"/>
              </a:ext>
            </a:extLst>
          </p:cNvPr>
          <p:cNvCxnSpPr>
            <a:cxnSpLocks/>
          </p:cNvCxnSpPr>
          <p:nvPr/>
        </p:nvCxnSpPr>
        <p:spPr>
          <a:xfrm>
            <a:off x="6544236" y="2657069"/>
            <a:ext cx="1371599" cy="166813"/>
          </a:xfrm>
          <a:prstGeom prst="line">
            <a:avLst/>
          </a:prstGeom>
          <a:ln w="28575">
            <a:solidFill>
              <a:srgbClr val="9D2235"/>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91346AD-D989-46AA-BCB1-0FA096B70408}"/>
              </a:ext>
            </a:extLst>
          </p:cNvPr>
          <p:cNvCxnSpPr>
            <a:cxnSpLocks/>
          </p:cNvCxnSpPr>
          <p:nvPr/>
        </p:nvCxnSpPr>
        <p:spPr>
          <a:xfrm flipV="1">
            <a:off x="2597638" y="2740475"/>
            <a:ext cx="1992291" cy="135793"/>
          </a:xfrm>
          <a:prstGeom prst="line">
            <a:avLst/>
          </a:prstGeom>
          <a:ln w="28575">
            <a:solidFill>
              <a:srgbClr val="9D2235"/>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0963FF-F101-4DBC-B64C-DA8EC9BC4899}"/>
              </a:ext>
            </a:extLst>
          </p:cNvPr>
          <p:cNvCxnSpPr>
            <a:cxnSpLocks/>
          </p:cNvCxnSpPr>
          <p:nvPr/>
        </p:nvCxnSpPr>
        <p:spPr>
          <a:xfrm flipV="1">
            <a:off x="4589929" y="2654529"/>
            <a:ext cx="956869" cy="113411"/>
          </a:xfrm>
          <a:prstGeom prst="line">
            <a:avLst/>
          </a:prstGeom>
          <a:ln w="28575">
            <a:solidFill>
              <a:srgbClr val="9D2235"/>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71DD2B0-97EB-455C-87C7-41237C9A77DF}"/>
              </a:ext>
            </a:extLst>
          </p:cNvPr>
          <p:cNvCxnSpPr>
            <a:cxnSpLocks/>
          </p:cNvCxnSpPr>
          <p:nvPr/>
        </p:nvCxnSpPr>
        <p:spPr>
          <a:xfrm flipV="1">
            <a:off x="975026" y="2876268"/>
            <a:ext cx="1622611" cy="138889"/>
          </a:xfrm>
          <a:prstGeom prst="line">
            <a:avLst/>
          </a:prstGeom>
          <a:ln w="28575">
            <a:solidFill>
              <a:srgbClr val="9D2235"/>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769ABCF-9475-4258-A1A8-2EAEB8C8DC24}"/>
              </a:ext>
            </a:extLst>
          </p:cNvPr>
          <p:cNvCxnSpPr>
            <a:cxnSpLocks/>
          </p:cNvCxnSpPr>
          <p:nvPr/>
        </p:nvCxnSpPr>
        <p:spPr>
          <a:xfrm flipV="1">
            <a:off x="959451" y="2214033"/>
            <a:ext cx="1638186" cy="1"/>
          </a:xfrm>
          <a:prstGeom prst="line">
            <a:avLst/>
          </a:prstGeom>
          <a:ln w="28575">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5B57660-DDAC-4C7E-8CE4-590E2789636A}"/>
              </a:ext>
            </a:extLst>
          </p:cNvPr>
          <p:cNvCxnSpPr>
            <a:cxnSpLocks/>
          </p:cNvCxnSpPr>
          <p:nvPr/>
        </p:nvCxnSpPr>
        <p:spPr>
          <a:xfrm>
            <a:off x="959451" y="2926939"/>
            <a:ext cx="1638186" cy="269540"/>
          </a:xfrm>
          <a:prstGeom prst="line">
            <a:avLst/>
          </a:prstGeom>
          <a:ln w="28575">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61052AD-04CA-489F-A5C5-F04786626C29}"/>
              </a:ext>
            </a:extLst>
          </p:cNvPr>
          <p:cNvCxnSpPr>
            <a:cxnSpLocks/>
          </p:cNvCxnSpPr>
          <p:nvPr/>
        </p:nvCxnSpPr>
        <p:spPr>
          <a:xfrm flipV="1">
            <a:off x="959450" y="2746497"/>
            <a:ext cx="1653762" cy="375024"/>
          </a:xfrm>
          <a:prstGeom prst="line">
            <a:avLst/>
          </a:prstGeom>
          <a:ln w="2857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81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6558DBDC-8A74-401C-A31E-902723258D09}"/>
              </a:ext>
            </a:extLst>
          </p:cNvPr>
          <p:cNvSpPr/>
          <p:nvPr/>
        </p:nvSpPr>
        <p:spPr>
          <a:xfrm>
            <a:off x="3863975" y="3053105"/>
            <a:ext cx="1467395" cy="2190637"/>
          </a:xfrm>
          <a:custGeom>
            <a:avLst/>
            <a:gdLst>
              <a:gd name="connsiteX0" fmla="*/ 0 w 1467395"/>
              <a:gd name="connsiteY0" fmla="*/ 0 h 2190637"/>
              <a:gd name="connsiteX1" fmla="*/ 1467395 w 1467395"/>
              <a:gd name="connsiteY1" fmla="*/ 847155 h 2190637"/>
              <a:gd name="connsiteX2" fmla="*/ 1442541 w 1467395"/>
              <a:gd name="connsiteY2" fmla="*/ 927221 h 2190637"/>
              <a:gd name="connsiteX3" fmla="*/ 1425576 w 1467395"/>
              <a:gd name="connsiteY3" fmla="*/ 1095508 h 2190637"/>
              <a:gd name="connsiteX4" fmla="*/ 1442541 w 1467395"/>
              <a:gd name="connsiteY4" fmla="*/ 1263795 h 2190637"/>
              <a:gd name="connsiteX5" fmla="*/ 1467251 w 1467395"/>
              <a:gd name="connsiteY5" fmla="*/ 1343399 h 2190637"/>
              <a:gd name="connsiteX6" fmla="*/ 0 w 1467395"/>
              <a:gd name="connsiteY6" fmla="*/ 2190637 h 219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7395" h="2190637">
                <a:moveTo>
                  <a:pt x="0" y="0"/>
                </a:moveTo>
                <a:lnTo>
                  <a:pt x="1467395" y="847155"/>
                </a:lnTo>
                <a:lnTo>
                  <a:pt x="1442541" y="927221"/>
                </a:lnTo>
                <a:cubicBezTo>
                  <a:pt x="1431418" y="981580"/>
                  <a:pt x="1425576" y="1037862"/>
                  <a:pt x="1425576" y="1095508"/>
                </a:cubicBezTo>
                <a:cubicBezTo>
                  <a:pt x="1425576" y="1153155"/>
                  <a:pt x="1431418" y="1209437"/>
                  <a:pt x="1442541" y="1263795"/>
                </a:cubicBezTo>
                <a:lnTo>
                  <a:pt x="1467251" y="1343399"/>
                </a:lnTo>
                <a:lnTo>
                  <a:pt x="0" y="2190637"/>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D4B830E-1BD4-4289-A6CB-F1ADCA4040B7}"/>
              </a:ext>
            </a:extLst>
          </p:cNvPr>
          <p:cNvSpPr/>
          <p:nvPr/>
        </p:nvSpPr>
        <p:spPr>
          <a:xfrm>
            <a:off x="3863975" y="1888013"/>
            <a:ext cx="2078039" cy="1696589"/>
          </a:xfrm>
          <a:custGeom>
            <a:avLst/>
            <a:gdLst>
              <a:gd name="connsiteX0" fmla="*/ 0 w 2078039"/>
              <a:gd name="connsiteY0" fmla="*/ 0 h 1696589"/>
              <a:gd name="connsiteX1" fmla="*/ 2078039 w 2078039"/>
              <a:gd name="connsiteY1" fmla="*/ 0 h 1696589"/>
              <a:gd name="connsiteX2" fmla="*/ 2078039 w 2078039"/>
              <a:gd name="connsiteY2" fmla="*/ 1446209 h 1696589"/>
              <a:gd name="connsiteX3" fmla="*/ 2012289 w 2078039"/>
              <a:gd name="connsiteY3" fmla="*/ 1463115 h 1696589"/>
              <a:gd name="connsiteX4" fmla="*/ 1670148 w 2078039"/>
              <a:gd name="connsiteY4" fmla="*/ 1670147 h 1696589"/>
              <a:gd name="connsiteX5" fmla="*/ 1648332 w 2078039"/>
              <a:gd name="connsiteY5" fmla="*/ 1696589 h 1696589"/>
              <a:gd name="connsiteX6" fmla="*/ 0 w 2078039"/>
              <a:gd name="connsiteY6" fmla="*/ 744899 h 169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9" h="1696589">
                <a:moveTo>
                  <a:pt x="0" y="0"/>
                </a:moveTo>
                <a:lnTo>
                  <a:pt x="2078039" y="0"/>
                </a:lnTo>
                <a:lnTo>
                  <a:pt x="2078039" y="1446209"/>
                </a:lnTo>
                <a:lnTo>
                  <a:pt x="2012289" y="1463115"/>
                </a:lnTo>
                <a:cubicBezTo>
                  <a:pt x="1881554" y="1503778"/>
                  <a:pt x="1764592" y="1575704"/>
                  <a:pt x="1670148" y="1670147"/>
                </a:cubicBezTo>
                <a:lnTo>
                  <a:pt x="1648332" y="1696589"/>
                </a:lnTo>
                <a:lnTo>
                  <a:pt x="0" y="744899"/>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502AFA82-0748-48BD-B159-36830DD11080}"/>
              </a:ext>
            </a:extLst>
          </p:cNvPr>
          <p:cNvSpPr/>
          <p:nvPr/>
        </p:nvSpPr>
        <p:spPr>
          <a:xfrm>
            <a:off x="6307139" y="1888013"/>
            <a:ext cx="2078036" cy="1696590"/>
          </a:xfrm>
          <a:custGeom>
            <a:avLst/>
            <a:gdLst>
              <a:gd name="connsiteX0" fmla="*/ 0 w 2078036"/>
              <a:gd name="connsiteY0" fmla="*/ 0 h 1696590"/>
              <a:gd name="connsiteX1" fmla="*/ 2078036 w 2078036"/>
              <a:gd name="connsiteY1" fmla="*/ 0 h 1696590"/>
              <a:gd name="connsiteX2" fmla="*/ 2078036 w 2078036"/>
              <a:gd name="connsiteY2" fmla="*/ 744901 h 1696590"/>
              <a:gd name="connsiteX3" fmla="*/ 429706 w 2078036"/>
              <a:gd name="connsiteY3" fmla="*/ 1696590 h 1696590"/>
              <a:gd name="connsiteX4" fmla="*/ 407888 w 2078036"/>
              <a:gd name="connsiteY4" fmla="*/ 1670147 h 1696590"/>
              <a:gd name="connsiteX5" fmla="*/ 65747 w 2078036"/>
              <a:gd name="connsiteY5" fmla="*/ 1463115 h 1696590"/>
              <a:gd name="connsiteX6" fmla="*/ 0 w 2078036"/>
              <a:gd name="connsiteY6" fmla="*/ 1446210 h 169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6" h="1696590">
                <a:moveTo>
                  <a:pt x="0" y="0"/>
                </a:moveTo>
                <a:lnTo>
                  <a:pt x="2078036" y="0"/>
                </a:lnTo>
                <a:lnTo>
                  <a:pt x="2078036" y="744901"/>
                </a:lnTo>
                <a:lnTo>
                  <a:pt x="429706" y="1696590"/>
                </a:lnTo>
                <a:lnTo>
                  <a:pt x="407888" y="1670147"/>
                </a:lnTo>
                <a:cubicBezTo>
                  <a:pt x="313445" y="1575704"/>
                  <a:pt x="196483" y="1503778"/>
                  <a:pt x="65747" y="1463115"/>
                </a:cubicBezTo>
                <a:lnTo>
                  <a:pt x="0" y="1446210"/>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C3A33276-3CEF-492E-9A01-8D752511345A}"/>
              </a:ext>
            </a:extLst>
          </p:cNvPr>
          <p:cNvSpPr/>
          <p:nvPr/>
        </p:nvSpPr>
        <p:spPr>
          <a:xfrm>
            <a:off x="6918024" y="3054022"/>
            <a:ext cx="1467151" cy="2188800"/>
          </a:xfrm>
          <a:custGeom>
            <a:avLst/>
            <a:gdLst>
              <a:gd name="connsiteX0" fmla="*/ 1467151 w 1467151"/>
              <a:gd name="connsiteY0" fmla="*/ 0 h 2188800"/>
              <a:gd name="connsiteX1" fmla="*/ 1467151 w 1467151"/>
              <a:gd name="connsiteY1" fmla="*/ 2188800 h 2188800"/>
              <a:gd name="connsiteX2" fmla="*/ 144 w 1467151"/>
              <a:gd name="connsiteY2" fmla="*/ 1341703 h 2188800"/>
              <a:gd name="connsiteX3" fmla="*/ 24613 w 1467151"/>
              <a:gd name="connsiteY3" fmla="*/ 1262877 h 2188800"/>
              <a:gd name="connsiteX4" fmla="*/ 41577 w 1467151"/>
              <a:gd name="connsiteY4" fmla="*/ 1094590 h 2188800"/>
              <a:gd name="connsiteX5" fmla="*/ 24613 w 1467151"/>
              <a:gd name="connsiteY5" fmla="*/ 926303 h 2188800"/>
              <a:gd name="connsiteX6" fmla="*/ 0 w 1467151"/>
              <a:gd name="connsiteY6" fmla="*/ 847014 h 218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7151" h="2188800">
                <a:moveTo>
                  <a:pt x="1467151" y="0"/>
                </a:moveTo>
                <a:lnTo>
                  <a:pt x="1467151" y="2188800"/>
                </a:lnTo>
                <a:lnTo>
                  <a:pt x="144" y="1341703"/>
                </a:lnTo>
                <a:lnTo>
                  <a:pt x="24613" y="1262877"/>
                </a:lnTo>
                <a:cubicBezTo>
                  <a:pt x="35736" y="1208519"/>
                  <a:pt x="41577" y="1152237"/>
                  <a:pt x="41577" y="1094590"/>
                </a:cubicBezTo>
                <a:cubicBezTo>
                  <a:pt x="41577" y="1036944"/>
                  <a:pt x="35736" y="980662"/>
                  <a:pt x="24613" y="926303"/>
                </a:cubicBezTo>
                <a:lnTo>
                  <a:pt x="0" y="847014"/>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AC82597E-3318-4E1A-BF70-9D6EDB01A201}"/>
              </a:ext>
            </a:extLst>
          </p:cNvPr>
          <p:cNvSpPr/>
          <p:nvPr/>
        </p:nvSpPr>
        <p:spPr>
          <a:xfrm>
            <a:off x="3863975" y="4712624"/>
            <a:ext cx="2078039" cy="1696588"/>
          </a:xfrm>
          <a:custGeom>
            <a:avLst/>
            <a:gdLst>
              <a:gd name="connsiteX0" fmla="*/ 1648333 w 2078039"/>
              <a:gd name="connsiteY0" fmla="*/ 0 h 1696588"/>
              <a:gd name="connsiteX1" fmla="*/ 1670148 w 2078039"/>
              <a:gd name="connsiteY1" fmla="*/ 26440 h 1696588"/>
              <a:gd name="connsiteX2" fmla="*/ 2012289 w 2078039"/>
              <a:gd name="connsiteY2" fmla="*/ 233472 h 1696588"/>
              <a:gd name="connsiteX3" fmla="*/ 2078039 w 2078039"/>
              <a:gd name="connsiteY3" fmla="*/ 250378 h 1696588"/>
              <a:gd name="connsiteX4" fmla="*/ 2078039 w 2078039"/>
              <a:gd name="connsiteY4" fmla="*/ 1696588 h 1696588"/>
              <a:gd name="connsiteX5" fmla="*/ 0 w 2078039"/>
              <a:gd name="connsiteY5" fmla="*/ 1696588 h 1696588"/>
              <a:gd name="connsiteX6" fmla="*/ 0 w 2078039"/>
              <a:gd name="connsiteY6" fmla="*/ 951691 h 16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9" h="1696588">
                <a:moveTo>
                  <a:pt x="1648333" y="0"/>
                </a:moveTo>
                <a:lnTo>
                  <a:pt x="1670148" y="26440"/>
                </a:lnTo>
                <a:cubicBezTo>
                  <a:pt x="1764592" y="120884"/>
                  <a:pt x="1881554" y="192809"/>
                  <a:pt x="2012289" y="233472"/>
                </a:cubicBezTo>
                <a:lnTo>
                  <a:pt x="2078039" y="250378"/>
                </a:lnTo>
                <a:lnTo>
                  <a:pt x="2078039" y="1696588"/>
                </a:lnTo>
                <a:lnTo>
                  <a:pt x="0" y="1696588"/>
                </a:lnTo>
                <a:lnTo>
                  <a:pt x="0" y="951691"/>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E578CBE6-8EF3-4CC7-92DB-6EE6CCD5B192}"/>
              </a:ext>
            </a:extLst>
          </p:cNvPr>
          <p:cNvSpPr/>
          <p:nvPr/>
        </p:nvSpPr>
        <p:spPr>
          <a:xfrm>
            <a:off x="6307139" y="4712624"/>
            <a:ext cx="2078036" cy="1696589"/>
          </a:xfrm>
          <a:custGeom>
            <a:avLst/>
            <a:gdLst>
              <a:gd name="connsiteX0" fmla="*/ 429705 w 2078036"/>
              <a:gd name="connsiteY0" fmla="*/ 0 h 1696589"/>
              <a:gd name="connsiteX1" fmla="*/ 2078036 w 2078036"/>
              <a:gd name="connsiteY1" fmla="*/ 951690 h 1696589"/>
              <a:gd name="connsiteX2" fmla="*/ 2078036 w 2078036"/>
              <a:gd name="connsiteY2" fmla="*/ 1696589 h 1696589"/>
              <a:gd name="connsiteX3" fmla="*/ 0 w 2078036"/>
              <a:gd name="connsiteY3" fmla="*/ 1696589 h 1696589"/>
              <a:gd name="connsiteX4" fmla="*/ 0 w 2078036"/>
              <a:gd name="connsiteY4" fmla="*/ 250378 h 1696589"/>
              <a:gd name="connsiteX5" fmla="*/ 65747 w 2078036"/>
              <a:gd name="connsiteY5" fmla="*/ 233473 h 1696589"/>
              <a:gd name="connsiteX6" fmla="*/ 407888 w 2078036"/>
              <a:gd name="connsiteY6" fmla="*/ 26441 h 169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6" h="1696589">
                <a:moveTo>
                  <a:pt x="429705" y="0"/>
                </a:moveTo>
                <a:lnTo>
                  <a:pt x="2078036" y="951690"/>
                </a:lnTo>
                <a:lnTo>
                  <a:pt x="2078036" y="1696589"/>
                </a:lnTo>
                <a:lnTo>
                  <a:pt x="0" y="1696589"/>
                </a:lnTo>
                <a:lnTo>
                  <a:pt x="0" y="250378"/>
                </a:lnTo>
                <a:lnTo>
                  <a:pt x="65747" y="233473"/>
                </a:lnTo>
                <a:cubicBezTo>
                  <a:pt x="196483" y="192810"/>
                  <a:pt x="313445" y="120885"/>
                  <a:pt x="407888" y="26441"/>
                </a:cubicBez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123CA498-141F-4703-89A7-F4353607B1BB}"/>
              </a:ext>
            </a:extLst>
          </p:cNvPr>
          <p:cNvGrpSpPr/>
          <p:nvPr/>
        </p:nvGrpSpPr>
        <p:grpSpPr>
          <a:xfrm>
            <a:off x="8950552" y="3666856"/>
            <a:ext cx="2937088" cy="1290153"/>
            <a:chOff x="8921977" y="1466725"/>
            <a:chExt cx="2937088" cy="1290153"/>
          </a:xfrm>
        </p:grpSpPr>
        <p:sp>
          <p:nvSpPr>
            <p:cNvPr id="52" name="TextBox 51">
              <a:extLst>
                <a:ext uri="{FF2B5EF4-FFF2-40B4-BE49-F238E27FC236}">
                  <a16:creationId xmlns:a16="http://schemas.microsoft.com/office/drawing/2014/main" id="{D38474D6-F3C3-4387-8570-D4CD2550B552}"/>
                </a:ext>
              </a:extLst>
            </p:cNvPr>
            <p:cNvSpPr txBox="1"/>
            <p:nvPr/>
          </p:nvSpPr>
          <p:spPr>
            <a:xfrm>
              <a:off x="8921977" y="1466725"/>
              <a:ext cx="2937088" cy="461665"/>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Kultūra un sports aktīvai un pilnvērtīgai dzīvei</a:t>
              </a:r>
            </a:p>
          </p:txBody>
        </p:sp>
        <p:sp>
          <p:nvSpPr>
            <p:cNvPr id="53" name="TextBox 52">
              <a:extLst>
                <a:ext uri="{FF2B5EF4-FFF2-40B4-BE49-F238E27FC236}">
                  <a16:creationId xmlns:a16="http://schemas.microsoft.com/office/drawing/2014/main" id="{EDA2D7E4-7FB7-4775-B8E7-2D174EEA2FF1}"/>
                </a:ext>
              </a:extLst>
            </p:cNvPr>
            <p:cNvSpPr txBox="1"/>
            <p:nvPr/>
          </p:nvSpPr>
          <p:spPr>
            <a:xfrm>
              <a:off x="8929772" y="1925881"/>
              <a:ext cx="2929293" cy="830997"/>
            </a:xfrm>
            <a:prstGeom prst="rect">
              <a:avLst/>
            </a:prstGeom>
            <a:noFill/>
          </p:spPr>
          <p:txBody>
            <a:bodyPr wrap="square" lIns="0" rIns="0" rtlCol="0" anchor="t">
              <a:spAutoFit/>
            </a:bodyPr>
            <a:lstStyle/>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Verdana" panose="020B0604030504040204" pitchFamily="34" charset="0"/>
                </a:rPr>
                <a:t>Cilvēku līdzdalība kultūras un sporta aktivitātēs</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Verdana" panose="020B0604030504040204" pitchFamily="34" charset="0"/>
                </a:rPr>
                <a:t>Kultūras un sporta devums ilgtspējīgai sabiedrībai</a:t>
              </a:r>
            </a:p>
          </p:txBody>
        </p:sp>
      </p:grpSp>
      <p:grpSp>
        <p:nvGrpSpPr>
          <p:cNvPr id="54" name="Group 53">
            <a:extLst>
              <a:ext uri="{FF2B5EF4-FFF2-40B4-BE49-F238E27FC236}">
                <a16:creationId xmlns:a16="http://schemas.microsoft.com/office/drawing/2014/main" id="{A197FD85-92CE-4F1D-8777-DF98EF9EA11E}"/>
              </a:ext>
            </a:extLst>
          </p:cNvPr>
          <p:cNvGrpSpPr/>
          <p:nvPr/>
        </p:nvGrpSpPr>
        <p:grpSpPr>
          <a:xfrm>
            <a:off x="8950552" y="5371950"/>
            <a:ext cx="2937088" cy="1105487"/>
            <a:chOff x="8921977" y="4073386"/>
            <a:chExt cx="2937088" cy="1105487"/>
          </a:xfrm>
        </p:grpSpPr>
        <p:sp>
          <p:nvSpPr>
            <p:cNvPr id="55" name="TextBox 54">
              <a:extLst>
                <a:ext uri="{FF2B5EF4-FFF2-40B4-BE49-F238E27FC236}">
                  <a16:creationId xmlns:a16="http://schemas.microsoft.com/office/drawing/2014/main" id="{4CD751D8-AE86-4971-B968-A91A645593C2}"/>
                </a:ext>
              </a:extLst>
            </p:cNvPr>
            <p:cNvSpPr txBox="1"/>
            <p:nvPr/>
          </p:nvSpPr>
          <p:spPr>
            <a:xfrm>
              <a:off x="8921977" y="4073386"/>
              <a:ext cx="2937088" cy="461665"/>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Vienota, droša un atvērta sabiedrība</a:t>
              </a:r>
            </a:p>
          </p:txBody>
        </p:sp>
        <p:sp>
          <p:nvSpPr>
            <p:cNvPr id="56" name="TextBox 55">
              <a:extLst>
                <a:ext uri="{FF2B5EF4-FFF2-40B4-BE49-F238E27FC236}">
                  <a16:creationId xmlns:a16="http://schemas.microsoft.com/office/drawing/2014/main" id="{AC0AC80C-4AE5-4688-87A2-3DDA9E610EE8}"/>
                </a:ext>
              </a:extLst>
            </p:cNvPr>
            <p:cNvSpPr txBox="1"/>
            <p:nvPr/>
          </p:nvSpPr>
          <p:spPr>
            <a:xfrm>
              <a:off x="8929772" y="4532542"/>
              <a:ext cx="2929293" cy="646331"/>
            </a:xfrm>
            <a:prstGeom prst="rect">
              <a:avLst/>
            </a:prstGeom>
            <a:noFill/>
          </p:spPr>
          <p:txBody>
            <a:bodyPr wrap="square" lIns="0" rIns="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Verdana" panose="020B0604030504040204" pitchFamily="34" charset="0"/>
                </a:rPr>
                <a:t>Saliedētība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Verdana" panose="020B0604030504040204" pitchFamily="34" charset="0"/>
                </a:rPr>
                <a:t>Tiesiskums un pārvaldība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Verdana" panose="020B0604030504040204" pitchFamily="34" charset="0"/>
                </a:rPr>
                <a:t>Drošība</a:t>
              </a:r>
            </a:p>
          </p:txBody>
        </p:sp>
      </p:grpSp>
      <p:grpSp>
        <p:nvGrpSpPr>
          <p:cNvPr id="57" name="Group 56">
            <a:extLst>
              <a:ext uri="{FF2B5EF4-FFF2-40B4-BE49-F238E27FC236}">
                <a16:creationId xmlns:a16="http://schemas.microsoft.com/office/drawing/2014/main" id="{68FF5637-6845-48E9-8AEF-007FA1832E23}"/>
              </a:ext>
            </a:extLst>
          </p:cNvPr>
          <p:cNvGrpSpPr/>
          <p:nvPr/>
        </p:nvGrpSpPr>
        <p:grpSpPr>
          <a:xfrm>
            <a:off x="361511" y="3666856"/>
            <a:ext cx="2937088" cy="1474819"/>
            <a:chOff x="332936" y="2627766"/>
            <a:chExt cx="2937088" cy="1474819"/>
          </a:xfrm>
        </p:grpSpPr>
        <p:sp>
          <p:nvSpPr>
            <p:cNvPr id="58" name="TextBox 57">
              <a:extLst>
                <a:ext uri="{FF2B5EF4-FFF2-40B4-BE49-F238E27FC236}">
                  <a16:creationId xmlns:a16="http://schemas.microsoft.com/office/drawing/2014/main" id="{8136FFE8-CF7A-4D3A-AAAC-A053DE18B3C6}"/>
                </a:ext>
              </a:extLst>
            </p:cNvPr>
            <p:cNvSpPr txBox="1"/>
            <p:nvPr/>
          </p:nvSpPr>
          <p:spPr>
            <a:xfrm>
              <a:off x="332936" y="2627766"/>
              <a:ext cx="2937088" cy="461665"/>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Zināšanas un prasmes personības un valsts izaugsmei</a:t>
              </a:r>
            </a:p>
          </p:txBody>
        </p:sp>
        <p:sp>
          <p:nvSpPr>
            <p:cNvPr id="59" name="TextBox 58">
              <a:extLst>
                <a:ext uri="{FF2B5EF4-FFF2-40B4-BE49-F238E27FC236}">
                  <a16:creationId xmlns:a16="http://schemas.microsoft.com/office/drawing/2014/main" id="{20288038-BCAA-439A-B76C-00A4BC1070CA}"/>
                </a:ext>
              </a:extLst>
            </p:cNvPr>
            <p:cNvSpPr txBox="1"/>
            <p:nvPr/>
          </p:nvSpPr>
          <p:spPr>
            <a:xfrm>
              <a:off x="340731" y="3086922"/>
              <a:ext cx="2929293" cy="1015663"/>
            </a:xfrm>
            <a:prstGeom prst="rect">
              <a:avLst/>
            </a:prstGeom>
            <a:noFill/>
          </p:spPr>
          <p:txBody>
            <a:bodyPr wrap="square" lIns="0" rIns="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Verdana" panose="020B0604030504040204" pitchFamily="34" charset="0"/>
                </a:rPr>
                <a:t>Zinātne sabiedrības attīstībai, tautsaimniecības izaugsmei un drošībai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Verdana" panose="020B0604030504040204" pitchFamily="34" charset="0"/>
                </a:rPr>
                <a:t>Kvalitatīva, pieejama, iekļaujoša izglītība</a:t>
              </a:r>
            </a:p>
          </p:txBody>
        </p:sp>
      </p:grpSp>
      <p:grpSp>
        <p:nvGrpSpPr>
          <p:cNvPr id="60" name="Group 59">
            <a:extLst>
              <a:ext uri="{FF2B5EF4-FFF2-40B4-BE49-F238E27FC236}">
                <a16:creationId xmlns:a16="http://schemas.microsoft.com/office/drawing/2014/main" id="{8B92455B-CF0B-44A5-A733-47FA1A431B77}"/>
              </a:ext>
            </a:extLst>
          </p:cNvPr>
          <p:cNvGrpSpPr/>
          <p:nvPr/>
        </p:nvGrpSpPr>
        <p:grpSpPr>
          <a:xfrm>
            <a:off x="361511" y="5371950"/>
            <a:ext cx="2937088" cy="1290153"/>
            <a:chOff x="332936" y="4652338"/>
            <a:chExt cx="2937088" cy="1290153"/>
          </a:xfrm>
        </p:grpSpPr>
        <p:sp>
          <p:nvSpPr>
            <p:cNvPr id="61" name="TextBox 60">
              <a:extLst>
                <a:ext uri="{FF2B5EF4-FFF2-40B4-BE49-F238E27FC236}">
                  <a16:creationId xmlns:a16="http://schemas.microsoft.com/office/drawing/2014/main" id="{0074A0E2-D994-4571-8AD5-B0AF52BCB132}"/>
                </a:ext>
              </a:extLst>
            </p:cNvPr>
            <p:cNvSpPr txBox="1"/>
            <p:nvPr/>
          </p:nvSpPr>
          <p:spPr>
            <a:xfrm>
              <a:off x="332936" y="4652338"/>
              <a:ext cx="2937088" cy="461665"/>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Uzņēmumu konkurētspēja un materiālā labklājība</a:t>
              </a:r>
            </a:p>
          </p:txBody>
        </p:sp>
        <p:sp>
          <p:nvSpPr>
            <p:cNvPr id="62" name="TextBox 61">
              <a:extLst>
                <a:ext uri="{FF2B5EF4-FFF2-40B4-BE49-F238E27FC236}">
                  <a16:creationId xmlns:a16="http://schemas.microsoft.com/office/drawing/2014/main" id="{0E24BBAA-9BE6-4B8C-AEEB-DBEC31BDAC76}"/>
                </a:ext>
              </a:extLst>
            </p:cNvPr>
            <p:cNvSpPr txBox="1"/>
            <p:nvPr/>
          </p:nvSpPr>
          <p:spPr>
            <a:xfrm>
              <a:off x="340731" y="5111494"/>
              <a:ext cx="2929293" cy="830997"/>
            </a:xfrm>
            <a:prstGeom prst="rect">
              <a:avLst/>
            </a:prstGeom>
            <a:noFill/>
          </p:spPr>
          <p:txBody>
            <a:bodyPr wrap="square" lIns="0" rIns="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Verdana" panose="020B0604030504040204" pitchFamily="34" charset="0"/>
                </a:rPr>
                <a:t>Produktivitāte, inovācija un eksports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Verdana" panose="020B0604030504040204" pitchFamily="34" charset="0"/>
                </a:rPr>
                <a:t>Darbs un ienākumi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Verdana" panose="020B0604030504040204" pitchFamily="34" charset="0"/>
                </a:rPr>
                <a:t>Kapitāls un uzņēmējdarbības vide</a:t>
              </a:r>
            </a:p>
          </p:txBody>
        </p:sp>
      </p:grpSp>
      <p:grpSp>
        <p:nvGrpSpPr>
          <p:cNvPr id="63" name="Group 62">
            <a:extLst>
              <a:ext uri="{FF2B5EF4-FFF2-40B4-BE49-F238E27FC236}">
                <a16:creationId xmlns:a16="http://schemas.microsoft.com/office/drawing/2014/main" id="{701E133C-FFD6-4542-8576-286B7FF4C267}"/>
              </a:ext>
            </a:extLst>
          </p:cNvPr>
          <p:cNvGrpSpPr/>
          <p:nvPr/>
        </p:nvGrpSpPr>
        <p:grpSpPr>
          <a:xfrm>
            <a:off x="8958347" y="1961762"/>
            <a:ext cx="2937088" cy="1290153"/>
            <a:chOff x="8921977" y="1466725"/>
            <a:chExt cx="2937088" cy="1290153"/>
          </a:xfrm>
        </p:grpSpPr>
        <p:sp>
          <p:nvSpPr>
            <p:cNvPr id="64" name="TextBox 63">
              <a:extLst>
                <a:ext uri="{FF2B5EF4-FFF2-40B4-BE49-F238E27FC236}">
                  <a16:creationId xmlns:a16="http://schemas.microsoft.com/office/drawing/2014/main" id="{3B1004EB-62CA-4E78-8179-1285ACC9F007}"/>
                </a:ext>
              </a:extLst>
            </p:cNvPr>
            <p:cNvSpPr txBox="1"/>
            <p:nvPr/>
          </p:nvSpPr>
          <p:spPr>
            <a:xfrm>
              <a:off x="8921977" y="1466725"/>
              <a:ext cx="2937088" cy="461665"/>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alt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Kvalitatīva dzīves vide un teritoriju attīstība</a:t>
              </a:r>
            </a:p>
          </p:txBody>
        </p:sp>
        <p:sp>
          <p:nvSpPr>
            <p:cNvPr id="65" name="TextBox 64">
              <a:extLst>
                <a:ext uri="{FF2B5EF4-FFF2-40B4-BE49-F238E27FC236}">
                  <a16:creationId xmlns:a16="http://schemas.microsoft.com/office/drawing/2014/main" id="{891FDD07-384E-4503-BE33-A58E2D5F4CA7}"/>
                </a:ext>
              </a:extLst>
            </p:cNvPr>
            <p:cNvSpPr txBox="1"/>
            <p:nvPr/>
          </p:nvSpPr>
          <p:spPr>
            <a:xfrm>
              <a:off x="8929772" y="1925881"/>
              <a:ext cx="2929293" cy="830997"/>
            </a:xfrm>
            <a:prstGeom prst="rect">
              <a:avLst/>
            </a:prstGeom>
            <a:noFill/>
          </p:spPr>
          <p:txBody>
            <a:bodyPr wrap="square" lIns="0" rIns="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Verdana" panose="020B0604030504040204" pitchFamily="34" charset="0"/>
                </a:rPr>
                <a:t>Daba un vide – «Zaļais kurss»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Verdana" panose="020B0604030504040204" pitchFamily="34" charset="0"/>
                </a:rPr>
                <a:t>Tehnoloģiskā vide un pakalpojumi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Verdana" panose="020B0604030504040204" pitchFamily="34" charset="0"/>
                </a:rPr>
                <a:t>Līdzsvarota reģionālā attīstība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Verdana" panose="020B0604030504040204" pitchFamily="34" charset="0"/>
                </a:rPr>
                <a:t>Mājokļi</a:t>
              </a:r>
            </a:p>
          </p:txBody>
        </p:sp>
      </p:grpSp>
      <p:grpSp>
        <p:nvGrpSpPr>
          <p:cNvPr id="66" name="Group 65">
            <a:extLst>
              <a:ext uri="{FF2B5EF4-FFF2-40B4-BE49-F238E27FC236}">
                <a16:creationId xmlns:a16="http://schemas.microsoft.com/office/drawing/2014/main" id="{9AEDC516-863E-4B16-A006-433A0D2545C2}"/>
              </a:ext>
            </a:extLst>
          </p:cNvPr>
          <p:cNvGrpSpPr/>
          <p:nvPr/>
        </p:nvGrpSpPr>
        <p:grpSpPr>
          <a:xfrm>
            <a:off x="445752" y="1926000"/>
            <a:ext cx="2947516" cy="1657861"/>
            <a:chOff x="332936" y="2627766"/>
            <a:chExt cx="2947516" cy="1657861"/>
          </a:xfrm>
        </p:grpSpPr>
        <p:sp>
          <p:nvSpPr>
            <p:cNvPr id="67" name="TextBox 66">
              <a:extLst>
                <a:ext uri="{FF2B5EF4-FFF2-40B4-BE49-F238E27FC236}">
                  <a16:creationId xmlns:a16="http://schemas.microsoft.com/office/drawing/2014/main" id="{859CA308-112D-4CD4-9BA4-A655754FC321}"/>
                </a:ext>
              </a:extLst>
            </p:cNvPr>
            <p:cNvSpPr txBox="1"/>
            <p:nvPr/>
          </p:nvSpPr>
          <p:spPr>
            <a:xfrm>
              <a:off x="332936" y="2627766"/>
              <a:ext cx="2937088" cy="461665"/>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Stipras ģimenes, veseli un aktīvi cilvēki</a:t>
              </a:r>
            </a:p>
          </p:txBody>
        </p:sp>
        <p:sp>
          <p:nvSpPr>
            <p:cNvPr id="68" name="TextBox 67">
              <a:extLst>
                <a:ext uri="{FF2B5EF4-FFF2-40B4-BE49-F238E27FC236}">
                  <a16:creationId xmlns:a16="http://schemas.microsoft.com/office/drawing/2014/main" id="{6F0F6C1F-E64D-41A3-8C1D-0DB849B11E51}"/>
                </a:ext>
              </a:extLst>
            </p:cNvPr>
            <p:cNvSpPr txBox="1"/>
            <p:nvPr/>
          </p:nvSpPr>
          <p:spPr>
            <a:xfrm>
              <a:off x="351159" y="3085298"/>
              <a:ext cx="2929293" cy="1200329"/>
            </a:xfrm>
            <a:prstGeom prst="rect">
              <a:avLst/>
            </a:prstGeom>
            <a:noFill/>
          </p:spPr>
          <p:txBody>
            <a:bodyPr wrap="square" lIns="0" rIns="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Verdana" panose="020B0604030504040204" pitchFamily="34" charset="0"/>
                </a:rPr>
                <a:t>Uz cilvēku centrēta veselības aprūpe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Verdana" panose="020B0604030504040204" pitchFamily="34" charset="0"/>
                </a:rPr>
                <a:t>Psiholoģiskā un emocionālā labklājība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Verdana" panose="020B0604030504040204" pitchFamily="34" charset="0"/>
                </a:rPr>
                <a:t>Stipras ģimenes paaudzēs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Verdana" panose="020B0604030504040204" pitchFamily="34" charset="0"/>
                </a:rPr>
                <a:t>Sociālā iekļaušana</a:t>
              </a:r>
            </a:p>
          </p:txBody>
        </p:sp>
      </p:grpSp>
      <p:sp>
        <p:nvSpPr>
          <p:cNvPr id="43" name="Oval 42">
            <a:extLst>
              <a:ext uri="{FF2B5EF4-FFF2-40B4-BE49-F238E27FC236}">
                <a16:creationId xmlns:a16="http://schemas.microsoft.com/office/drawing/2014/main" id="{ECFF07CA-E7C1-41CD-AA76-19CDBA076E52}"/>
              </a:ext>
            </a:extLst>
          </p:cNvPr>
          <p:cNvSpPr/>
          <p:nvPr/>
        </p:nvSpPr>
        <p:spPr>
          <a:xfrm>
            <a:off x="5624582" y="3648621"/>
            <a:ext cx="999985" cy="999985"/>
          </a:xfrm>
          <a:prstGeom prst="ellips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9411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9" name="Title 1">
            <a:extLst>
              <a:ext uri="{FF2B5EF4-FFF2-40B4-BE49-F238E27FC236}">
                <a16:creationId xmlns:a16="http://schemas.microsoft.com/office/drawing/2014/main" id="{BB6227DE-8315-4F45-BC90-C57C3A1B596A}"/>
              </a:ext>
            </a:extLst>
          </p:cNvPr>
          <p:cNvSpPr txBox="1">
            <a:spLocks noGrp="1"/>
          </p:cNvSpPr>
          <p:nvPr>
            <p:ph type="title"/>
          </p:nvPr>
        </p:nvSpPr>
        <p:spPr>
          <a:xfrm>
            <a:off x="0" y="-1"/>
            <a:ext cx="3575001" cy="1023161"/>
          </a:xfrm>
          <a:prstGeom prst="rect">
            <a:avLst/>
          </a:prstGeom>
          <a:solidFill>
            <a:schemeClr val="bg2">
              <a:lumMod val="9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en-US" sz="2800" b="1" dirty="0">
                <a:solidFill>
                  <a:srgbClr val="993333"/>
                </a:solidFill>
                <a:latin typeface="Verdana" panose="020B0604030504040204" pitchFamily="34" charset="0"/>
                <a:ea typeface="Verdana" panose="020B0604030504040204" pitchFamily="34" charset="0"/>
                <a:cs typeface="Verdana" panose="020B0604030504040204" pitchFamily="34" charset="0"/>
              </a:rPr>
              <a:t>NAP2027</a:t>
            </a:r>
            <a:br>
              <a:rPr lang="lv-LV" altLang="en-US" sz="2800" b="1" dirty="0">
                <a:solidFill>
                  <a:srgbClr val="993333"/>
                </a:solidFill>
                <a:latin typeface="Verdana" panose="020B0604030504040204" pitchFamily="34" charset="0"/>
                <a:ea typeface="Verdana" panose="020B0604030504040204" pitchFamily="34" charset="0"/>
                <a:cs typeface="Verdana" panose="020B0604030504040204" pitchFamily="34" charset="0"/>
              </a:rPr>
            </a:br>
            <a:r>
              <a:rPr lang="lv-LV" altLang="en-US" sz="2800" b="1" dirty="0">
                <a:solidFill>
                  <a:srgbClr val="993333"/>
                </a:solidFill>
                <a:latin typeface="Verdana" panose="020B0604030504040204" pitchFamily="34" charset="0"/>
                <a:ea typeface="Verdana" panose="020B0604030504040204" pitchFamily="34" charset="0"/>
                <a:cs typeface="Verdana" panose="020B0604030504040204" pitchFamily="34" charset="0"/>
              </a:rPr>
              <a:t>IETVARS</a:t>
            </a:r>
          </a:p>
        </p:txBody>
      </p:sp>
      <p:pic>
        <p:nvPicPr>
          <p:cNvPr id="70" name="Picture 69" descr="1.prior-sark">
            <a:extLst>
              <a:ext uri="{FF2B5EF4-FFF2-40B4-BE49-F238E27FC236}">
                <a16:creationId xmlns:a16="http://schemas.microsoft.com/office/drawing/2014/main" id="{E7727B0A-B218-2745-8320-FF41CDB933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21549542">
            <a:off x="4515881" y="2005420"/>
            <a:ext cx="941035" cy="830997"/>
          </a:xfrm>
          <a:prstGeom prst="rect">
            <a:avLst/>
          </a:prstGeom>
          <a:noFill/>
          <a:ln>
            <a:noFill/>
          </a:ln>
        </p:spPr>
      </p:pic>
      <p:pic>
        <p:nvPicPr>
          <p:cNvPr id="71" name="Picture 70" descr="2.prior-sark">
            <a:extLst>
              <a:ext uri="{FF2B5EF4-FFF2-40B4-BE49-F238E27FC236}">
                <a16:creationId xmlns:a16="http://schemas.microsoft.com/office/drawing/2014/main" id="{AEBDE5AD-4E68-1C43-B6F6-41F7DBD9C1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21549542">
            <a:off x="3897020" y="3693215"/>
            <a:ext cx="846185" cy="917883"/>
          </a:xfrm>
          <a:prstGeom prst="rect">
            <a:avLst/>
          </a:prstGeom>
          <a:noFill/>
          <a:ln>
            <a:noFill/>
          </a:ln>
        </p:spPr>
      </p:pic>
      <p:pic>
        <p:nvPicPr>
          <p:cNvPr id="72" name="Picture 71" descr="3prior-sark">
            <a:extLst>
              <a:ext uri="{FF2B5EF4-FFF2-40B4-BE49-F238E27FC236}">
                <a16:creationId xmlns:a16="http://schemas.microsoft.com/office/drawing/2014/main" id="{9C647016-B662-DC4E-AD5E-E84EA32AEB6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rot="21549542">
            <a:off x="4457925" y="5480819"/>
            <a:ext cx="854658" cy="798418"/>
          </a:xfrm>
          <a:prstGeom prst="rect">
            <a:avLst/>
          </a:prstGeom>
          <a:noFill/>
          <a:ln>
            <a:noFill/>
          </a:ln>
        </p:spPr>
      </p:pic>
      <p:pic>
        <p:nvPicPr>
          <p:cNvPr id="75" name="Picture 74" descr="6prior-sark">
            <a:extLst>
              <a:ext uri="{FF2B5EF4-FFF2-40B4-BE49-F238E27FC236}">
                <a16:creationId xmlns:a16="http://schemas.microsoft.com/office/drawing/2014/main" id="{24D95088-3063-EE40-A5F3-7FC48850E7B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rot="21549542">
            <a:off x="6991618" y="5566083"/>
            <a:ext cx="709078" cy="706671"/>
          </a:xfrm>
          <a:prstGeom prst="rect">
            <a:avLst/>
          </a:prstGeom>
          <a:noFill/>
          <a:ln>
            <a:noFill/>
          </a:ln>
        </p:spPr>
      </p:pic>
      <p:pic>
        <p:nvPicPr>
          <p:cNvPr id="83" name="Picture 82" descr="5prior-sark">
            <a:extLst>
              <a:ext uri="{FF2B5EF4-FFF2-40B4-BE49-F238E27FC236}">
                <a16:creationId xmlns:a16="http://schemas.microsoft.com/office/drawing/2014/main" id="{38690CAC-8C4B-6245-B40F-5BB729CD21F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549542">
            <a:off x="7494777" y="3767575"/>
            <a:ext cx="860043" cy="830997"/>
          </a:xfrm>
          <a:prstGeom prst="rect">
            <a:avLst/>
          </a:prstGeom>
          <a:noFill/>
          <a:ln>
            <a:noFill/>
          </a:ln>
        </p:spPr>
      </p:pic>
      <p:pic>
        <p:nvPicPr>
          <p:cNvPr id="84" name="Picture 83" descr="4.prior-sark">
            <a:extLst>
              <a:ext uri="{FF2B5EF4-FFF2-40B4-BE49-F238E27FC236}">
                <a16:creationId xmlns:a16="http://schemas.microsoft.com/office/drawing/2014/main" id="{BA94775A-4D8E-764B-8A4E-8C0674BE9A2E}"/>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rot="21549542">
            <a:off x="6868017" y="1968028"/>
            <a:ext cx="860043" cy="845160"/>
          </a:xfrm>
          <a:prstGeom prst="rect">
            <a:avLst/>
          </a:prstGeom>
          <a:noFill/>
          <a:ln>
            <a:noFill/>
          </a:ln>
        </p:spPr>
      </p:pic>
      <p:cxnSp>
        <p:nvCxnSpPr>
          <p:cNvPr id="86" name="Straight Arrow Connector 85">
            <a:extLst>
              <a:ext uri="{FF2B5EF4-FFF2-40B4-BE49-F238E27FC236}">
                <a16:creationId xmlns:a16="http://schemas.microsoft.com/office/drawing/2014/main" id="{BB3FA962-F238-FD40-B2B6-C134F6746D49}"/>
              </a:ext>
            </a:extLst>
          </p:cNvPr>
          <p:cNvCxnSpPr>
            <a:cxnSpLocks/>
            <a:stCxn id="89" idx="1"/>
            <a:endCxn id="88" idx="3"/>
          </p:cNvCxnSpPr>
          <p:nvPr/>
        </p:nvCxnSpPr>
        <p:spPr>
          <a:xfrm flipH="1">
            <a:off x="10083264" y="1308741"/>
            <a:ext cx="184785" cy="7412"/>
          </a:xfrm>
          <a:prstGeom prst="straightConnector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AutoShape 121">
            <a:extLst>
              <a:ext uri="{FF2B5EF4-FFF2-40B4-BE49-F238E27FC236}">
                <a16:creationId xmlns:a16="http://schemas.microsoft.com/office/drawing/2014/main" id="{31F3482B-3ACD-2C49-9CB5-0A03DFDCC38B}"/>
              </a:ext>
            </a:extLst>
          </p:cNvPr>
          <p:cNvSpPr>
            <a:spLocks noChangeArrowheads="1"/>
          </p:cNvSpPr>
          <p:nvPr/>
        </p:nvSpPr>
        <p:spPr bwMode="auto">
          <a:xfrm>
            <a:off x="6346414" y="1047797"/>
            <a:ext cx="1780639" cy="517968"/>
          </a:xfrm>
          <a:prstGeom prst="flowChartAlternateProcess">
            <a:avLst/>
          </a:prstGeom>
          <a:solidFill>
            <a:srgbClr val="9D2235"/>
          </a:solidFill>
          <a:ln w="19050">
            <a:solidFill>
              <a:schemeClr val="bg1">
                <a:lumMod val="65000"/>
              </a:schemeClr>
            </a:solidFill>
            <a:miter lim="800000"/>
            <a:headEnd/>
            <a:tailEnd/>
          </a:ln>
          <a:effectLst>
            <a:outerShdw blurRad="63500" dist="29783" dir="3885598" algn="ctr" rotWithShape="0">
              <a:srgbClr val="4E6128">
                <a:alpha val="50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 STRATĒĢISKIE MĒRĶI</a:t>
            </a:r>
            <a:endPar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88" name="Rectangle: Rounded Corners 343">
            <a:extLst>
              <a:ext uri="{FF2B5EF4-FFF2-40B4-BE49-F238E27FC236}">
                <a16:creationId xmlns:a16="http://schemas.microsoft.com/office/drawing/2014/main" id="{1087F53F-0EFB-ED4E-BE54-3B9A9E0CC5AE}"/>
              </a:ext>
            </a:extLst>
          </p:cNvPr>
          <p:cNvSpPr/>
          <p:nvPr/>
        </p:nvSpPr>
        <p:spPr>
          <a:xfrm>
            <a:off x="8302626" y="1057169"/>
            <a:ext cx="1780638" cy="517968"/>
          </a:xfrm>
          <a:prstGeom prst="round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Prioritātes</a:t>
            </a:r>
          </a:p>
        </p:txBody>
      </p:sp>
      <p:sp>
        <p:nvSpPr>
          <p:cNvPr id="89" name="Rectangle: Rounded Corners 342">
            <a:extLst>
              <a:ext uri="{FF2B5EF4-FFF2-40B4-BE49-F238E27FC236}">
                <a16:creationId xmlns:a16="http://schemas.microsoft.com/office/drawing/2014/main" id="{B495B058-615D-9B41-907E-17C7A6DF70F0}"/>
              </a:ext>
            </a:extLst>
          </p:cNvPr>
          <p:cNvSpPr/>
          <p:nvPr/>
        </p:nvSpPr>
        <p:spPr>
          <a:xfrm>
            <a:off x="10268049" y="1049757"/>
            <a:ext cx="1780638" cy="517968"/>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Rīcības virzieni</a:t>
            </a:r>
          </a:p>
        </p:txBody>
      </p:sp>
      <p:sp>
        <p:nvSpPr>
          <p:cNvPr id="90" name="Rectangle: Rounded Corners 342">
            <a:extLst>
              <a:ext uri="{FF2B5EF4-FFF2-40B4-BE49-F238E27FC236}">
                <a16:creationId xmlns:a16="http://schemas.microsoft.com/office/drawing/2014/main" id="{63432997-E4E1-0A48-8172-7DD1DD3FEAC4}"/>
              </a:ext>
            </a:extLst>
          </p:cNvPr>
          <p:cNvSpPr/>
          <p:nvPr/>
        </p:nvSpPr>
        <p:spPr>
          <a:xfrm>
            <a:off x="3843944" y="1023161"/>
            <a:ext cx="2067271" cy="539556"/>
          </a:xfrm>
          <a:prstGeom prst="roundRect">
            <a:avLst/>
          </a:prstGeom>
          <a:solidFill>
            <a:schemeClr val="bg2"/>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VADMOTĪVS</a:t>
            </a:r>
          </a:p>
        </p:txBody>
      </p:sp>
      <p:cxnSp>
        <p:nvCxnSpPr>
          <p:cNvPr id="91" name="Straight Arrow Connector 90">
            <a:extLst>
              <a:ext uri="{FF2B5EF4-FFF2-40B4-BE49-F238E27FC236}">
                <a16:creationId xmlns:a16="http://schemas.microsoft.com/office/drawing/2014/main" id="{3061470E-F70D-4E49-8E0E-A3D79D941D96}"/>
              </a:ext>
            </a:extLst>
          </p:cNvPr>
          <p:cNvCxnSpPr>
            <a:cxnSpLocks/>
            <a:stCxn id="88" idx="1"/>
            <a:endCxn id="87" idx="3"/>
          </p:cNvCxnSpPr>
          <p:nvPr/>
        </p:nvCxnSpPr>
        <p:spPr>
          <a:xfrm flipH="1" flipV="1">
            <a:off x="8127053" y="1306781"/>
            <a:ext cx="175573" cy="9372"/>
          </a:xfrm>
          <a:prstGeom prst="straightConnector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ight Brace 4">
            <a:extLst>
              <a:ext uri="{FF2B5EF4-FFF2-40B4-BE49-F238E27FC236}">
                <a16:creationId xmlns:a16="http://schemas.microsoft.com/office/drawing/2014/main" id="{4EAEF266-8B42-7948-ACA7-A51E8B8D6387}"/>
              </a:ext>
            </a:extLst>
          </p:cNvPr>
          <p:cNvSpPr/>
          <p:nvPr/>
        </p:nvSpPr>
        <p:spPr>
          <a:xfrm rot="16200000">
            <a:off x="8926517" y="-2049457"/>
            <a:ext cx="547442" cy="5983524"/>
          </a:xfrm>
          <a:prstGeom prst="rightBrace">
            <a:avLst>
              <a:gd name="adj1" fmla="val 54676"/>
              <a:gd name="adj2" fmla="val 50320"/>
            </a:avLst>
          </a:prstGeom>
          <a:ln w="28575">
            <a:solidFill>
              <a:srgbClr val="9411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Rectangle: Rounded Corners 343">
            <a:extLst>
              <a:ext uri="{FF2B5EF4-FFF2-40B4-BE49-F238E27FC236}">
                <a16:creationId xmlns:a16="http://schemas.microsoft.com/office/drawing/2014/main" id="{7C1DBFF0-8122-4EB7-8F1D-721EDA15EB11}"/>
              </a:ext>
            </a:extLst>
          </p:cNvPr>
          <p:cNvSpPr/>
          <p:nvPr/>
        </p:nvSpPr>
        <p:spPr>
          <a:xfrm>
            <a:off x="3814756" y="92610"/>
            <a:ext cx="2140996" cy="474999"/>
          </a:xfrm>
          <a:prstGeom prst="roundRect">
            <a:avLst/>
          </a:prstGeom>
          <a:noFill/>
          <a:ln w="12700">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VĪZIJAS DAĻA</a:t>
            </a:r>
          </a:p>
        </p:txBody>
      </p:sp>
      <p:sp>
        <p:nvSpPr>
          <p:cNvPr id="95" name="Right Brace 94">
            <a:extLst>
              <a:ext uri="{FF2B5EF4-FFF2-40B4-BE49-F238E27FC236}">
                <a16:creationId xmlns:a16="http://schemas.microsoft.com/office/drawing/2014/main" id="{3A6E019B-C50B-4B29-B124-39DD121E05A9}"/>
              </a:ext>
            </a:extLst>
          </p:cNvPr>
          <p:cNvSpPr/>
          <p:nvPr/>
        </p:nvSpPr>
        <p:spPr>
          <a:xfrm rot="16200000">
            <a:off x="4628421" y="-269118"/>
            <a:ext cx="514981" cy="2448946"/>
          </a:xfrm>
          <a:prstGeom prst="rightBrace">
            <a:avLst>
              <a:gd name="adj1" fmla="val 54676"/>
              <a:gd name="adj2" fmla="val 50320"/>
            </a:avLst>
          </a:prstGeom>
          <a:ln w="28575">
            <a:solidFill>
              <a:srgbClr val="9411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Rectangle: Rounded Corners 343">
            <a:extLst>
              <a:ext uri="{FF2B5EF4-FFF2-40B4-BE49-F238E27FC236}">
                <a16:creationId xmlns:a16="http://schemas.microsoft.com/office/drawing/2014/main" id="{BA56D73E-E4B6-4698-A1AB-410BA6252B4C}"/>
              </a:ext>
            </a:extLst>
          </p:cNvPr>
          <p:cNvSpPr/>
          <p:nvPr/>
        </p:nvSpPr>
        <p:spPr>
          <a:xfrm>
            <a:off x="8128547" y="71973"/>
            <a:ext cx="2143382" cy="474999"/>
          </a:xfrm>
          <a:prstGeom prst="roundRect">
            <a:avLst/>
          </a:prstGeom>
          <a:noFill/>
          <a:ln w="12700">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OPERACIONĀLĀ DAĻA</a:t>
            </a:r>
          </a:p>
        </p:txBody>
      </p:sp>
      <p:grpSp>
        <p:nvGrpSpPr>
          <p:cNvPr id="123" name="Group 122">
            <a:extLst>
              <a:ext uri="{FF2B5EF4-FFF2-40B4-BE49-F238E27FC236}">
                <a16:creationId xmlns:a16="http://schemas.microsoft.com/office/drawing/2014/main" id="{888C6D79-272F-48A2-B033-DEF0AE8DE666}"/>
              </a:ext>
            </a:extLst>
          </p:cNvPr>
          <p:cNvGrpSpPr/>
          <p:nvPr/>
        </p:nvGrpSpPr>
        <p:grpSpPr>
          <a:xfrm>
            <a:off x="4771417" y="2762300"/>
            <a:ext cx="2706834" cy="2798617"/>
            <a:chOff x="3933825" y="1367090"/>
            <a:chExt cx="4325113" cy="4325112"/>
          </a:xfrm>
          <a:solidFill>
            <a:srgbClr val="9D2235"/>
          </a:solidFill>
        </p:grpSpPr>
        <p:grpSp>
          <p:nvGrpSpPr>
            <p:cNvPr id="124" name="Group 123">
              <a:extLst>
                <a:ext uri="{FF2B5EF4-FFF2-40B4-BE49-F238E27FC236}">
                  <a16:creationId xmlns:a16="http://schemas.microsoft.com/office/drawing/2014/main" id="{86576E13-863C-4F38-9637-C963B5C9FAB1}"/>
                </a:ext>
              </a:extLst>
            </p:cNvPr>
            <p:cNvGrpSpPr/>
            <p:nvPr/>
          </p:nvGrpSpPr>
          <p:grpSpPr>
            <a:xfrm>
              <a:off x="3933825" y="1367090"/>
              <a:ext cx="4325112" cy="4325112"/>
              <a:chOff x="6497638" y="530225"/>
              <a:chExt cx="2697162" cy="2433638"/>
            </a:xfrm>
            <a:grpFill/>
          </p:grpSpPr>
          <p:sp>
            <p:nvSpPr>
              <p:cNvPr id="130" name="Freeform 6">
                <a:extLst>
                  <a:ext uri="{FF2B5EF4-FFF2-40B4-BE49-F238E27FC236}">
                    <a16:creationId xmlns:a16="http://schemas.microsoft.com/office/drawing/2014/main" id="{7B022E91-440F-4493-87E5-0572276953CE}"/>
                  </a:ext>
                </a:extLst>
              </p:cNvPr>
              <p:cNvSpPr>
                <a:spLocks/>
              </p:cNvSpPr>
              <p:nvPr/>
            </p:nvSpPr>
            <p:spPr bwMode="auto">
              <a:xfrm>
                <a:off x="7918450" y="533400"/>
                <a:ext cx="1276350" cy="1390650"/>
              </a:xfrm>
              <a:custGeom>
                <a:avLst/>
                <a:gdLst>
                  <a:gd name="T0" fmla="*/ 0 w 2244"/>
                  <a:gd name="T1" fmla="*/ 1339 h 2713"/>
                  <a:gd name="T2" fmla="*/ 909 w 2244"/>
                  <a:gd name="T3" fmla="*/ 2349 h 2713"/>
                  <a:gd name="T4" fmla="*/ 1581 w 2244"/>
                  <a:gd name="T5" fmla="*/ 2713 h 2713"/>
                  <a:gd name="T6" fmla="*/ 2244 w 2244"/>
                  <a:gd name="T7" fmla="*/ 2350 h 2713"/>
                  <a:gd name="T8" fmla="*/ 8 w 2244"/>
                  <a:gd name="T9" fmla="*/ 0 h 2713"/>
                  <a:gd name="T10" fmla="*/ 369 w 2244"/>
                  <a:gd name="T11" fmla="*/ 659 h 2713"/>
                  <a:gd name="T12" fmla="*/ 0 w 2244"/>
                  <a:gd name="T13" fmla="*/ 1339 h 2713"/>
                </a:gdLst>
                <a:ahLst/>
                <a:cxnLst>
                  <a:cxn ang="0">
                    <a:pos x="T0" y="T1"/>
                  </a:cxn>
                  <a:cxn ang="0">
                    <a:pos x="T2" y="T3"/>
                  </a:cxn>
                  <a:cxn ang="0">
                    <a:pos x="T4" y="T5"/>
                  </a:cxn>
                  <a:cxn ang="0">
                    <a:pos x="T6" y="T7"/>
                  </a:cxn>
                  <a:cxn ang="0">
                    <a:pos x="T8" y="T9"/>
                  </a:cxn>
                  <a:cxn ang="0">
                    <a:pos x="T10" y="T11"/>
                  </a:cxn>
                  <a:cxn ang="0">
                    <a:pos x="T12" y="T13"/>
                  </a:cxn>
                </a:cxnLst>
                <a:rect l="0" t="0" r="r" b="b"/>
                <a:pathLst>
                  <a:path w="2244" h="2713">
                    <a:moveTo>
                      <a:pt x="0" y="1339"/>
                    </a:moveTo>
                    <a:cubicBezTo>
                      <a:pt x="507" y="1401"/>
                      <a:pt x="900" y="1828"/>
                      <a:pt x="909" y="2349"/>
                    </a:cubicBezTo>
                    <a:lnTo>
                      <a:pt x="1581" y="2713"/>
                    </a:lnTo>
                    <a:lnTo>
                      <a:pt x="2244" y="2350"/>
                    </a:lnTo>
                    <a:cubicBezTo>
                      <a:pt x="2235" y="1093"/>
                      <a:pt x="1249" y="70"/>
                      <a:pt x="8" y="0"/>
                    </a:cubicBezTo>
                    <a:lnTo>
                      <a:pt x="369" y="659"/>
                    </a:lnTo>
                    <a:lnTo>
                      <a:pt x="0" y="1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31" name="Freeform 7">
                <a:extLst>
                  <a:ext uri="{FF2B5EF4-FFF2-40B4-BE49-F238E27FC236}">
                    <a16:creationId xmlns:a16="http://schemas.microsoft.com/office/drawing/2014/main" id="{F0A48FAD-7F3F-4039-8AEE-9A8A986F8355}"/>
                  </a:ext>
                </a:extLst>
              </p:cNvPr>
              <p:cNvSpPr>
                <a:spLocks/>
              </p:cNvSpPr>
              <p:nvPr/>
            </p:nvSpPr>
            <p:spPr bwMode="auto">
              <a:xfrm>
                <a:off x="6499225" y="530225"/>
                <a:ext cx="1544638" cy="1150938"/>
              </a:xfrm>
              <a:custGeom>
                <a:avLst/>
                <a:gdLst>
                  <a:gd name="T0" fmla="*/ 1339 w 2713"/>
                  <a:gd name="T1" fmla="*/ 2243 h 2243"/>
                  <a:gd name="T2" fmla="*/ 2349 w 2713"/>
                  <a:gd name="T3" fmla="*/ 1335 h 2243"/>
                  <a:gd name="T4" fmla="*/ 2713 w 2713"/>
                  <a:gd name="T5" fmla="*/ 663 h 2243"/>
                  <a:gd name="T6" fmla="*/ 2350 w 2713"/>
                  <a:gd name="T7" fmla="*/ 0 h 2243"/>
                  <a:gd name="T8" fmla="*/ 0 w 2713"/>
                  <a:gd name="T9" fmla="*/ 2236 h 2243"/>
                  <a:gd name="T10" fmla="*/ 659 w 2713"/>
                  <a:gd name="T11" fmla="*/ 1874 h 2243"/>
                  <a:gd name="T12" fmla="*/ 1339 w 2713"/>
                  <a:gd name="T13" fmla="*/ 2243 h 2243"/>
                </a:gdLst>
                <a:ahLst/>
                <a:cxnLst>
                  <a:cxn ang="0">
                    <a:pos x="T0" y="T1"/>
                  </a:cxn>
                  <a:cxn ang="0">
                    <a:pos x="T2" y="T3"/>
                  </a:cxn>
                  <a:cxn ang="0">
                    <a:pos x="T4" y="T5"/>
                  </a:cxn>
                  <a:cxn ang="0">
                    <a:pos x="T6" y="T7"/>
                  </a:cxn>
                  <a:cxn ang="0">
                    <a:pos x="T8" y="T9"/>
                  </a:cxn>
                  <a:cxn ang="0">
                    <a:pos x="T10" y="T11"/>
                  </a:cxn>
                  <a:cxn ang="0">
                    <a:pos x="T12" y="T13"/>
                  </a:cxn>
                </a:cxnLst>
                <a:rect l="0" t="0" r="r" b="b"/>
                <a:pathLst>
                  <a:path w="2713" h="2243">
                    <a:moveTo>
                      <a:pt x="1339" y="2243"/>
                    </a:moveTo>
                    <a:cubicBezTo>
                      <a:pt x="1401" y="1737"/>
                      <a:pt x="1828" y="1344"/>
                      <a:pt x="2349" y="1335"/>
                    </a:cubicBezTo>
                    <a:lnTo>
                      <a:pt x="2713" y="663"/>
                    </a:lnTo>
                    <a:lnTo>
                      <a:pt x="2350" y="0"/>
                    </a:lnTo>
                    <a:cubicBezTo>
                      <a:pt x="1093" y="9"/>
                      <a:pt x="69" y="995"/>
                      <a:pt x="0" y="2236"/>
                    </a:cubicBezTo>
                    <a:lnTo>
                      <a:pt x="659" y="1874"/>
                    </a:lnTo>
                    <a:lnTo>
                      <a:pt x="1339" y="2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32" name="Freeform 8">
                <a:extLst>
                  <a:ext uri="{FF2B5EF4-FFF2-40B4-BE49-F238E27FC236}">
                    <a16:creationId xmlns:a16="http://schemas.microsoft.com/office/drawing/2014/main" id="{3E6F0E88-48C0-4DA5-AFAB-4ED5CE8CBC10}"/>
                  </a:ext>
                </a:extLst>
              </p:cNvPr>
              <p:cNvSpPr>
                <a:spLocks/>
              </p:cNvSpPr>
              <p:nvPr/>
            </p:nvSpPr>
            <p:spPr bwMode="auto">
              <a:xfrm>
                <a:off x="7648575" y="1812925"/>
                <a:ext cx="1544638" cy="1150938"/>
              </a:xfrm>
              <a:custGeom>
                <a:avLst/>
                <a:gdLst>
                  <a:gd name="T0" fmla="*/ 2714 w 2714"/>
                  <a:gd name="T1" fmla="*/ 7 h 2243"/>
                  <a:gd name="T2" fmla="*/ 2055 w 2714"/>
                  <a:gd name="T3" fmla="*/ 368 h 2243"/>
                  <a:gd name="T4" fmla="*/ 1375 w 2714"/>
                  <a:gd name="T5" fmla="*/ 0 h 2243"/>
                  <a:gd name="T6" fmla="*/ 365 w 2714"/>
                  <a:gd name="T7" fmla="*/ 908 h 2243"/>
                  <a:gd name="T8" fmla="*/ 0 w 2714"/>
                  <a:gd name="T9" fmla="*/ 1580 h 2243"/>
                  <a:gd name="T10" fmla="*/ 364 w 2714"/>
                  <a:gd name="T11" fmla="*/ 2243 h 2243"/>
                  <a:gd name="T12" fmla="*/ 2714 w 2714"/>
                  <a:gd name="T13" fmla="*/ 7 h 2243"/>
                </a:gdLst>
                <a:ahLst/>
                <a:cxnLst>
                  <a:cxn ang="0">
                    <a:pos x="T0" y="T1"/>
                  </a:cxn>
                  <a:cxn ang="0">
                    <a:pos x="T2" y="T3"/>
                  </a:cxn>
                  <a:cxn ang="0">
                    <a:pos x="T4" y="T5"/>
                  </a:cxn>
                  <a:cxn ang="0">
                    <a:pos x="T6" y="T7"/>
                  </a:cxn>
                  <a:cxn ang="0">
                    <a:pos x="T8" y="T9"/>
                  </a:cxn>
                  <a:cxn ang="0">
                    <a:pos x="T10" y="T11"/>
                  </a:cxn>
                  <a:cxn ang="0">
                    <a:pos x="T12" y="T13"/>
                  </a:cxn>
                </a:cxnLst>
                <a:rect l="0" t="0" r="r" b="b"/>
                <a:pathLst>
                  <a:path w="2714" h="2243">
                    <a:moveTo>
                      <a:pt x="2714" y="7"/>
                    </a:moveTo>
                    <a:lnTo>
                      <a:pt x="2055" y="368"/>
                    </a:lnTo>
                    <a:lnTo>
                      <a:pt x="1375" y="0"/>
                    </a:lnTo>
                    <a:cubicBezTo>
                      <a:pt x="1313" y="506"/>
                      <a:pt x="886" y="899"/>
                      <a:pt x="365" y="908"/>
                    </a:cubicBezTo>
                    <a:lnTo>
                      <a:pt x="0" y="1580"/>
                    </a:lnTo>
                    <a:lnTo>
                      <a:pt x="364" y="2243"/>
                    </a:lnTo>
                    <a:cubicBezTo>
                      <a:pt x="1620" y="2234"/>
                      <a:pt x="2644" y="1248"/>
                      <a:pt x="271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33" name="Freeform 9">
                <a:extLst>
                  <a:ext uri="{FF2B5EF4-FFF2-40B4-BE49-F238E27FC236}">
                    <a16:creationId xmlns:a16="http://schemas.microsoft.com/office/drawing/2014/main" id="{4485EB7A-CD86-4C47-A3AC-52CA71838859}"/>
                  </a:ext>
                </a:extLst>
              </p:cNvPr>
              <p:cNvSpPr>
                <a:spLocks/>
              </p:cNvSpPr>
              <p:nvPr/>
            </p:nvSpPr>
            <p:spPr bwMode="auto">
              <a:xfrm>
                <a:off x="6497638" y="1568450"/>
                <a:ext cx="1276350" cy="1392238"/>
              </a:xfrm>
              <a:custGeom>
                <a:avLst/>
                <a:gdLst>
                  <a:gd name="T0" fmla="*/ 2243 w 2243"/>
                  <a:gd name="T1" fmla="*/ 1375 h 2714"/>
                  <a:gd name="T2" fmla="*/ 1335 w 2243"/>
                  <a:gd name="T3" fmla="*/ 365 h 2714"/>
                  <a:gd name="T4" fmla="*/ 663 w 2243"/>
                  <a:gd name="T5" fmla="*/ 0 h 2714"/>
                  <a:gd name="T6" fmla="*/ 0 w 2243"/>
                  <a:gd name="T7" fmla="*/ 364 h 2714"/>
                  <a:gd name="T8" fmla="*/ 2236 w 2243"/>
                  <a:gd name="T9" fmla="*/ 2714 h 2714"/>
                  <a:gd name="T10" fmla="*/ 1874 w 2243"/>
                  <a:gd name="T11" fmla="*/ 2055 h 2714"/>
                  <a:gd name="T12" fmla="*/ 2243 w 2243"/>
                  <a:gd name="T13" fmla="*/ 1375 h 2714"/>
                </a:gdLst>
                <a:ahLst/>
                <a:cxnLst>
                  <a:cxn ang="0">
                    <a:pos x="T0" y="T1"/>
                  </a:cxn>
                  <a:cxn ang="0">
                    <a:pos x="T2" y="T3"/>
                  </a:cxn>
                  <a:cxn ang="0">
                    <a:pos x="T4" y="T5"/>
                  </a:cxn>
                  <a:cxn ang="0">
                    <a:pos x="T6" y="T7"/>
                  </a:cxn>
                  <a:cxn ang="0">
                    <a:pos x="T8" y="T9"/>
                  </a:cxn>
                  <a:cxn ang="0">
                    <a:pos x="T10" y="T11"/>
                  </a:cxn>
                  <a:cxn ang="0">
                    <a:pos x="T12" y="T13"/>
                  </a:cxn>
                </a:cxnLst>
                <a:rect l="0" t="0" r="r" b="b"/>
                <a:pathLst>
                  <a:path w="2243" h="2714">
                    <a:moveTo>
                      <a:pt x="2243" y="1375"/>
                    </a:moveTo>
                    <a:cubicBezTo>
                      <a:pt x="1737" y="1313"/>
                      <a:pt x="1344" y="886"/>
                      <a:pt x="1335" y="365"/>
                    </a:cubicBezTo>
                    <a:lnTo>
                      <a:pt x="663" y="0"/>
                    </a:lnTo>
                    <a:lnTo>
                      <a:pt x="0" y="364"/>
                    </a:lnTo>
                    <a:cubicBezTo>
                      <a:pt x="9" y="1620"/>
                      <a:pt x="995" y="2644"/>
                      <a:pt x="2236" y="2714"/>
                    </a:cubicBezTo>
                    <a:lnTo>
                      <a:pt x="1874" y="2055"/>
                    </a:lnTo>
                    <a:lnTo>
                      <a:pt x="2243" y="13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grpSp>
        <p:grpSp>
          <p:nvGrpSpPr>
            <p:cNvPr id="125" name="Group 124">
              <a:extLst>
                <a:ext uri="{FF2B5EF4-FFF2-40B4-BE49-F238E27FC236}">
                  <a16:creationId xmlns:a16="http://schemas.microsoft.com/office/drawing/2014/main" id="{A4ECB6E8-9673-478A-9EA1-59F734C88574}"/>
                </a:ext>
              </a:extLst>
            </p:cNvPr>
            <p:cNvGrpSpPr/>
            <p:nvPr/>
          </p:nvGrpSpPr>
          <p:grpSpPr>
            <a:xfrm>
              <a:off x="3933826" y="1367090"/>
              <a:ext cx="4325112" cy="4325112"/>
              <a:chOff x="3933826" y="1367090"/>
              <a:chExt cx="4325112" cy="4325112"/>
            </a:xfrm>
            <a:grpFill/>
          </p:grpSpPr>
          <p:sp>
            <p:nvSpPr>
              <p:cNvPr id="126" name="Freeform: Shape 125">
                <a:extLst>
                  <a:ext uri="{FF2B5EF4-FFF2-40B4-BE49-F238E27FC236}">
                    <a16:creationId xmlns:a16="http://schemas.microsoft.com/office/drawing/2014/main" id="{A195D2C3-5A66-4401-8BE2-5A68250305B3}"/>
                  </a:ext>
                </a:extLst>
              </p:cNvPr>
              <p:cNvSpPr>
                <a:spLocks/>
              </p:cNvSpPr>
              <p:nvPr/>
            </p:nvSpPr>
            <p:spPr bwMode="auto">
              <a:xfrm>
                <a:off x="6219507" y="1372734"/>
                <a:ext cx="2039431" cy="2276835"/>
              </a:xfrm>
              <a:custGeom>
                <a:avLst/>
                <a:gdLst>
                  <a:gd name="connsiteX0" fmla="*/ 0 w 2039431"/>
                  <a:gd name="connsiteY0" fmla="*/ 0 h 2276835"/>
                  <a:gd name="connsiteX1" fmla="*/ 2039431 w 2039431"/>
                  <a:gd name="connsiteY1" fmla="*/ 2140806 h 2276835"/>
                  <a:gd name="connsiteX2" fmla="*/ 1790679 w 2039431"/>
                  <a:gd name="connsiteY2" fmla="*/ 2276835 h 2276835"/>
                  <a:gd name="connsiteX3" fmla="*/ 1796734 w 2039431"/>
                  <a:gd name="connsiteY3" fmla="*/ 2156913 h 2276835"/>
                  <a:gd name="connsiteX4" fmla="*/ 263490 w 2039431"/>
                  <a:gd name="connsiteY4" fmla="*/ 275686 h 2276835"/>
                  <a:gd name="connsiteX5" fmla="*/ 140946 w 2039431"/>
                  <a:gd name="connsiteY5" fmla="*/ 256983 h 227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31" h="2276835">
                    <a:moveTo>
                      <a:pt x="0" y="0"/>
                    </a:moveTo>
                    <a:cubicBezTo>
                      <a:pt x="1131903" y="63769"/>
                      <a:pt x="2031222" y="995703"/>
                      <a:pt x="2039431" y="2140806"/>
                    </a:cubicBezTo>
                    <a:lnTo>
                      <a:pt x="1790679" y="2276835"/>
                    </a:lnTo>
                    <a:lnTo>
                      <a:pt x="1796734" y="2156913"/>
                    </a:lnTo>
                    <a:cubicBezTo>
                      <a:pt x="1796734" y="1228959"/>
                      <a:pt x="1138510" y="454741"/>
                      <a:pt x="263490" y="275686"/>
                    </a:cubicBezTo>
                    <a:lnTo>
                      <a:pt x="140946" y="2569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27" name="Freeform: Shape 126">
                <a:extLst>
                  <a:ext uri="{FF2B5EF4-FFF2-40B4-BE49-F238E27FC236}">
                    <a16:creationId xmlns:a16="http://schemas.microsoft.com/office/drawing/2014/main" id="{A219EF7F-6AFF-4A8A-BB39-A1EFE4EEC4CE}"/>
                  </a:ext>
                </a:extLst>
              </p:cNvPr>
              <p:cNvSpPr>
                <a:spLocks/>
              </p:cNvSpPr>
              <p:nvPr/>
            </p:nvSpPr>
            <p:spPr bwMode="auto">
              <a:xfrm>
                <a:off x="3936370" y="1367090"/>
                <a:ext cx="2281738" cy="2039088"/>
              </a:xfrm>
              <a:custGeom>
                <a:avLst/>
                <a:gdLst>
                  <a:gd name="connsiteX0" fmla="*/ 2145533 w 2281738"/>
                  <a:gd name="connsiteY0" fmla="*/ 0 h 2039088"/>
                  <a:gd name="connsiteX1" fmla="*/ 2281738 w 2281738"/>
                  <a:gd name="connsiteY1" fmla="*/ 248482 h 2039088"/>
                  <a:gd name="connsiteX2" fmla="*/ 2159630 w 2281738"/>
                  <a:gd name="connsiteY2" fmla="*/ 242316 h 2039088"/>
                  <a:gd name="connsiteX3" fmla="*/ 278403 w 2281738"/>
                  <a:gd name="connsiteY3" fmla="*/ 1775561 h 2039088"/>
                  <a:gd name="connsiteX4" fmla="*/ 259952 w 2281738"/>
                  <a:gd name="connsiteY4" fmla="*/ 1896457 h 2039088"/>
                  <a:gd name="connsiteX5" fmla="*/ 0 w 2281738"/>
                  <a:gd name="connsiteY5" fmla="*/ 2039088 h 2039088"/>
                  <a:gd name="connsiteX6" fmla="*/ 2145533 w 2281738"/>
                  <a:gd name="connsiteY6" fmla="*/ 0 h 203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1738" h="2039088">
                    <a:moveTo>
                      <a:pt x="2145533" y="0"/>
                    </a:moveTo>
                    <a:lnTo>
                      <a:pt x="2281738" y="248482"/>
                    </a:lnTo>
                    <a:lnTo>
                      <a:pt x="2159630" y="242316"/>
                    </a:lnTo>
                    <a:cubicBezTo>
                      <a:pt x="1231676" y="242316"/>
                      <a:pt x="457458" y="900540"/>
                      <a:pt x="278403" y="1775561"/>
                    </a:cubicBezTo>
                    <a:lnTo>
                      <a:pt x="259952" y="1896457"/>
                    </a:lnTo>
                    <a:lnTo>
                      <a:pt x="0" y="2039088"/>
                    </a:lnTo>
                    <a:cubicBezTo>
                      <a:pt x="62997" y="907376"/>
                      <a:pt x="997901" y="8208"/>
                      <a:pt x="21455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28" name="Freeform: Shape 127">
                <a:extLst>
                  <a:ext uri="{FF2B5EF4-FFF2-40B4-BE49-F238E27FC236}">
                    <a16:creationId xmlns:a16="http://schemas.microsoft.com/office/drawing/2014/main" id="{0F482756-9F6F-41CD-B2B2-DC3E380925B6}"/>
                  </a:ext>
                </a:extLst>
              </p:cNvPr>
              <p:cNvSpPr>
                <a:spLocks/>
              </p:cNvSpPr>
              <p:nvPr/>
            </p:nvSpPr>
            <p:spPr bwMode="auto">
              <a:xfrm>
                <a:off x="5975156" y="3653115"/>
                <a:ext cx="2281236" cy="2039087"/>
              </a:xfrm>
              <a:custGeom>
                <a:avLst/>
                <a:gdLst>
                  <a:gd name="connsiteX0" fmla="*/ 2281236 w 2281236"/>
                  <a:gd name="connsiteY0" fmla="*/ 0 h 2039087"/>
                  <a:gd name="connsiteX1" fmla="*/ 136494 w 2281236"/>
                  <a:gd name="connsiteY1" fmla="*/ 2039087 h 2039087"/>
                  <a:gd name="connsiteX2" fmla="*/ 0 w 2281236"/>
                  <a:gd name="connsiteY2" fmla="*/ 1790669 h 2039087"/>
                  <a:gd name="connsiteX3" fmla="*/ 120844 w 2281236"/>
                  <a:gd name="connsiteY3" fmla="*/ 1796771 h 2039087"/>
                  <a:gd name="connsiteX4" fmla="*/ 2002072 w 2281236"/>
                  <a:gd name="connsiteY4" fmla="*/ 263526 h 2039087"/>
                  <a:gd name="connsiteX5" fmla="*/ 2020510 w 2281236"/>
                  <a:gd name="connsiteY5" fmla="*/ 142713 h 203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6" h="2039087">
                    <a:moveTo>
                      <a:pt x="2281236" y="0"/>
                    </a:moveTo>
                    <a:cubicBezTo>
                      <a:pt x="2217350" y="1131712"/>
                      <a:pt x="1282790" y="2030880"/>
                      <a:pt x="136494" y="2039087"/>
                    </a:cubicBezTo>
                    <a:lnTo>
                      <a:pt x="0" y="1790669"/>
                    </a:lnTo>
                    <a:lnTo>
                      <a:pt x="120844" y="1796771"/>
                    </a:lnTo>
                    <a:cubicBezTo>
                      <a:pt x="1048798" y="1796771"/>
                      <a:pt x="1823017" y="1138547"/>
                      <a:pt x="2002072" y="263526"/>
                    </a:cubicBezTo>
                    <a:lnTo>
                      <a:pt x="2020510" y="1427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29" name="Freeform: Shape 128">
                <a:extLst>
                  <a:ext uri="{FF2B5EF4-FFF2-40B4-BE49-F238E27FC236}">
                    <a16:creationId xmlns:a16="http://schemas.microsoft.com/office/drawing/2014/main" id="{DB07695E-26D6-48C4-9B7E-8C886D9EFF06}"/>
                  </a:ext>
                </a:extLst>
              </p:cNvPr>
              <p:cNvSpPr>
                <a:spLocks/>
              </p:cNvSpPr>
              <p:nvPr/>
            </p:nvSpPr>
            <p:spPr bwMode="auto">
              <a:xfrm>
                <a:off x="3933826" y="3408021"/>
                <a:ext cx="2040341" cy="2278538"/>
              </a:xfrm>
              <a:custGeom>
                <a:avLst/>
                <a:gdLst>
                  <a:gd name="connsiteX0" fmla="*/ 248077 w 2040341"/>
                  <a:gd name="connsiteY0" fmla="*/ 0 h 2278538"/>
                  <a:gd name="connsiteX1" fmla="*/ 241935 w 2040341"/>
                  <a:gd name="connsiteY1" fmla="*/ 121625 h 2278538"/>
                  <a:gd name="connsiteX2" fmla="*/ 1775180 w 2040341"/>
                  <a:gd name="connsiteY2" fmla="*/ 2002853 h 2278538"/>
                  <a:gd name="connsiteX3" fmla="*/ 1899172 w 2040341"/>
                  <a:gd name="connsiteY3" fmla="*/ 2021776 h 2278538"/>
                  <a:gd name="connsiteX4" fmla="*/ 2040341 w 2040341"/>
                  <a:gd name="connsiteY4" fmla="*/ 2278538 h 2278538"/>
                  <a:gd name="connsiteX5" fmla="*/ 0 w 2040341"/>
                  <a:gd name="connsiteY5" fmla="*/ 136078 h 227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0341" h="2278538">
                    <a:moveTo>
                      <a:pt x="248077" y="0"/>
                    </a:moveTo>
                    <a:lnTo>
                      <a:pt x="241935" y="121625"/>
                    </a:lnTo>
                    <a:cubicBezTo>
                      <a:pt x="241935" y="1049579"/>
                      <a:pt x="900159" y="1823798"/>
                      <a:pt x="1775180" y="2002853"/>
                    </a:cubicBezTo>
                    <a:lnTo>
                      <a:pt x="1899172" y="2021776"/>
                    </a:lnTo>
                    <a:lnTo>
                      <a:pt x="2040341" y="2278538"/>
                    </a:lnTo>
                    <a:cubicBezTo>
                      <a:pt x="907934" y="2214720"/>
                      <a:pt x="8213" y="1281154"/>
                      <a:pt x="0" y="1360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grpSp>
      </p:grpSp>
      <p:sp>
        <p:nvSpPr>
          <p:cNvPr id="134" name="TextBox 15">
            <a:extLst>
              <a:ext uri="{FF2B5EF4-FFF2-40B4-BE49-F238E27FC236}">
                <a16:creationId xmlns:a16="http://schemas.microsoft.com/office/drawing/2014/main" id="{2A07E788-0ED7-4B76-ADA4-80BC1C9D6751}"/>
              </a:ext>
            </a:extLst>
          </p:cNvPr>
          <p:cNvSpPr txBox="1"/>
          <p:nvPr/>
        </p:nvSpPr>
        <p:spPr>
          <a:xfrm rot="19245889">
            <a:off x="4680374" y="3158865"/>
            <a:ext cx="1777502"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100" b="1" i="0" u="none" strike="noStrike" kern="1200" cap="none" spc="9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PRODUKTIVITĀTE UN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100" b="1" i="0" u="none" strike="noStrike" kern="1200" cap="none" spc="9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IENĀKUMI</a:t>
            </a:r>
            <a:endParaRPr kumimoji="0" lang="en-US" sz="1100" b="1" i="0" u="none" strike="noStrike" kern="1200" cap="none" spc="9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135" name="TextBox 16">
            <a:extLst>
              <a:ext uri="{FF2B5EF4-FFF2-40B4-BE49-F238E27FC236}">
                <a16:creationId xmlns:a16="http://schemas.microsoft.com/office/drawing/2014/main" id="{637F5E46-6420-4E9A-89F1-471E56304A51}"/>
              </a:ext>
            </a:extLst>
          </p:cNvPr>
          <p:cNvSpPr txBox="1"/>
          <p:nvPr/>
        </p:nvSpPr>
        <p:spPr>
          <a:xfrm rot="3418966">
            <a:off x="6123078" y="3452262"/>
            <a:ext cx="1547523"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100" b="1" i="0" u="none" strike="noStrike" kern="1200" cap="none" spc="9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VIENLĪDZĪGAS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100" b="1" i="0" u="none" strike="noStrike" kern="1200" cap="none" spc="9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IESPĒJAS</a:t>
            </a:r>
            <a:endParaRPr kumimoji="0" lang="en-US" sz="1100" b="1" i="0" u="none" strike="noStrike" kern="1200" cap="none" spc="9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136" name="TextBox 17">
            <a:extLst>
              <a:ext uri="{FF2B5EF4-FFF2-40B4-BE49-F238E27FC236}">
                <a16:creationId xmlns:a16="http://schemas.microsoft.com/office/drawing/2014/main" id="{12F04954-595D-4805-B510-3C5FD40324B9}"/>
              </a:ext>
            </a:extLst>
          </p:cNvPr>
          <p:cNvSpPr txBox="1"/>
          <p:nvPr/>
        </p:nvSpPr>
        <p:spPr>
          <a:xfrm rot="19563564">
            <a:off x="5956491" y="4764469"/>
            <a:ext cx="143772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100" b="1" i="0" u="none" strike="noStrike" kern="1200" cap="none" spc="9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SOCIĀLĀ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100" b="1" i="0" u="none" strike="noStrike" kern="1200" cap="none" spc="9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UZTICĒŠANĀS</a:t>
            </a:r>
            <a:endParaRPr kumimoji="0" lang="en-US" sz="1100" b="1" i="0" u="none" strike="noStrike" kern="1200" cap="none" spc="9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137" name="TextBox 18">
            <a:extLst>
              <a:ext uri="{FF2B5EF4-FFF2-40B4-BE49-F238E27FC236}">
                <a16:creationId xmlns:a16="http://schemas.microsoft.com/office/drawing/2014/main" id="{3B1AFFC8-0956-4296-A03D-A423AB82CE78}"/>
              </a:ext>
            </a:extLst>
          </p:cNvPr>
          <p:cNvSpPr txBox="1"/>
          <p:nvPr/>
        </p:nvSpPr>
        <p:spPr>
          <a:xfrm rot="3286032">
            <a:off x="4712658" y="4456988"/>
            <a:ext cx="1320935"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100" b="1" i="0" u="none" strike="noStrike" kern="1200" cap="none" spc="9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REĢIONĀLĀ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100" b="1" i="0" u="none" strike="noStrike" kern="1200" cap="none" spc="9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ATTĪSTĪBA</a:t>
            </a:r>
            <a:endParaRPr kumimoji="0" lang="en-US" sz="1100" b="1" i="0" u="none" strike="noStrike" kern="1200" cap="none" spc="9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2" name="TextBox 1">
            <a:extLst>
              <a:ext uri="{FF2B5EF4-FFF2-40B4-BE49-F238E27FC236}">
                <a16:creationId xmlns:a16="http://schemas.microsoft.com/office/drawing/2014/main" id="{0FB629AB-2749-4243-A0E5-3D26DCEBCAF5}"/>
              </a:ext>
            </a:extLst>
          </p:cNvPr>
          <p:cNvSpPr txBox="1"/>
          <p:nvPr/>
        </p:nvSpPr>
        <p:spPr>
          <a:xfrm>
            <a:off x="5605691" y="3794669"/>
            <a:ext cx="10400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9D2235"/>
                </a:solidFill>
                <a:effectLst/>
                <a:uLnTx/>
                <a:uFillTx/>
                <a:latin typeface="Verdana" panose="020B0604030504040204" pitchFamily="34" charset="0"/>
                <a:ea typeface="Verdana" panose="020B0604030504040204" pitchFamily="34" charset="0"/>
                <a:cs typeface="Verdana" panose="020B0604030504040204" pitchFamily="34" charset="0"/>
              </a:rPr>
              <a:t>P</a:t>
            </a:r>
            <a:r>
              <a:rPr kumimoji="0" lang="lv-LV" sz="1000" b="1" i="0" u="none" strike="noStrike" kern="1200" cap="none" spc="0" normalizeH="0" baseline="0" noProof="0" dirty="0">
                <a:ln>
                  <a:noFill/>
                </a:ln>
                <a:solidFill>
                  <a:srgbClr val="9D2235"/>
                </a:solidFill>
                <a:effectLst/>
                <a:uLnTx/>
                <a:uFillTx/>
                <a:latin typeface="Verdana" panose="020B0604030504040204" pitchFamily="34" charset="0"/>
                <a:ea typeface="Verdana" panose="020B0604030504040204" pitchFamily="34" charset="0"/>
                <a:cs typeface="Verdana" panose="020B0604030504040204" pitchFamily="34" charset="0"/>
              </a:rPr>
              <a:t>ARADUMU MAIŅA – CEĻŠ UZ ATTĪSTĪBU!</a:t>
            </a:r>
            <a:endParaRPr kumimoji="0" lang="en-US" sz="1000" b="1" i="0" u="none" strike="noStrike" kern="1200" cap="none" spc="0" normalizeH="0" baseline="0" noProof="0" dirty="0">
              <a:ln>
                <a:noFill/>
              </a:ln>
              <a:solidFill>
                <a:srgbClr val="9D2235"/>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53690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F29E-7AEB-0C4E-B484-DF5552118CF9}"/>
              </a:ext>
            </a:extLst>
          </p:cNvPr>
          <p:cNvSpPr>
            <a:spLocks noGrp="1"/>
          </p:cNvSpPr>
          <p:nvPr>
            <p:ph type="title"/>
          </p:nvPr>
        </p:nvSpPr>
        <p:spPr>
          <a:xfrm>
            <a:off x="4380587" y="965199"/>
            <a:ext cx="7296745" cy="4927601"/>
          </a:xfrm>
        </p:spPr>
        <p:txBody>
          <a:bodyPr vert="horz" lIns="91440" tIns="45720" rIns="91440" bIns="45720" rtlCol="0" anchor="ctr">
            <a:normAutofit/>
          </a:bodyPr>
          <a:lstStyle/>
          <a:p>
            <a:r>
              <a:rPr lang="en-US" altLang="lv-LV" sz="4000" b="1" kern="1200" dirty="0" err="1">
                <a:latin typeface="Verdana" panose="020B0604030504040204" pitchFamily="34" charset="0"/>
                <a:ea typeface="Verdana" panose="020B0604030504040204" pitchFamily="34" charset="0"/>
                <a:cs typeface="Verdana" panose="020B0604030504040204" pitchFamily="34" charset="0"/>
              </a:rPr>
              <a:t>Zināšanas</a:t>
            </a:r>
            <a:r>
              <a:rPr lang="en-US" altLang="lv-LV" sz="4000" b="1" kern="1200" dirty="0">
                <a:latin typeface="Verdana" panose="020B0604030504040204" pitchFamily="34" charset="0"/>
                <a:ea typeface="Verdana" panose="020B0604030504040204" pitchFamily="34" charset="0"/>
                <a:cs typeface="Verdana" panose="020B0604030504040204" pitchFamily="34" charset="0"/>
              </a:rPr>
              <a:t> un </a:t>
            </a:r>
            <a:r>
              <a:rPr lang="en-US" altLang="lv-LV" sz="4000" b="1" kern="1200" dirty="0" err="1">
                <a:latin typeface="Verdana" panose="020B0604030504040204" pitchFamily="34" charset="0"/>
                <a:ea typeface="Verdana" panose="020B0604030504040204" pitchFamily="34" charset="0"/>
                <a:cs typeface="Verdana" panose="020B0604030504040204" pitchFamily="34" charset="0"/>
              </a:rPr>
              <a:t>prasmes</a:t>
            </a:r>
            <a:r>
              <a:rPr lang="en-US" altLang="lv-LV" sz="4000" b="1" kern="1200" dirty="0">
                <a:latin typeface="Verdana" panose="020B0604030504040204" pitchFamily="34" charset="0"/>
                <a:ea typeface="Verdana" panose="020B0604030504040204" pitchFamily="34" charset="0"/>
                <a:cs typeface="Verdana" panose="020B0604030504040204" pitchFamily="34" charset="0"/>
              </a:rPr>
              <a:t> </a:t>
            </a:r>
            <a:br>
              <a:rPr lang="en-US" altLang="lv-LV" sz="4000" b="1" kern="1200" dirty="0">
                <a:latin typeface="Verdana" panose="020B0604030504040204" pitchFamily="34" charset="0"/>
                <a:ea typeface="Verdana" panose="020B0604030504040204" pitchFamily="34" charset="0"/>
                <a:cs typeface="Verdana" panose="020B0604030504040204" pitchFamily="34" charset="0"/>
              </a:rPr>
            </a:br>
            <a:r>
              <a:rPr lang="en-US" altLang="lv-LV" sz="4000" b="1" kern="1200" dirty="0" err="1">
                <a:latin typeface="Verdana" panose="020B0604030504040204" pitchFamily="34" charset="0"/>
                <a:ea typeface="Verdana" panose="020B0604030504040204" pitchFamily="34" charset="0"/>
                <a:cs typeface="Verdana" panose="020B0604030504040204" pitchFamily="34" charset="0"/>
              </a:rPr>
              <a:t>personības</a:t>
            </a:r>
            <a:r>
              <a:rPr lang="en-US" altLang="lv-LV" sz="4000" b="1" kern="1200" dirty="0">
                <a:latin typeface="Verdana" panose="020B0604030504040204" pitchFamily="34" charset="0"/>
                <a:ea typeface="Verdana" panose="020B0604030504040204" pitchFamily="34" charset="0"/>
                <a:cs typeface="Verdana" panose="020B0604030504040204" pitchFamily="34" charset="0"/>
              </a:rPr>
              <a:t> un </a:t>
            </a:r>
            <a:r>
              <a:rPr lang="en-US" altLang="lv-LV" sz="4000" b="1" kern="1200" dirty="0" err="1">
                <a:latin typeface="Verdana" panose="020B0604030504040204" pitchFamily="34" charset="0"/>
                <a:ea typeface="Verdana" panose="020B0604030504040204" pitchFamily="34" charset="0"/>
                <a:cs typeface="Verdana" panose="020B0604030504040204" pitchFamily="34" charset="0"/>
              </a:rPr>
              <a:t>valsts</a:t>
            </a:r>
            <a:r>
              <a:rPr lang="en-US" altLang="lv-LV" sz="4000" b="1" kern="1200" dirty="0">
                <a:latin typeface="Verdana" panose="020B0604030504040204" pitchFamily="34" charset="0"/>
                <a:ea typeface="Verdana" panose="020B0604030504040204" pitchFamily="34" charset="0"/>
                <a:cs typeface="Verdana" panose="020B0604030504040204" pitchFamily="34" charset="0"/>
              </a:rPr>
              <a:t> </a:t>
            </a:r>
            <a:r>
              <a:rPr lang="en-US" altLang="lv-LV" sz="4000" b="1" kern="1200" dirty="0" err="1">
                <a:latin typeface="Verdana" panose="020B0604030504040204" pitchFamily="34" charset="0"/>
                <a:ea typeface="Verdana" panose="020B0604030504040204" pitchFamily="34" charset="0"/>
                <a:cs typeface="Verdana" panose="020B0604030504040204" pitchFamily="34" charset="0"/>
              </a:rPr>
              <a:t>izaugsmei</a:t>
            </a:r>
            <a:br>
              <a:rPr lang="en-US" altLang="lv-LV" sz="4000" b="1" kern="1200" dirty="0">
                <a:latin typeface="Verdana" panose="020B0604030504040204" pitchFamily="34" charset="0"/>
                <a:ea typeface="Verdana" panose="020B0604030504040204" pitchFamily="34" charset="0"/>
                <a:cs typeface="Verdana" panose="020B0604030504040204" pitchFamily="34" charset="0"/>
              </a:rPr>
            </a:br>
            <a:br>
              <a:rPr lang="en-US" sz="4000" b="1" kern="1200" dirty="0">
                <a:latin typeface="Verdana" panose="020B0604030504040204" pitchFamily="34" charset="0"/>
                <a:ea typeface="Verdana" panose="020B0604030504040204" pitchFamily="34" charset="0"/>
                <a:cs typeface="Verdana" panose="020B0604030504040204" pitchFamily="34" charset="0"/>
              </a:rPr>
            </a:br>
            <a:endParaRPr lang="en-US" sz="4000" b="1" kern="12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7">
            <a:extLst>
              <a:ext uri="{FF2B5EF4-FFF2-40B4-BE49-F238E27FC236}">
                <a16:creationId xmlns:a16="http://schemas.microsoft.com/office/drawing/2014/main" id="{89E9335C-95B6-7346-8067-F288E4753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999" t="-14999" r="-14999" b="-14999"/>
          <a:stretch>
            <a:fillRect/>
          </a:stretch>
        </p:blipFill>
        <p:spPr bwMode="auto">
          <a:xfrm>
            <a:off x="514668" y="560988"/>
            <a:ext cx="2004722" cy="1964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667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A7DC-E541-D84C-8BD8-AAD5C5F67B4C}"/>
              </a:ext>
            </a:extLst>
          </p:cNvPr>
          <p:cNvSpPr>
            <a:spLocks noGrp="1"/>
          </p:cNvSpPr>
          <p:nvPr>
            <p:ph type="title"/>
          </p:nvPr>
        </p:nvSpPr>
        <p:spPr>
          <a:xfrm>
            <a:off x="419100" y="0"/>
            <a:ext cx="11772900" cy="1325563"/>
          </a:xfrm>
        </p:spPr>
        <p:txBody>
          <a:bodyPr>
            <a:normAutofit/>
          </a:bodyPr>
          <a:lstStyle/>
          <a:p>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NAP2027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prioritātes</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lv-LV" sz="2400" b="1" cap="all" dirty="0" err="1">
                <a:solidFill>
                  <a:srgbClr val="9D2235"/>
                </a:solidFill>
                <a:latin typeface="Verdana" panose="020B0604030504040204" pitchFamily="34" charset="0"/>
                <a:ea typeface="Verdana" panose="020B0604030504040204" pitchFamily="34" charset="0"/>
                <a:cs typeface="Verdana" panose="020B0604030504040204" pitchFamily="34" charset="0"/>
              </a:rPr>
              <a:t>ZInāšanas</a:t>
            </a:r>
            <a:r>
              <a:rPr lang="lv-LV" sz="2400" b="1" cap="all" dirty="0">
                <a:solidFill>
                  <a:srgbClr val="9D2235"/>
                </a:solidFill>
                <a:latin typeface="Verdana" panose="020B0604030504040204" pitchFamily="34" charset="0"/>
                <a:ea typeface="Verdana" panose="020B0604030504040204" pitchFamily="34" charset="0"/>
                <a:cs typeface="Verdana" panose="020B0604030504040204" pitchFamily="34" charset="0"/>
              </a:rPr>
              <a:t> un prasmes personības un valsts izaugsmei</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ekspertu</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darba</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grupas</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sastāvs</a:t>
            </a:r>
            <a:endPar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Diagram 4">
            <a:extLst>
              <a:ext uri="{FF2B5EF4-FFF2-40B4-BE49-F238E27FC236}">
                <a16:creationId xmlns:a16="http://schemas.microsoft.com/office/drawing/2014/main" id="{4AD83495-78DF-0B40-97B9-CF12A6E4786F}"/>
              </a:ext>
            </a:extLst>
          </p:cNvPr>
          <p:cNvGraphicFramePr/>
          <p:nvPr/>
        </p:nvGraphicFramePr>
        <p:xfrm>
          <a:off x="419100" y="1485900"/>
          <a:ext cx="4991100" cy="5168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C475182B-A682-334D-8C2F-2CF4C4C3492D}"/>
              </a:ext>
            </a:extLst>
          </p:cNvPr>
          <p:cNvGraphicFramePr/>
          <p:nvPr/>
        </p:nvGraphicFramePr>
        <p:xfrm>
          <a:off x="6437243" y="1485900"/>
          <a:ext cx="5335657" cy="5168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17462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900026" y="553245"/>
            <a:ext cx="9473102"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marL="0" marR="0" lvl="0" indent="0" algn="l" defTabSz="914400" rtl="0" eaLnBrk="0" fontAlgn="base" latinLnBrk="0" hangingPunct="1">
              <a:lnSpc>
                <a:spcPct val="100000"/>
              </a:lnSpc>
              <a:spcBef>
                <a:spcPts val="600"/>
              </a:spcBef>
              <a:spcAft>
                <a:spcPts val="0"/>
              </a:spcAft>
              <a:buClrTx/>
              <a:buSzTx/>
              <a:buFontTx/>
              <a:buNone/>
              <a:tabLst/>
              <a:defRPr/>
            </a:pPr>
            <a:r>
              <a:rPr kumimoji="0" lang="lv-LV" altLang="lv-LV" sz="2400" b="1" i="0" u="none" strike="noStrike" kern="1200" cap="none" spc="0" normalizeH="0" baseline="0" noProof="0" dirty="0">
                <a:ln>
                  <a:noFill/>
                </a:ln>
                <a:solidFill>
                  <a:srgbClr val="9D2235"/>
                </a:solidFill>
                <a:effectLst/>
                <a:uLnTx/>
                <a:uFillTx/>
                <a:latin typeface="Verdana" panose="020B0604030504040204" pitchFamily="34" charset="0"/>
                <a:ea typeface="Verdana" panose="020B0604030504040204" pitchFamily="34" charset="0"/>
                <a:sym typeface="Verdana"/>
              </a:rPr>
              <a:t>Zināšanas un prasmes personības un valsts izaugsmei</a:t>
            </a:r>
          </a:p>
        </p:txBody>
      </p:sp>
      <p:sp>
        <p:nvSpPr>
          <p:cNvPr id="2" name="Rectangle 1">
            <a:extLst>
              <a:ext uri="{FF2B5EF4-FFF2-40B4-BE49-F238E27FC236}">
                <a16:creationId xmlns:a16="http://schemas.microsoft.com/office/drawing/2014/main" id="{0AD70282-FB39-FF43-8E6D-69FFF684BD5E}"/>
              </a:ext>
            </a:extLst>
          </p:cNvPr>
          <p:cNvSpPr/>
          <p:nvPr/>
        </p:nvSpPr>
        <p:spPr>
          <a:xfrm>
            <a:off x="872044" y="1299022"/>
            <a:ext cx="10922391"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atbild par radošu cilvēku izaugsmi, zināšanu un prasmju ieguvi, to radīšanu un pielietošanu valsts izaugsmei, strādājot labā darba vietā vai veicot uzņēmējdarbību</a:t>
            </a:r>
            <a:endParaRPr kumimoji="0" lang="en-US" sz="1600" b="1"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10" name="Group 9">
            <a:extLst>
              <a:ext uri="{FF2B5EF4-FFF2-40B4-BE49-F238E27FC236}">
                <a16:creationId xmlns:a16="http://schemas.microsoft.com/office/drawing/2014/main" id="{E27BDBA4-0530-4443-9391-35C3E838CA04}"/>
              </a:ext>
            </a:extLst>
          </p:cNvPr>
          <p:cNvGrpSpPr/>
          <p:nvPr/>
        </p:nvGrpSpPr>
        <p:grpSpPr>
          <a:xfrm>
            <a:off x="454189" y="2532935"/>
            <a:ext cx="5529500" cy="2461039"/>
            <a:chOff x="332936" y="1970578"/>
            <a:chExt cx="2937088" cy="5262674"/>
          </a:xfrm>
        </p:grpSpPr>
        <p:sp>
          <p:nvSpPr>
            <p:cNvPr id="11" name="TextBox 10">
              <a:extLst>
                <a:ext uri="{FF2B5EF4-FFF2-40B4-BE49-F238E27FC236}">
                  <a16:creationId xmlns:a16="http://schemas.microsoft.com/office/drawing/2014/main" id="{4032F272-1AF5-7F41-9AF1-DCA356CF518B}"/>
                </a:ext>
              </a:extLst>
            </p:cNvPr>
            <p:cNvSpPr txBox="1"/>
            <p:nvPr/>
          </p:nvSpPr>
          <p:spPr>
            <a:xfrm>
              <a:off x="332936" y="1970578"/>
              <a:ext cx="2937088" cy="1118852"/>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81BD"/>
                  </a:solidFill>
                  <a:effectLst/>
                  <a:uLnTx/>
                  <a:uFillTx/>
                  <a:latin typeface="Verdana" panose="020B0604030504040204" pitchFamily="34" charset="0"/>
                  <a:ea typeface="Verdana" panose="020B0604030504040204" pitchFamily="34" charset="0"/>
                  <a:cs typeface="Verdana" panose="020B0604030504040204" pitchFamily="34" charset="0"/>
                </a:rPr>
                <a:t>RV: </a:t>
              </a:r>
              <a:r>
                <a:rPr kumimoji="0" lang="en-US" sz="1400" b="1" i="0" u="none" strike="noStrike" kern="1200" cap="none" spc="0" normalizeH="0" baseline="0" noProof="0" dirty="0" err="1">
                  <a:ln>
                    <a:noFill/>
                  </a:ln>
                  <a:solidFill>
                    <a:srgbClr val="4F81BD"/>
                  </a:solidFill>
                  <a:effectLst/>
                  <a:uLnTx/>
                  <a:uFillTx/>
                  <a:latin typeface="Verdana" panose="020B0604030504040204" pitchFamily="34" charset="0"/>
                  <a:ea typeface="Verdana" panose="020B0604030504040204" pitchFamily="34" charset="0"/>
                  <a:cs typeface="Verdana" panose="020B0604030504040204" pitchFamily="34" charset="0"/>
                </a:rPr>
                <a:t>Zinātne</a:t>
              </a:r>
              <a:r>
                <a:rPr kumimoji="0" lang="en-US" sz="1400" b="1" i="0" u="none" strike="noStrike" kern="1200" cap="none" spc="0" normalizeH="0" baseline="0" noProof="0" dirty="0">
                  <a:ln>
                    <a:noFill/>
                  </a:ln>
                  <a:solidFill>
                    <a:srgbClr val="4F81BD"/>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400" b="1" i="0" u="none" strike="noStrike" kern="1200" cap="none" spc="0" normalizeH="0" baseline="0" noProof="0" dirty="0" err="1">
                  <a:ln>
                    <a:noFill/>
                  </a:ln>
                  <a:solidFill>
                    <a:srgbClr val="4F81BD"/>
                  </a:solidFill>
                  <a:effectLst/>
                  <a:uLnTx/>
                  <a:uFillTx/>
                  <a:latin typeface="Verdana" panose="020B0604030504040204" pitchFamily="34" charset="0"/>
                  <a:ea typeface="Verdana" panose="020B0604030504040204" pitchFamily="34" charset="0"/>
                  <a:cs typeface="Verdana" panose="020B0604030504040204" pitchFamily="34" charset="0"/>
                </a:rPr>
                <a:t>sabiedrības</a:t>
              </a:r>
              <a:r>
                <a:rPr kumimoji="0" lang="en-US" sz="1400" b="1" i="0" u="none" strike="noStrike" kern="1200" cap="none" spc="0" normalizeH="0" baseline="0" noProof="0" dirty="0">
                  <a:ln>
                    <a:noFill/>
                  </a:ln>
                  <a:solidFill>
                    <a:srgbClr val="4F81BD"/>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400" b="1" i="0" u="none" strike="noStrike" kern="1200" cap="none" spc="0" normalizeH="0" baseline="0" noProof="0" dirty="0" err="1">
                  <a:ln>
                    <a:noFill/>
                  </a:ln>
                  <a:solidFill>
                    <a:srgbClr val="4F81BD"/>
                  </a:solidFill>
                  <a:effectLst/>
                  <a:uLnTx/>
                  <a:uFillTx/>
                  <a:latin typeface="Verdana" panose="020B0604030504040204" pitchFamily="34" charset="0"/>
                  <a:ea typeface="Verdana" panose="020B0604030504040204" pitchFamily="34" charset="0"/>
                  <a:cs typeface="Verdana" panose="020B0604030504040204" pitchFamily="34" charset="0"/>
                </a:rPr>
                <a:t>attīstībai</a:t>
              </a:r>
              <a:r>
                <a:rPr kumimoji="0" lang="en-US" sz="1400" b="1" i="0" u="none" strike="noStrike" kern="1200" cap="none" spc="0" normalizeH="0" baseline="0" noProof="0" dirty="0">
                  <a:ln>
                    <a:noFill/>
                  </a:ln>
                  <a:solidFill>
                    <a:srgbClr val="4F81BD"/>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400" b="1" i="0" u="none" strike="noStrike" kern="1200" cap="none" spc="0" normalizeH="0" baseline="0" noProof="0" dirty="0" err="1">
                  <a:ln>
                    <a:noFill/>
                  </a:ln>
                  <a:solidFill>
                    <a:srgbClr val="4F81BD"/>
                  </a:solidFill>
                  <a:effectLst/>
                  <a:uLnTx/>
                  <a:uFillTx/>
                  <a:latin typeface="Verdana" panose="020B0604030504040204" pitchFamily="34" charset="0"/>
                  <a:ea typeface="Verdana" panose="020B0604030504040204" pitchFamily="34" charset="0"/>
                  <a:cs typeface="Verdana" panose="020B0604030504040204" pitchFamily="34" charset="0"/>
                </a:rPr>
                <a:t>tautsaimniecības</a:t>
              </a:r>
              <a:r>
                <a:rPr kumimoji="0" lang="en-US" sz="1400" b="1" i="0" u="none" strike="noStrike" kern="1200" cap="none" spc="0" normalizeH="0" baseline="0" noProof="0" dirty="0">
                  <a:ln>
                    <a:noFill/>
                  </a:ln>
                  <a:solidFill>
                    <a:srgbClr val="4F81BD"/>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400" b="1" i="0" u="none" strike="noStrike" kern="1200" cap="none" spc="0" normalizeH="0" baseline="0" noProof="0" dirty="0" err="1">
                  <a:ln>
                    <a:noFill/>
                  </a:ln>
                  <a:solidFill>
                    <a:srgbClr val="4F81BD"/>
                  </a:solidFill>
                  <a:effectLst/>
                  <a:uLnTx/>
                  <a:uFillTx/>
                  <a:latin typeface="Verdana" panose="020B0604030504040204" pitchFamily="34" charset="0"/>
                  <a:ea typeface="Verdana" panose="020B0604030504040204" pitchFamily="34" charset="0"/>
                  <a:cs typeface="Verdana" panose="020B0604030504040204" pitchFamily="34" charset="0"/>
                </a:rPr>
                <a:t>izaugsmei</a:t>
              </a:r>
              <a:r>
                <a:rPr kumimoji="0" lang="en-US" sz="1400" b="1" i="0" u="none" strike="noStrike" kern="1200" cap="none" spc="0" normalizeH="0" baseline="0" noProof="0" dirty="0">
                  <a:ln>
                    <a:noFill/>
                  </a:ln>
                  <a:solidFill>
                    <a:srgbClr val="4F81BD"/>
                  </a:solidFill>
                  <a:effectLst/>
                  <a:uLnTx/>
                  <a:uFillTx/>
                  <a:latin typeface="Verdana" panose="020B0604030504040204" pitchFamily="34" charset="0"/>
                  <a:ea typeface="Verdana" panose="020B0604030504040204" pitchFamily="34" charset="0"/>
                  <a:cs typeface="Verdana" panose="020B0604030504040204" pitchFamily="34" charset="0"/>
                </a:rPr>
                <a:t> un </a:t>
              </a:r>
              <a:r>
                <a:rPr kumimoji="0" lang="en-US" sz="1400" b="1" i="0" u="none" strike="noStrike" kern="1200" cap="none" spc="0" normalizeH="0" baseline="0" noProof="0" dirty="0" err="1">
                  <a:ln>
                    <a:noFill/>
                  </a:ln>
                  <a:solidFill>
                    <a:srgbClr val="4F81BD"/>
                  </a:solidFill>
                  <a:effectLst/>
                  <a:uLnTx/>
                  <a:uFillTx/>
                  <a:latin typeface="Verdana" panose="020B0604030504040204" pitchFamily="34" charset="0"/>
                  <a:ea typeface="Verdana" panose="020B0604030504040204" pitchFamily="34" charset="0"/>
                  <a:cs typeface="Verdana" panose="020B0604030504040204" pitchFamily="34" charset="0"/>
                </a:rPr>
                <a:t>drošībai</a:t>
              </a:r>
              <a:endParaRPr kumimoji="0" lang="en-US" sz="1400" b="1" i="0" u="none" strike="noStrike" kern="1200" cap="none" spc="0" normalizeH="0" baseline="0" noProof="0" dirty="0">
                <a:ln>
                  <a:noFill/>
                </a:ln>
                <a:solidFill>
                  <a:srgbClr val="4F81BD"/>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A37382C9-F01B-FC49-89A7-EAC0AEC82991}"/>
                </a:ext>
              </a:extLst>
            </p:cNvPr>
            <p:cNvSpPr txBox="1"/>
            <p:nvPr/>
          </p:nvSpPr>
          <p:spPr>
            <a:xfrm>
              <a:off x="340731" y="3086921"/>
              <a:ext cx="2929293" cy="4146331"/>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rPr>
                <a:t>pasākumu kopums radošu cilvēku izaugsmei, jaunu teorētisko un praktisko zināšanu radīšanai un pielietošanai, kā arī augstas pievienotās vērtības un eksportspējīgu produktu un pakalpojumu izstrādei un uzlabošanai.</a:t>
              </a:r>
              <a:endParaRPr kumimoji="0" lang="en-US" sz="1200" b="0"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rPr>
                <a:t>Atbildīgās: </a:t>
              </a:r>
              <a:r>
                <a:rPr kumimoji="0" lang="lv-LV" sz="1200" b="0"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rPr>
                <a:t>IZM, EM, PKC, </a:t>
              </a:r>
              <a:endParaRPr kumimoji="0" lang="lv-LV" sz="1200" b="1"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rPr>
                <a:t>Finanšu resursa avots: </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VB, ES fondi, </a:t>
              </a:r>
              <a:r>
                <a:rPr kumimoji="0" lang="lv-LV" sz="12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Horizon</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lv-LV" sz="12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Europe</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lv-LV" sz="12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Digital</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lv-LV" sz="12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Europe</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/Šveices programma</a:t>
              </a:r>
              <a:r>
                <a:rPr kumimoji="0" lang="x-none"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lv-LV" sz="12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Urban</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lv-LV" sz="12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Europe</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pašvaldības</a:t>
              </a:r>
              <a:r>
                <a:rPr kumimoji="0" lang="x-none"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lv-LV" sz="1200" b="1"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US" sz="1200" b="1"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5" name="Group 24">
            <a:extLst>
              <a:ext uri="{FF2B5EF4-FFF2-40B4-BE49-F238E27FC236}">
                <a16:creationId xmlns:a16="http://schemas.microsoft.com/office/drawing/2014/main" id="{9BF54215-3E43-E940-97EA-E8C9ACD2196C}"/>
              </a:ext>
            </a:extLst>
          </p:cNvPr>
          <p:cNvGrpSpPr/>
          <p:nvPr/>
        </p:nvGrpSpPr>
        <p:grpSpPr>
          <a:xfrm>
            <a:off x="6130854" y="2322301"/>
            <a:ext cx="5663581" cy="2091707"/>
            <a:chOff x="332936" y="1970578"/>
            <a:chExt cx="2937088" cy="4472898"/>
          </a:xfrm>
        </p:grpSpPr>
        <p:sp>
          <p:nvSpPr>
            <p:cNvPr id="26" name="TextBox 25">
              <a:extLst>
                <a:ext uri="{FF2B5EF4-FFF2-40B4-BE49-F238E27FC236}">
                  <a16:creationId xmlns:a16="http://schemas.microsoft.com/office/drawing/2014/main" id="{94ADFBCB-7068-0348-A649-B2A920EC2927}"/>
                </a:ext>
              </a:extLst>
            </p:cNvPr>
            <p:cNvSpPr txBox="1"/>
            <p:nvPr/>
          </p:nvSpPr>
          <p:spPr>
            <a:xfrm>
              <a:off x="332936" y="1970578"/>
              <a:ext cx="2937088" cy="1118852"/>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504D"/>
                  </a:solidFill>
                  <a:effectLst/>
                  <a:uLnTx/>
                  <a:uFillTx/>
                  <a:latin typeface="Verdana" panose="020B0604030504040204" pitchFamily="34" charset="0"/>
                  <a:ea typeface="Verdana" panose="020B0604030504040204" pitchFamily="34" charset="0"/>
                  <a:cs typeface="Verdana" panose="020B0604030504040204" pitchFamily="34" charset="0"/>
                </a:rPr>
                <a:t>RV: </a:t>
              </a:r>
              <a:r>
                <a:rPr kumimoji="0" lang="en-US" sz="1400" b="1" i="0" u="none" strike="noStrike" kern="1200" cap="none" spc="0" normalizeH="0" baseline="0" noProof="0" dirty="0" err="1">
                  <a:ln>
                    <a:noFill/>
                  </a:ln>
                  <a:solidFill>
                    <a:srgbClr val="C0504D"/>
                  </a:solidFill>
                  <a:effectLst/>
                  <a:uLnTx/>
                  <a:uFillTx/>
                  <a:latin typeface="Verdana" panose="020B0604030504040204" pitchFamily="34" charset="0"/>
                  <a:ea typeface="Verdana" panose="020B0604030504040204" pitchFamily="34" charset="0"/>
                  <a:cs typeface="Verdana" panose="020B0604030504040204" pitchFamily="34" charset="0"/>
                </a:rPr>
                <a:t>Kvalitatīva</a:t>
              </a:r>
              <a:r>
                <a:rPr kumimoji="0" lang="en-US" sz="1400" b="1" i="0" u="none" strike="noStrike" kern="1200" cap="none" spc="0" normalizeH="0" baseline="0" noProof="0" dirty="0">
                  <a:ln>
                    <a:noFill/>
                  </a:ln>
                  <a:solidFill>
                    <a:srgbClr val="C0504D"/>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400" b="1" i="0" u="none" strike="noStrike" kern="1200" cap="none" spc="0" normalizeH="0" baseline="0" noProof="0" dirty="0" err="1">
                  <a:ln>
                    <a:noFill/>
                  </a:ln>
                  <a:solidFill>
                    <a:srgbClr val="C0504D"/>
                  </a:solidFill>
                  <a:effectLst/>
                  <a:uLnTx/>
                  <a:uFillTx/>
                  <a:latin typeface="Verdana" panose="020B0604030504040204" pitchFamily="34" charset="0"/>
                  <a:ea typeface="Verdana" panose="020B0604030504040204" pitchFamily="34" charset="0"/>
                  <a:cs typeface="Verdana" panose="020B0604030504040204" pitchFamily="34" charset="0"/>
                </a:rPr>
                <a:t>pieejama</a:t>
              </a:r>
              <a:r>
                <a:rPr kumimoji="0" lang="en-US" sz="1400" b="1" i="0" u="none" strike="noStrike" kern="1200" cap="none" spc="0" normalizeH="0" baseline="0" noProof="0" dirty="0">
                  <a:ln>
                    <a:noFill/>
                  </a:ln>
                  <a:solidFill>
                    <a:srgbClr val="C0504D"/>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400" b="1" i="0" u="none" strike="noStrike" kern="1200" cap="none" spc="0" normalizeH="0" baseline="0" noProof="0" dirty="0" err="1">
                  <a:ln>
                    <a:noFill/>
                  </a:ln>
                  <a:solidFill>
                    <a:srgbClr val="C0504D"/>
                  </a:solidFill>
                  <a:effectLst/>
                  <a:uLnTx/>
                  <a:uFillTx/>
                  <a:latin typeface="Verdana" panose="020B0604030504040204" pitchFamily="34" charset="0"/>
                  <a:ea typeface="Verdana" panose="020B0604030504040204" pitchFamily="34" charset="0"/>
                  <a:cs typeface="Verdana" panose="020B0604030504040204" pitchFamily="34" charset="0"/>
                </a:rPr>
                <a:t>iekļaujoša</a:t>
              </a:r>
              <a:r>
                <a:rPr kumimoji="0" lang="en-US" sz="1400" b="1" i="0" u="none" strike="noStrike" kern="1200" cap="none" spc="0" normalizeH="0" baseline="0" noProof="0" dirty="0">
                  <a:ln>
                    <a:noFill/>
                  </a:ln>
                  <a:solidFill>
                    <a:srgbClr val="C0504D"/>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400" b="1" i="0" u="none" strike="noStrike" kern="1200" cap="none" spc="0" normalizeH="0" baseline="0" noProof="0" dirty="0" err="1">
                  <a:ln>
                    <a:noFill/>
                  </a:ln>
                  <a:solidFill>
                    <a:srgbClr val="C0504D"/>
                  </a:solidFill>
                  <a:effectLst/>
                  <a:uLnTx/>
                  <a:uFillTx/>
                  <a:latin typeface="Verdana" panose="020B0604030504040204" pitchFamily="34" charset="0"/>
                  <a:ea typeface="Verdana" panose="020B0604030504040204" pitchFamily="34" charset="0"/>
                  <a:cs typeface="Verdana" panose="020B0604030504040204" pitchFamily="34" charset="0"/>
                </a:rPr>
                <a:t>izglītība</a:t>
              </a:r>
              <a:endParaRPr kumimoji="0" lang="en-US" sz="1400" b="1" i="0" u="none" strike="noStrike" kern="1200" cap="none" spc="0" normalizeH="0" baseline="0" noProof="0" dirty="0">
                <a:ln>
                  <a:noFill/>
                </a:ln>
                <a:solidFill>
                  <a:srgbClr val="C0504D"/>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 name="TextBox 26">
              <a:extLst>
                <a:ext uri="{FF2B5EF4-FFF2-40B4-BE49-F238E27FC236}">
                  <a16:creationId xmlns:a16="http://schemas.microsoft.com/office/drawing/2014/main" id="{21E16CDE-5D05-854D-86CB-540F33915D9A}"/>
                </a:ext>
              </a:extLst>
            </p:cNvPr>
            <p:cNvSpPr txBox="1"/>
            <p:nvPr/>
          </p:nvSpPr>
          <p:spPr>
            <a:xfrm>
              <a:off x="340731" y="3086921"/>
              <a:ext cx="2929293" cy="3356555"/>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rPr>
                <a:t>ietver pasākumu kopumu kvalitatīvai prasmju un zināšanu ieguvei visām mērķa grupām, iekļaujot visas izglītības pakāpes, veidus un formas, tā lai izglītībā un apmācībā iegūto, t.sk. digitālās un karjeras vadības prasmes, mediju un informācijas </a:t>
              </a:r>
              <a:r>
                <a:rPr kumimoji="0" lang="lv-LV" sz="1200" b="0" i="0" u="none" strike="noStrike" kern="1200" cap="none" spc="0" normalizeH="0" baseline="0" noProof="0" dirty="0" err="1">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rPr>
                <a:t>pratību</a:t>
              </a:r>
              <a:r>
                <a:rPr kumimoji="0" lang="lv-LV" sz="1200" b="0"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rPr>
                <a:t>, kalpotu personības attīstībai un produktīvai darba dzīvei.</a:t>
              </a:r>
              <a:endParaRPr kumimoji="0" lang="en-US" sz="1200" b="0"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rPr>
                <a:t>Atbildīgās: </a:t>
              </a:r>
              <a:r>
                <a:rPr kumimoji="0" lang="lv-LV" sz="1200" b="0"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rPr>
                <a:t>IZM, LM, </a:t>
              </a:r>
              <a:endParaRPr kumimoji="0" lang="lv-LV" sz="1200" b="1"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rPr>
                <a:t>Finanšu resursa avots: </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VB, ES fondi, pašvaldības</a:t>
              </a:r>
              <a:r>
                <a:rPr kumimoji="0" lang="x-none"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lv-LV" sz="1200" b="1"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
        <p:nvSpPr>
          <p:cNvPr id="28" name="Title 1">
            <a:extLst>
              <a:ext uri="{FF2B5EF4-FFF2-40B4-BE49-F238E27FC236}">
                <a16:creationId xmlns:a16="http://schemas.microsoft.com/office/drawing/2014/main" id="{E6D1FCD2-C12D-DE48-B90E-E0D08A26C118}"/>
              </a:ext>
            </a:extLst>
          </p:cNvPr>
          <p:cNvSpPr txBox="1">
            <a:spLocks/>
          </p:cNvSpPr>
          <p:nvPr/>
        </p:nvSpPr>
        <p:spPr>
          <a:xfrm>
            <a:off x="1278835" y="93339"/>
            <a:ext cx="10515600"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lv-LV" sz="2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KO PAREDZ NAP2027 PRIORITĀTE UN RĪCĪBAS VIRZIENI?</a:t>
            </a:r>
            <a:endPar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0" name="Picture 7">
            <a:extLst>
              <a:ext uri="{FF2B5EF4-FFF2-40B4-BE49-F238E27FC236}">
                <a16:creationId xmlns:a16="http://schemas.microsoft.com/office/drawing/2014/main" id="{49A7BC40-0DF9-B144-A929-ABE2F7087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999" t="-14999" r="-14999" b="-14999"/>
          <a:stretch>
            <a:fillRect/>
          </a:stretch>
        </p:blipFill>
        <p:spPr bwMode="auto">
          <a:xfrm>
            <a:off x="36334" y="537119"/>
            <a:ext cx="835710" cy="81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88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2D8BEB-0B2D-384F-BFD3-63C2F90DD874}"/>
              </a:ext>
            </a:extLst>
          </p:cNvPr>
          <p:cNvSpPr>
            <a:spLocks noGrp="1"/>
          </p:cNvSpPr>
          <p:nvPr>
            <p:ph sz="quarter" idx="13"/>
          </p:nvPr>
        </p:nvSpPr>
        <p:spPr/>
        <p:txBody>
          <a:bodyPr/>
          <a:lstStyle/>
          <a:p>
            <a:r>
              <a:rPr lang="lv-LV" dirty="0">
                <a:solidFill>
                  <a:schemeClr val="tx1">
                    <a:lumMod val="85000"/>
                    <a:lumOff val="15000"/>
                  </a:schemeClr>
                </a:solidFill>
              </a:rPr>
              <a:t>Kvalitatīva, pieejama, iekļaujoša izglītība</a:t>
            </a:r>
          </a:p>
        </p:txBody>
      </p:sp>
      <p:sp>
        <p:nvSpPr>
          <p:cNvPr id="3" name="Content Placeholder 2">
            <a:extLst>
              <a:ext uri="{FF2B5EF4-FFF2-40B4-BE49-F238E27FC236}">
                <a16:creationId xmlns:a16="http://schemas.microsoft.com/office/drawing/2014/main" id="{852A5C11-E853-504B-8A99-F3CC6A3E3957}"/>
              </a:ext>
            </a:extLst>
          </p:cNvPr>
          <p:cNvSpPr>
            <a:spLocks noGrp="1"/>
          </p:cNvSpPr>
          <p:nvPr>
            <p:ph sz="quarter" idx="14"/>
          </p:nvPr>
        </p:nvSpPr>
        <p:spPr/>
        <p:txBody>
          <a:bodyPr>
            <a:normAutofit/>
          </a:bodyPr>
          <a:lstStyle/>
          <a:p>
            <a:pPr marL="285750" indent="-285750"/>
            <a:r>
              <a:rPr lang="lv-LV" dirty="0"/>
              <a:t>Maz skolēnu ar augstiem sasniegumiem, maz izvēlas dabaszinātņu, eksakto priekšmetu padziļinātu apguvi</a:t>
            </a:r>
          </a:p>
          <a:p>
            <a:pPr marL="285750" indent="-285750"/>
            <a:r>
              <a:rPr lang="lv-LV" b="1" dirty="0"/>
              <a:t>Neefektīvs skolu tīkls</a:t>
            </a:r>
            <a:endParaRPr lang="lv-LV" sz="100" dirty="0"/>
          </a:p>
          <a:p>
            <a:pPr marL="285750" indent="-285750"/>
            <a:r>
              <a:rPr lang="lv-LV" dirty="0"/>
              <a:t>Neviena no augstskolām nav starp 500 labākajām starptautiskajos reitingos</a:t>
            </a:r>
          </a:p>
          <a:p>
            <a:pPr marL="285750" indent="-285750"/>
            <a:r>
              <a:rPr lang="lv-LV" dirty="0"/>
              <a:t>Pieaugušo </a:t>
            </a:r>
            <a:r>
              <a:rPr lang="lv-LV" b="1" dirty="0"/>
              <a:t>nepietiekamas digitālās prasmes</a:t>
            </a:r>
            <a:endParaRPr lang="lv-LV" dirty="0"/>
          </a:p>
          <a:p>
            <a:pPr marL="285750" indent="-285750"/>
            <a:r>
              <a:rPr lang="lv-LV" b="1" dirty="0"/>
              <a:t>Nepietiekama dalība pieaugušo izglītībā</a:t>
            </a:r>
          </a:p>
        </p:txBody>
      </p:sp>
      <p:sp>
        <p:nvSpPr>
          <p:cNvPr id="4" name="Content Placeholder 3">
            <a:extLst>
              <a:ext uri="{FF2B5EF4-FFF2-40B4-BE49-F238E27FC236}">
                <a16:creationId xmlns:a16="http://schemas.microsoft.com/office/drawing/2014/main" id="{C46E305C-F05A-664F-A86A-B2DC288E05A6}"/>
              </a:ext>
            </a:extLst>
          </p:cNvPr>
          <p:cNvSpPr>
            <a:spLocks noGrp="1"/>
          </p:cNvSpPr>
          <p:nvPr>
            <p:ph sz="quarter" idx="15"/>
          </p:nvPr>
        </p:nvSpPr>
        <p:spPr/>
        <p:txBody>
          <a:bodyPr/>
          <a:lstStyle/>
          <a:p>
            <a:pPr marL="285750" lvl="0" indent="-285750"/>
            <a:r>
              <a:rPr lang="lv-LV" b="1" dirty="0"/>
              <a:t>Skolēnu sasniegumu </a:t>
            </a:r>
            <a:r>
              <a:rPr lang="lv-LV" dirty="0"/>
              <a:t>uzlabošanos</a:t>
            </a:r>
          </a:p>
          <a:p>
            <a:pPr marL="285750" lvl="0" indent="-285750"/>
            <a:r>
              <a:rPr lang="lv-LV" b="1" dirty="0"/>
              <a:t>Pedagogu prestiža pieaugumu </a:t>
            </a:r>
            <a:r>
              <a:rPr lang="lv-LV" dirty="0"/>
              <a:t>un profesionālo izaugsmi </a:t>
            </a:r>
          </a:p>
          <a:p>
            <a:pPr marL="285750" lvl="0" indent="-285750"/>
            <a:r>
              <a:rPr lang="lv-LV" dirty="0"/>
              <a:t>Jauniešu </a:t>
            </a:r>
            <a:r>
              <a:rPr lang="lv-LV" b="1" dirty="0"/>
              <a:t>plašāku iesaisti profesionālajā izglītībā </a:t>
            </a:r>
            <a:endParaRPr lang="lv-LV" dirty="0"/>
          </a:p>
          <a:p>
            <a:pPr marL="285750" lvl="0" indent="-285750"/>
            <a:r>
              <a:rPr lang="lv-LV" b="1" dirty="0"/>
              <a:t>Digitālo prasmju uzlabošanos</a:t>
            </a:r>
            <a:endParaRPr lang="lv-LV" dirty="0"/>
          </a:p>
          <a:p>
            <a:pPr marL="285750" lvl="0" indent="-285750"/>
            <a:r>
              <a:rPr lang="lv-LV" dirty="0"/>
              <a:t>Iekļaujošāku un sociāli atbildīgāku izglītības sistēmu</a:t>
            </a:r>
          </a:p>
          <a:p>
            <a:pPr marL="285750" lvl="0" indent="-285750"/>
            <a:r>
              <a:rPr lang="lv-LV" b="1" dirty="0"/>
              <a:t>Izglītošanās mūža garumā </a:t>
            </a:r>
            <a:r>
              <a:rPr lang="lv-LV" dirty="0"/>
              <a:t>kā pašsaprotama lieta</a:t>
            </a:r>
          </a:p>
          <a:p>
            <a:pPr marL="285750" lvl="0" indent="-285750"/>
            <a:endParaRPr lang="lv-LV" dirty="0"/>
          </a:p>
        </p:txBody>
      </p:sp>
      <p:sp>
        <p:nvSpPr>
          <p:cNvPr id="5" name="Content Placeholder 4">
            <a:extLst>
              <a:ext uri="{FF2B5EF4-FFF2-40B4-BE49-F238E27FC236}">
                <a16:creationId xmlns:a16="http://schemas.microsoft.com/office/drawing/2014/main" id="{6D910E40-0E25-6842-8329-D6922A0331E6}"/>
              </a:ext>
            </a:extLst>
          </p:cNvPr>
          <p:cNvSpPr>
            <a:spLocks noGrp="1"/>
          </p:cNvSpPr>
          <p:nvPr>
            <p:ph sz="quarter" idx="16"/>
          </p:nvPr>
        </p:nvSpPr>
        <p:spPr/>
        <p:txBody>
          <a:bodyPr>
            <a:normAutofit/>
          </a:bodyPr>
          <a:lstStyle/>
          <a:p>
            <a:pPr marL="285750" indent="-285750"/>
            <a:r>
              <a:rPr lang="lv-LV" b="1" dirty="0"/>
              <a:t>Ieviesīsim jauno mācību saturu un pieeju vispārējā izglītībā, izplatīsim labo mācību praksi </a:t>
            </a:r>
            <a:r>
              <a:rPr lang="lv-LV" dirty="0"/>
              <a:t>(~</a:t>
            </a:r>
            <a:r>
              <a:rPr lang="lv-LV" b="1" dirty="0"/>
              <a:t>145</a:t>
            </a:r>
            <a:r>
              <a:rPr lang="lv-LV" dirty="0"/>
              <a:t> milj. EUR) </a:t>
            </a:r>
            <a:endParaRPr lang="lv-LV" sz="700" dirty="0"/>
          </a:p>
          <a:p>
            <a:pPr marL="285750" indent="-285750"/>
            <a:r>
              <a:rPr lang="lv-LV" dirty="0"/>
              <a:t>Īstenosim Digitālās ekselences stratēģiju </a:t>
            </a:r>
            <a:r>
              <a:rPr lang="lv-LV" b="1" dirty="0"/>
              <a:t>(100 milj. EUR)</a:t>
            </a:r>
            <a:endParaRPr lang="lv-LV" sz="700" b="1" dirty="0"/>
          </a:p>
          <a:p>
            <a:pPr marL="285750" indent="-285750"/>
            <a:r>
              <a:rPr lang="lv-LV" dirty="0"/>
              <a:t>Veidosim energoefektīvu un videi draudzīgu profesionālās izglītības iestāžu un koledžu mācību vidi </a:t>
            </a:r>
            <a:r>
              <a:rPr lang="lv-LV" b="1" dirty="0"/>
              <a:t>(66 milj. EUR) </a:t>
            </a:r>
            <a:endParaRPr lang="lv-LV" sz="700" b="1" dirty="0"/>
          </a:p>
          <a:p>
            <a:pPr marL="285750" lvl="0" indent="-285750"/>
            <a:r>
              <a:rPr lang="lv-LV" dirty="0"/>
              <a:t>Pirmsskolas izglītības iestāžu pieejamības nodrošināšana </a:t>
            </a:r>
            <a:r>
              <a:rPr lang="lv-LV" b="1" dirty="0"/>
              <a:t>(62 milj. EUR)</a:t>
            </a:r>
            <a:endParaRPr lang="lv-LV" sz="700" b="1" dirty="0"/>
          </a:p>
          <a:p>
            <a:pPr marL="285750" lvl="0" indent="-285750"/>
            <a:r>
              <a:rPr lang="lv-LV" b="1" dirty="0"/>
              <a:t>Stiprināt augstākās izglītības</a:t>
            </a:r>
            <a:r>
              <a:rPr lang="lv-LV" dirty="0"/>
              <a:t>, tai skaitā kultūrizglītības, institūcijas </a:t>
            </a:r>
            <a:r>
              <a:rPr lang="lv-LV" b="1" dirty="0"/>
              <a:t>(57 milj. EUR)</a:t>
            </a:r>
            <a:endParaRPr lang="lv-LV" sz="700" b="1" dirty="0"/>
          </a:p>
          <a:p>
            <a:pPr marL="285750" indent="-285750"/>
            <a:r>
              <a:rPr lang="lv-LV" b="1" dirty="0"/>
              <a:t>Pedagoga profesijas attīstība un prestiža uzlabošana (57 milj. EUR)</a:t>
            </a:r>
            <a:endParaRPr lang="lv-LV" sz="700" b="1" dirty="0"/>
          </a:p>
          <a:p>
            <a:pPr marL="285750" indent="-285750"/>
            <a:r>
              <a:rPr lang="lv-LV" dirty="0"/>
              <a:t>Atbalsts </a:t>
            </a:r>
            <a:r>
              <a:rPr lang="lv-LV" b="1" dirty="0"/>
              <a:t>pieaugušo izglītībai (32 milj. EUR)</a:t>
            </a:r>
            <a:endParaRPr lang="lv-LV" sz="700" b="1" dirty="0"/>
          </a:p>
          <a:p>
            <a:pPr marL="285750" indent="-285750"/>
            <a:r>
              <a:rPr lang="lv-LV" dirty="0"/>
              <a:t>Studiju modernizācija un digitālo risinājumu ieviešana augstākajā izglītībā </a:t>
            </a:r>
            <a:r>
              <a:rPr lang="lv-LV" b="1" dirty="0"/>
              <a:t>(30 milj. EUR)</a:t>
            </a:r>
          </a:p>
        </p:txBody>
      </p:sp>
    </p:spTree>
    <p:extLst>
      <p:ext uri="{BB962C8B-B14F-4D97-AF65-F5344CB8AC3E}">
        <p14:creationId xmlns:p14="http://schemas.microsoft.com/office/powerpoint/2010/main" val="3534524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11A6AC-2285-5E40-8920-C414AB4F7775}"/>
              </a:ext>
            </a:extLst>
          </p:cNvPr>
          <p:cNvSpPr>
            <a:spLocks noGrp="1"/>
          </p:cNvSpPr>
          <p:nvPr>
            <p:ph sz="quarter" idx="13"/>
          </p:nvPr>
        </p:nvSpPr>
        <p:spPr/>
        <p:txBody>
          <a:bodyPr/>
          <a:lstStyle/>
          <a:p>
            <a:r>
              <a:rPr lang="lv-LV" dirty="0"/>
              <a:t>Zinātne sabiedrības attīstībai, tautsaimniecības izaugsmei un drošībai</a:t>
            </a:r>
            <a:endParaRPr lang="lv-LV" altLang="lv-LV" dirty="0"/>
          </a:p>
        </p:txBody>
      </p:sp>
      <p:sp>
        <p:nvSpPr>
          <p:cNvPr id="3" name="Content Placeholder 2">
            <a:extLst>
              <a:ext uri="{FF2B5EF4-FFF2-40B4-BE49-F238E27FC236}">
                <a16:creationId xmlns:a16="http://schemas.microsoft.com/office/drawing/2014/main" id="{642CD33A-2AE9-9047-BFD4-032C83E1A471}"/>
              </a:ext>
            </a:extLst>
          </p:cNvPr>
          <p:cNvSpPr>
            <a:spLocks noGrp="1"/>
          </p:cNvSpPr>
          <p:nvPr>
            <p:ph sz="quarter" idx="14"/>
          </p:nvPr>
        </p:nvSpPr>
        <p:spPr/>
        <p:txBody>
          <a:bodyPr>
            <a:normAutofit/>
          </a:bodyPr>
          <a:lstStyle/>
          <a:p>
            <a:pPr marL="285750" indent="-285750"/>
            <a:r>
              <a:rPr lang="lv-LV" dirty="0"/>
              <a:t>Nepietiekams </a:t>
            </a:r>
            <a:r>
              <a:rPr lang="lv-LV" b="1" dirty="0"/>
              <a:t>finansējums pētniecībai un attīstībai </a:t>
            </a:r>
            <a:r>
              <a:rPr lang="lv-LV" dirty="0"/>
              <a:t>– ¼ no ES vidējā (0,63%  pret 2,06% no IKP)</a:t>
            </a:r>
          </a:p>
          <a:p>
            <a:pPr marL="285750" indent="-285750"/>
            <a:r>
              <a:rPr lang="lv-LV" dirty="0"/>
              <a:t>Latvijas zinātnieku publikācijas uz pusi mazāk nekā ES ir starp 10% pasaulē citētākajām</a:t>
            </a:r>
          </a:p>
          <a:p>
            <a:pPr marL="285750" indent="-285750"/>
            <a:r>
              <a:rPr lang="lv-LV" dirty="0"/>
              <a:t>Trīs reizes mazāk gados jauno doktoru nekā Igaunijā</a:t>
            </a:r>
          </a:p>
          <a:p>
            <a:pPr marL="285750" indent="-285750"/>
            <a:r>
              <a:rPr lang="lv-LV" dirty="0"/>
              <a:t>Uzņēmumi </a:t>
            </a:r>
            <a:r>
              <a:rPr lang="lv-LV" b="1" dirty="0"/>
              <a:t>nepietiekami izmanto zinātnes pētījumus konkurētspējīgu preču, pakalpojumu radīšanā</a:t>
            </a:r>
          </a:p>
        </p:txBody>
      </p:sp>
      <p:sp>
        <p:nvSpPr>
          <p:cNvPr id="4" name="Content Placeholder 3">
            <a:extLst>
              <a:ext uri="{FF2B5EF4-FFF2-40B4-BE49-F238E27FC236}">
                <a16:creationId xmlns:a16="http://schemas.microsoft.com/office/drawing/2014/main" id="{EB99D43F-F943-6A45-94CC-9AFF5E3D8958}"/>
              </a:ext>
            </a:extLst>
          </p:cNvPr>
          <p:cNvSpPr>
            <a:spLocks noGrp="1"/>
          </p:cNvSpPr>
          <p:nvPr>
            <p:ph sz="quarter" idx="15"/>
          </p:nvPr>
        </p:nvSpPr>
        <p:spPr/>
        <p:txBody>
          <a:bodyPr/>
          <a:lstStyle/>
          <a:p>
            <a:pPr marL="285750" lvl="0" indent="-285750"/>
            <a:r>
              <a:rPr lang="lv-LV" b="1" dirty="0"/>
              <a:t>Vairāk jauno zinātnieku </a:t>
            </a:r>
            <a:r>
              <a:rPr lang="lv-LV" dirty="0"/>
              <a:t>un zinātnē strādājošo</a:t>
            </a:r>
          </a:p>
          <a:p>
            <a:pPr marL="285750" lvl="0" indent="-285750"/>
            <a:r>
              <a:rPr lang="lv-LV" dirty="0"/>
              <a:t>Vairāk starptautiskās sadarbības zinātnē </a:t>
            </a:r>
          </a:p>
          <a:p>
            <a:pPr marL="285750" lvl="0" indent="-285750"/>
            <a:r>
              <a:rPr lang="lv-LV" b="1" dirty="0"/>
              <a:t>Izcilību un inovatīvu ideju </a:t>
            </a:r>
            <a:r>
              <a:rPr lang="lv-LV" dirty="0"/>
              <a:t>rašanos zinātnē</a:t>
            </a:r>
          </a:p>
          <a:p>
            <a:pPr marL="285750" lvl="0" indent="-285750"/>
            <a:r>
              <a:rPr lang="lv-LV" b="1" dirty="0"/>
              <a:t>Zinātnes un uzņēmumu ciešāku un produktīvāku sadarbību</a:t>
            </a:r>
          </a:p>
        </p:txBody>
      </p:sp>
      <p:sp>
        <p:nvSpPr>
          <p:cNvPr id="5" name="Content Placeholder 4">
            <a:extLst>
              <a:ext uri="{FF2B5EF4-FFF2-40B4-BE49-F238E27FC236}">
                <a16:creationId xmlns:a16="http://schemas.microsoft.com/office/drawing/2014/main" id="{C3121E9E-2426-CB4D-857E-8208E9791077}"/>
              </a:ext>
            </a:extLst>
          </p:cNvPr>
          <p:cNvSpPr>
            <a:spLocks noGrp="1"/>
          </p:cNvSpPr>
          <p:nvPr>
            <p:ph sz="quarter" idx="16"/>
          </p:nvPr>
        </p:nvSpPr>
        <p:spPr/>
        <p:txBody>
          <a:bodyPr>
            <a:normAutofit/>
          </a:bodyPr>
          <a:lstStyle/>
          <a:p>
            <a:pPr marL="285750" indent="-285750"/>
            <a:r>
              <a:rPr lang="lv-LV" b="1" dirty="0"/>
              <a:t>Investēsim pētījumu programmās  un inovācijā</a:t>
            </a:r>
            <a:r>
              <a:rPr lang="lv-LV" dirty="0"/>
              <a:t>, lai veicinātu ekonomikas izaugsmi </a:t>
            </a:r>
            <a:r>
              <a:rPr lang="lv-LV" b="1" dirty="0"/>
              <a:t>(138 milj. EUR)</a:t>
            </a:r>
            <a:endParaRPr lang="lv-LV" sz="600" b="1" dirty="0"/>
          </a:p>
          <a:p>
            <a:pPr marL="285750" lvl="0" indent="-285750"/>
            <a:r>
              <a:rPr lang="lv-LV" dirty="0"/>
              <a:t>Atbalsts augstākās izglītības internacionalizācijai un studējošo akadēmiskajai mobilitātei </a:t>
            </a:r>
            <a:r>
              <a:rPr lang="lv-LV" b="1" dirty="0"/>
              <a:t>(105 milj. EUR)</a:t>
            </a:r>
            <a:endParaRPr lang="lv-LV" sz="600" b="1" dirty="0"/>
          </a:p>
          <a:p>
            <a:pPr marL="285750" indent="-285750"/>
            <a:r>
              <a:rPr lang="lv-LV" dirty="0"/>
              <a:t>Atbalstīsim Latvijas zinātnieku dalību «Apvārsnis» programmā </a:t>
            </a:r>
            <a:r>
              <a:rPr lang="lv-LV" b="1" dirty="0"/>
              <a:t>(93 milj. EUR)</a:t>
            </a:r>
            <a:endParaRPr lang="lv-LV" sz="600" b="1" dirty="0"/>
          </a:p>
          <a:p>
            <a:pPr marL="285750" indent="-285750"/>
            <a:r>
              <a:rPr lang="lv-LV" b="1" dirty="0"/>
              <a:t>Ieguldīsim zinātnisko institūciju kapacitātē viedās specializācijas stratēģijas jomās (70 milj. EUR)</a:t>
            </a:r>
            <a:endParaRPr lang="lv-LV" sz="600" b="1" dirty="0"/>
          </a:p>
          <a:p>
            <a:pPr marL="285750" indent="-285750"/>
            <a:r>
              <a:rPr lang="lv-LV" dirty="0"/>
              <a:t>Palielināsim valsts budžeta finansējumu zinātnei </a:t>
            </a:r>
            <a:r>
              <a:rPr lang="lv-LV" b="1" dirty="0"/>
              <a:t>(40 milj. EUR)</a:t>
            </a:r>
            <a:endParaRPr lang="lv-LV" sz="600" b="1" dirty="0"/>
          </a:p>
          <a:p>
            <a:pPr marL="285750" lvl="0" indent="-285750"/>
            <a:r>
              <a:rPr lang="lv-LV" b="1" dirty="0"/>
              <a:t>Zinātnieku ataudzei, palielināsim finansējumu topošajiem doktoriem (22 milj. EUR)</a:t>
            </a:r>
          </a:p>
        </p:txBody>
      </p:sp>
    </p:spTree>
    <p:extLst>
      <p:ext uri="{BB962C8B-B14F-4D97-AF65-F5344CB8AC3E}">
        <p14:creationId xmlns:p14="http://schemas.microsoft.com/office/powerpoint/2010/main" val="2177156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1354515" y="438604"/>
            <a:ext cx="9473102"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marL="0" marR="0" lvl="0" indent="0" algn="l" defTabSz="914400" rtl="0" eaLnBrk="0" fontAlgn="base" latinLnBrk="0" hangingPunct="1">
              <a:lnSpc>
                <a:spcPct val="100000"/>
              </a:lnSpc>
              <a:spcBef>
                <a:spcPts val="600"/>
              </a:spcBef>
              <a:spcAft>
                <a:spcPts val="0"/>
              </a:spcAft>
              <a:buClrTx/>
              <a:buSzTx/>
              <a:buFontTx/>
              <a:buNone/>
              <a:tabLst/>
              <a:defRPr/>
            </a:pPr>
            <a:r>
              <a:rPr kumimoji="0" lang="lv-LV" altLang="lv-LV" sz="2400" b="1" i="0" u="none" strike="noStrike" kern="1200" cap="none" spc="0" normalizeH="0" baseline="0" noProof="0" dirty="0">
                <a:ln>
                  <a:noFill/>
                </a:ln>
                <a:solidFill>
                  <a:srgbClr val="9D2235"/>
                </a:solidFill>
                <a:effectLst/>
                <a:uLnTx/>
                <a:uFillTx/>
                <a:latin typeface="Verdana" panose="020B0604030504040204" pitchFamily="34" charset="0"/>
                <a:ea typeface="Verdana" panose="020B0604030504040204" pitchFamily="34" charset="0"/>
                <a:sym typeface="Verdana"/>
              </a:rPr>
              <a:t>Zināšanas un prasmes personības un valsts izaugsmei</a:t>
            </a:r>
          </a:p>
        </p:txBody>
      </p:sp>
      <p:sp>
        <p:nvSpPr>
          <p:cNvPr id="98" name="Rectangle 3"/>
          <p:cNvSpPr txBox="1"/>
          <p:nvPr/>
        </p:nvSpPr>
        <p:spPr>
          <a:xfrm>
            <a:off x="1354515" y="900265"/>
            <a:ext cx="9251888"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lv-LV" sz="18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Verdana" panose="020B0604030504040204" pitchFamily="34" charset="0"/>
                <a:sym typeface="Verdana"/>
              </a:rPr>
              <a:t>Zinātne sabiedrības attīstībai, tautsaimniecības izaugsmei un drošībai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lv-LV" sz="8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Verdana" panose="020B0604030504040204" pitchFamily="34" charset="0"/>
              <a:sym typeface="Verdana"/>
            </a:endParaRPr>
          </a:p>
        </p:txBody>
      </p:sp>
      <p:pic>
        <p:nvPicPr>
          <p:cNvPr id="15" name="Picture 7">
            <a:extLst>
              <a:ext uri="{FF2B5EF4-FFF2-40B4-BE49-F238E27FC236}">
                <a16:creationId xmlns:a16="http://schemas.microsoft.com/office/drawing/2014/main" id="{A3C3025C-EA33-6348-8231-B4CA7CBA8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999" t="-14999" r="-14999" b="-14999"/>
          <a:stretch>
            <a:fillRect/>
          </a:stretch>
        </p:blipFill>
        <p:spPr bwMode="auto">
          <a:xfrm>
            <a:off x="184925" y="259952"/>
            <a:ext cx="835710" cy="8189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3E567F63-0B2E-4202-964E-0B29323CDA18}"/>
              </a:ext>
            </a:extLst>
          </p:cNvPr>
          <p:cNvGraphicFramePr>
            <a:graphicFrameLocks noGrp="1"/>
          </p:cNvGraphicFramePr>
          <p:nvPr/>
        </p:nvGraphicFramePr>
        <p:xfrm>
          <a:off x="915502" y="1467000"/>
          <a:ext cx="10351127" cy="4985327"/>
        </p:xfrm>
        <a:graphic>
          <a:graphicData uri="http://schemas.openxmlformats.org/drawingml/2006/table">
            <a:tbl>
              <a:tblPr bandRow="1">
                <a:tableStyleId>{5C22544A-7EE6-4342-B048-85BDC9FD1C3A}</a:tableStyleId>
              </a:tblPr>
              <a:tblGrid>
                <a:gridCol w="732897">
                  <a:extLst>
                    <a:ext uri="{9D8B030D-6E8A-4147-A177-3AD203B41FA5}">
                      <a16:colId xmlns:a16="http://schemas.microsoft.com/office/drawing/2014/main" val="1208706711"/>
                    </a:ext>
                  </a:extLst>
                </a:gridCol>
                <a:gridCol w="3372990">
                  <a:extLst>
                    <a:ext uri="{9D8B030D-6E8A-4147-A177-3AD203B41FA5}">
                      <a16:colId xmlns:a16="http://schemas.microsoft.com/office/drawing/2014/main" val="1649082594"/>
                    </a:ext>
                  </a:extLst>
                </a:gridCol>
                <a:gridCol w="1054579">
                  <a:extLst>
                    <a:ext uri="{9D8B030D-6E8A-4147-A177-3AD203B41FA5}">
                      <a16:colId xmlns:a16="http://schemas.microsoft.com/office/drawing/2014/main" val="3131899313"/>
                    </a:ext>
                  </a:extLst>
                </a:gridCol>
                <a:gridCol w="885931">
                  <a:extLst>
                    <a:ext uri="{9D8B030D-6E8A-4147-A177-3AD203B41FA5}">
                      <a16:colId xmlns:a16="http://schemas.microsoft.com/office/drawing/2014/main" val="4052537959"/>
                    </a:ext>
                  </a:extLst>
                </a:gridCol>
                <a:gridCol w="1031678">
                  <a:extLst>
                    <a:ext uri="{9D8B030D-6E8A-4147-A177-3AD203B41FA5}">
                      <a16:colId xmlns:a16="http://schemas.microsoft.com/office/drawing/2014/main" val="272119008"/>
                    </a:ext>
                  </a:extLst>
                </a:gridCol>
                <a:gridCol w="1033760">
                  <a:extLst>
                    <a:ext uri="{9D8B030D-6E8A-4147-A177-3AD203B41FA5}">
                      <a16:colId xmlns:a16="http://schemas.microsoft.com/office/drawing/2014/main" val="1442672116"/>
                    </a:ext>
                  </a:extLst>
                </a:gridCol>
                <a:gridCol w="1032719">
                  <a:extLst>
                    <a:ext uri="{9D8B030D-6E8A-4147-A177-3AD203B41FA5}">
                      <a16:colId xmlns:a16="http://schemas.microsoft.com/office/drawing/2014/main" val="269960860"/>
                    </a:ext>
                  </a:extLst>
                </a:gridCol>
                <a:gridCol w="1206573">
                  <a:extLst>
                    <a:ext uri="{9D8B030D-6E8A-4147-A177-3AD203B41FA5}">
                      <a16:colId xmlns:a16="http://schemas.microsoft.com/office/drawing/2014/main" val="212490509"/>
                    </a:ext>
                  </a:extLst>
                </a:gridCol>
              </a:tblGrid>
              <a:tr h="709369">
                <a:tc>
                  <a:txBody>
                    <a:bodyPr/>
                    <a:lstStyle/>
                    <a:p>
                      <a:pPr algn="ctr">
                        <a:lnSpc>
                          <a:spcPct val="115000"/>
                        </a:lnSpc>
                        <a:spcAft>
                          <a:spcPts val="0"/>
                        </a:spcAft>
                      </a:pPr>
                      <a:endParaRPr lang="lv-LV" sz="1400" dirty="0">
                        <a:effectLst/>
                        <a:latin typeface="Verdana" panose="020B0604030504040204" pitchFamily="34" charset="0"/>
                        <a:ea typeface="Verdana" panose="020B0604030504040204" pitchFamily="34" charset="0"/>
                        <a:cs typeface="Verdana" panose="020B0604030504040204" pitchFamily="34" charset="0"/>
                      </a:endParaRPr>
                    </a:p>
                    <a:p>
                      <a:pPr algn="ctr">
                        <a:lnSpc>
                          <a:spcPct val="115000"/>
                        </a:lnSpc>
                        <a:spcAft>
                          <a:spcPts val="0"/>
                        </a:spcAft>
                      </a:pPr>
                      <a:r>
                        <a:rPr lang="lv-LV" sz="1400" dirty="0">
                          <a:effectLst/>
                          <a:latin typeface="Verdana" panose="020B0604030504040204" pitchFamily="34" charset="0"/>
                          <a:ea typeface="Verdana" panose="020B0604030504040204" pitchFamily="34" charset="0"/>
                          <a:cs typeface="Verdana" panose="020B0604030504040204" pitchFamily="34" charset="0"/>
                        </a:rPr>
                        <a:t>Nr.</a:t>
                      </a:r>
                    </a:p>
                  </a:txBody>
                  <a:tcPr marL="68580" marR="68580" marT="0" marB="0"/>
                </a:tc>
                <a:tc>
                  <a:txBody>
                    <a:bodyPr/>
                    <a:lstStyle/>
                    <a:p>
                      <a:pPr algn="ctr">
                        <a:lnSpc>
                          <a:spcPct val="115000"/>
                        </a:lnSpc>
                        <a:spcAft>
                          <a:spcPts val="0"/>
                        </a:spcAft>
                      </a:pPr>
                      <a:endParaRPr lang="lv-LV" sz="1400" dirty="0">
                        <a:effectLst/>
                        <a:latin typeface="Verdana" panose="020B0604030504040204" pitchFamily="34" charset="0"/>
                        <a:ea typeface="Verdana" panose="020B0604030504040204" pitchFamily="34" charset="0"/>
                      </a:endParaRPr>
                    </a:p>
                    <a:p>
                      <a:pPr algn="ctr">
                        <a:lnSpc>
                          <a:spcPct val="115000"/>
                        </a:lnSpc>
                        <a:spcAft>
                          <a:spcPts val="0"/>
                        </a:spcAft>
                      </a:pPr>
                      <a:r>
                        <a:rPr lang="lv-LV" sz="1400" dirty="0">
                          <a:effectLst/>
                          <a:latin typeface="Verdana" panose="020B0604030504040204" pitchFamily="34" charset="0"/>
                          <a:ea typeface="Verdana" panose="020B0604030504040204" pitchFamily="34" charset="0"/>
                        </a:rPr>
                        <a:t>Progresa rādītājs</a:t>
                      </a:r>
                    </a:p>
                  </a:txBody>
                  <a:tcPr marL="68580" marR="68580" marT="0" marB="0"/>
                </a:tc>
                <a:tc>
                  <a:txBody>
                    <a:bodyPr/>
                    <a:lstStyle/>
                    <a:p>
                      <a:pPr algn="ctr">
                        <a:lnSpc>
                          <a:spcPct val="115000"/>
                        </a:lnSpc>
                        <a:spcAft>
                          <a:spcPts val="0"/>
                        </a:spcAft>
                      </a:pPr>
                      <a:r>
                        <a:rPr lang="lv-LV" sz="1400" dirty="0">
                          <a:effectLst/>
                          <a:latin typeface="Verdana" panose="020B0604030504040204" pitchFamily="34" charset="0"/>
                          <a:ea typeface="Verdana" panose="020B0604030504040204" pitchFamily="34" charset="0"/>
                        </a:rPr>
                        <a:t>Mēr­vienība</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Bāzes gads</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Bāzes gada vērtība</a:t>
                      </a:r>
                    </a:p>
                  </a:txBody>
                  <a:tcPr marL="68580" marR="68580" marT="0" marB="0"/>
                </a:tc>
                <a:tc>
                  <a:txBody>
                    <a:bodyPr/>
                    <a:lstStyle/>
                    <a:p>
                      <a:pPr algn="ctr">
                        <a:lnSpc>
                          <a:spcPct val="115000"/>
                        </a:lnSpc>
                        <a:spcAft>
                          <a:spcPts val="0"/>
                        </a:spcAft>
                      </a:pPr>
                      <a:r>
                        <a:rPr lang="lv-LV" sz="1400" dirty="0">
                          <a:effectLst/>
                          <a:latin typeface="Verdana" panose="020B0604030504040204" pitchFamily="34" charset="0"/>
                          <a:ea typeface="Verdana" panose="020B0604030504040204" pitchFamily="34" charset="0"/>
                        </a:rPr>
                        <a:t>Mērķa vērtība 2024*</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Mērķa vērtība 2027*</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Datu avots, datu tabulas</a:t>
                      </a:r>
                    </a:p>
                  </a:txBody>
                  <a:tcPr marL="68580" marR="68580" marT="0" marB="0"/>
                </a:tc>
                <a:extLst>
                  <a:ext uri="{0D108BD9-81ED-4DB2-BD59-A6C34878D82A}">
                    <a16:rowId xmlns:a16="http://schemas.microsoft.com/office/drawing/2014/main" val="173776229"/>
                  </a:ext>
                </a:extLst>
              </a:tr>
              <a:tr h="709369">
                <a:tc>
                  <a:txBody>
                    <a:bodyPr/>
                    <a:lstStyle/>
                    <a:p>
                      <a:pPr marL="0" lvl="0" indent="0" algn="ctr">
                        <a:lnSpc>
                          <a:spcPct val="115000"/>
                        </a:lnSpc>
                        <a:spcAft>
                          <a:spcPts val="0"/>
                        </a:spcAft>
                        <a:buClr>
                          <a:srgbClr val="000000"/>
                        </a:buClr>
                        <a:buSzPts val="1000"/>
                        <a:buFont typeface="+mj-lt"/>
                        <a:buNone/>
                        <a:tabLst>
                          <a:tab pos="270510" algn="l"/>
                        </a:tabLst>
                      </a:pPr>
                      <a:r>
                        <a:rPr lang="lv-LV" sz="1400" dirty="0">
                          <a:effectLst/>
                          <a:latin typeface="Verdana" panose="020B0604030504040204" pitchFamily="34" charset="0"/>
                          <a:ea typeface="Verdana" panose="020B0604030504040204" pitchFamily="34" charset="0"/>
                          <a:cs typeface="Verdana" panose="020B0604030504040204" pitchFamily="34" charset="0"/>
                        </a:rPr>
                        <a:t>1. </a:t>
                      </a:r>
                    </a:p>
                  </a:txBody>
                  <a:tcPr marL="68580" marR="68580" marT="0" marB="0"/>
                </a:tc>
                <a:tc>
                  <a:txBody>
                    <a:bodyPr/>
                    <a:lstStyle/>
                    <a:p>
                      <a:pPr>
                        <a:lnSpc>
                          <a:spcPct val="115000"/>
                        </a:lnSpc>
                        <a:spcAft>
                          <a:spcPts val="0"/>
                        </a:spcAft>
                      </a:pPr>
                      <a:r>
                        <a:rPr lang="lv-LV" sz="1400" dirty="0">
                          <a:effectLst/>
                          <a:latin typeface="Verdana" panose="020B0604030504040204" pitchFamily="34" charset="0"/>
                          <a:ea typeface="Verdana" panose="020B0604030504040204" pitchFamily="34" charset="0"/>
                        </a:rPr>
                        <a:t>Nodarbinātā zinātniskā personāla īpatsvars no kopējā nodarbināto skaita (pilna laika slodzēs)</a:t>
                      </a:r>
                    </a:p>
                  </a:txBody>
                  <a:tcPr marL="68580" marR="68580" marT="0" marB="0"/>
                </a:tc>
                <a:tc>
                  <a:txBody>
                    <a:bodyPr/>
                    <a:lstStyle/>
                    <a:p>
                      <a:pPr algn="ctr">
                        <a:lnSpc>
                          <a:spcPct val="115000"/>
                        </a:lnSpc>
                        <a:spcAft>
                          <a:spcPts val="0"/>
                        </a:spcAft>
                      </a:pPr>
                      <a:r>
                        <a:rPr lang="lv-LV" sz="1400" dirty="0">
                          <a:effectLst/>
                          <a:latin typeface="Verdana" panose="020B0604030504040204" pitchFamily="34" charset="0"/>
                          <a:ea typeface="Verdana" panose="020B0604030504040204" pitchFamily="34" charset="0"/>
                        </a:rPr>
                        <a:t>%</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2017</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0,6239</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1</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1,5</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Eurostat</a:t>
                      </a:r>
                    </a:p>
                  </a:txBody>
                  <a:tcPr marL="68580" marR="68580" marT="0" marB="0"/>
                </a:tc>
                <a:extLst>
                  <a:ext uri="{0D108BD9-81ED-4DB2-BD59-A6C34878D82A}">
                    <a16:rowId xmlns:a16="http://schemas.microsoft.com/office/drawing/2014/main" val="2755526497"/>
                  </a:ext>
                </a:extLst>
              </a:tr>
              <a:tr h="468187">
                <a:tc>
                  <a:txBody>
                    <a:bodyPr/>
                    <a:lstStyle/>
                    <a:p>
                      <a:pPr marL="0" lvl="0" indent="0" algn="ctr">
                        <a:lnSpc>
                          <a:spcPct val="115000"/>
                        </a:lnSpc>
                        <a:spcAft>
                          <a:spcPts val="0"/>
                        </a:spcAft>
                        <a:buClr>
                          <a:srgbClr val="000000"/>
                        </a:buClr>
                        <a:buSzPts val="1000"/>
                        <a:buFont typeface="+mj-lt"/>
                        <a:buNone/>
                        <a:tabLst>
                          <a:tab pos="270510" algn="l"/>
                        </a:tabLst>
                      </a:pPr>
                      <a:r>
                        <a:rPr lang="lv-LV" sz="1400" dirty="0">
                          <a:effectLst/>
                          <a:latin typeface="Verdana" panose="020B0604030504040204" pitchFamily="34" charset="0"/>
                          <a:ea typeface="Verdana" panose="020B0604030504040204" pitchFamily="34" charset="0"/>
                          <a:cs typeface="Verdana" panose="020B0604030504040204" pitchFamily="34" charset="0"/>
                        </a:rPr>
                        <a:t> 2.  </a:t>
                      </a:r>
                    </a:p>
                  </a:txBody>
                  <a:tcPr marL="68580" marR="68580" marT="0" marB="0"/>
                </a:tc>
                <a:tc>
                  <a:txBody>
                    <a:bodyPr/>
                    <a:lstStyle/>
                    <a:p>
                      <a:pPr>
                        <a:lnSpc>
                          <a:spcPct val="115000"/>
                        </a:lnSpc>
                        <a:spcAft>
                          <a:spcPts val="0"/>
                        </a:spcAft>
                      </a:pPr>
                      <a:r>
                        <a:rPr lang="lv-LV" sz="1400" dirty="0">
                          <a:effectLst/>
                          <a:latin typeface="Verdana" panose="020B0604030504040204" pitchFamily="34" charset="0"/>
                          <a:ea typeface="Verdana" panose="020B0604030504040204" pitchFamily="34" charset="0"/>
                        </a:rPr>
                        <a:t>Jauno doktoru īpatsvars no 25–34 gadus veciem iedzīvotājiem</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2017</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0,236</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0,35</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0,5</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Eurostat</a:t>
                      </a:r>
                    </a:p>
                  </a:txBody>
                  <a:tcPr marL="68580" marR="68580" marT="0" marB="0"/>
                </a:tc>
                <a:extLst>
                  <a:ext uri="{0D108BD9-81ED-4DB2-BD59-A6C34878D82A}">
                    <a16:rowId xmlns:a16="http://schemas.microsoft.com/office/drawing/2014/main" val="3737532549"/>
                  </a:ext>
                </a:extLst>
              </a:tr>
              <a:tr h="468187">
                <a:tc>
                  <a:txBody>
                    <a:bodyPr/>
                    <a:lstStyle/>
                    <a:p>
                      <a:pPr marL="0" lvl="0" indent="0" algn="ctr">
                        <a:lnSpc>
                          <a:spcPct val="115000"/>
                        </a:lnSpc>
                        <a:spcAft>
                          <a:spcPts val="0"/>
                        </a:spcAft>
                        <a:buClr>
                          <a:srgbClr val="000000"/>
                        </a:buClr>
                        <a:buSzPts val="1000"/>
                        <a:buFont typeface="+mj-lt"/>
                        <a:buNone/>
                        <a:tabLst>
                          <a:tab pos="270510" algn="l"/>
                        </a:tabLst>
                      </a:pPr>
                      <a:r>
                        <a:rPr lang="lv-LV" sz="1400" dirty="0">
                          <a:effectLst/>
                          <a:latin typeface="Verdana" panose="020B0604030504040204" pitchFamily="34" charset="0"/>
                          <a:ea typeface="Verdana" panose="020B0604030504040204" pitchFamily="34" charset="0"/>
                          <a:cs typeface="Verdana" panose="020B0604030504040204" pitchFamily="34" charset="0"/>
                        </a:rPr>
                        <a:t>3. </a:t>
                      </a:r>
                    </a:p>
                  </a:txBody>
                  <a:tcPr marL="68580" marR="68580" marT="0" marB="0"/>
                </a:tc>
                <a:tc>
                  <a:txBody>
                    <a:bodyPr/>
                    <a:lstStyle/>
                    <a:p>
                      <a:pPr>
                        <a:lnSpc>
                          <a:spcPct val="115000"/>
                        </a:lnSpc>
                        <a:spcAft>
                          <a:spcPts val="0"/>
                        </a:spcAft>
                      </a:pPr>
                      <a:r>
                        <a:rPr lang="lv-LV" sz="1400" dirty="0">
                          <a:effectLst/>
                          <a:latin typeface="Verdana" panose="020B0604030504040204" pitchFamily="34" charset="0"/>
                          <a:ea typeface="Verdana" panose="020B0604030504040204" pitchFamily="34" charset="0"/>
                        </a:rPr>
                        <a:t>Finansējuma īpatsvars pētniecībai un attīstībai no IKP</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2017</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0.51</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1</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2</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Eurostat</a:t>
                      </a:r>
                    </a:p>
                  </a:txBody>
                  <a:tcPr marL="68580" marR="68580" marT="0" marB="0"/>
                </a:tc>
                <a:extLst>
                  <a:ext uri="{0D108BD9-81ED-4DB2-BD59-A6C34878D82A}">
                    <a16:rowId xmlns:a16="http://schemas.microsoft.com/office/drawing/2014/main" val="2636196065"/>
                  </a:ext>
                </a:extLst>
              </a:tr>
              <a:tr h="709369">
                <a:tc>
                  <a:txBody>
                    <a:bodyPr/>
                    <a:lstStyle/>
                    <a:p>
                      <a:pPr marL="0" lvl="0" indent="0" algn="ctr">
                        <a:lnSpc>
                          <a:spcPct val="115000"/>
                        </a:lnSpc>
                        <a:spcAft>
                          <a:spcPts val="0"/>
                        </a:spcAft>
                        <a:buClr>
                          <a:srgbClr val="000000"/>
                        </a:buClr>
                        <a:buSzPts val="1000"/>
                        <a:buFont typeface="+mj-lt"/>
                        <a:buNone/>
                        <a:tabLst>
                          <a:tab pos="270510" algn="l"/>
                        </a:tabLst>
                      </a:pPr>
                      <a:r>
                        <a:rPr lang="lv-LV" sz="1400" dirty="0">
                          <a:effectLst/>
                          <a:latin typeface="Verdana" panose="020B0604030504040204" pitchFamily="34" charset="0"/>
                          <a:ea typeface="Verdana" panose="020B0604030504040204" pitchFamily="34" charset="0"/>
                          <a:cs typeface="Verdana" panose="020B0604030504040204" pitchFamily="34" charset="0"/>
                        </a:rPr>
                        <a:t>4. </a:t>
                      </a:r>
                    </a:p>
                  </a:txBody>
                  <a:tcPr marL="68580" marR="68580" marT="0" marB="0"/>
                </a:tc>
                <a:tc>
                  <a:txBody>
                    <a:bodyPr/>
                    <a:lstStyle/>
                    <a:p>
                      <a:pPr>
                        <a:lnSpc>
                          <a:spcPct val="115000"/>
                        </a:lnSpc>
                        <a:spcAft>
                          <a:spcPts val="0"/>
                        </a:spcAft>
                      </a:pPr>
                      <a:r>
                        <a:rPr lang="lv-LV" sz="1400" dirty="0">
                          <a:effectLst/>
                          <a:latin typeface="Verdana" panose="020B0604030504040204" pitchFamily="34" charset="0"/>
                          <a:ea typeface="Verdana" panose="020B0604030504040204" pitchFamily="34" charset="0"/>
                        </a:rPr>
                        <a:t>Zinātnisko publikāciju datubāzēs iekļauto Latvijas autoru zinātnisko publikāciju skaits gadā</a:t>
                      </a:r>
                    </a:p>
                  </a:txBody>
                  <a:tcPr marL="68580" marR="68580" marT="0" marB="0"/>
                </a:tc>
                <a:tc>
                  <a:txBody>
                    <a:bodyPr/>
                    <a:lstStyle/>
                    <a:p>
                      <a:pPr algn="ctr">
                        <a:lnSpc>
                          <a:spcPct val="115000"/>
                        </a:lnSpc>
                        <a:spcAft>
                          <a:spcPts val="0"/>
                        </a:spcAft>
                      </a:pPr>
                      <a:r>
                        <a:rPr lang="lv-LV" sz="1400" dirty="0">
                          <a:effectLst/>
                          <a:latin typeface="Verdana" panose="020B0604030504040204" pitchFamily="34" charset="0"/>
                          <a:ea typeface="Verdana" panose="020B0604030504040204" pitchFamily="34" charset="0"/>
                        </a:rPr>
                        <a:t>skaits</a:t>
                      </a:r>
                    </a:p>
                  </a:txBody>
                  <a:tcPr marL="68580" marR="68580" marT="0" marB="0"/>
                </a:tc>
                <a:tc>
                  <a:txBody>
                    <a:bodyPr/>
                    <a:lstStyle/>
                    <a:p>
                      <a:pPr algn="ctr">
                        <a:lnSpc>
                          <a:spcPct val="115000"/>
                        </a:lnSpc>
                        <a:spcAft>
                          <a:spcPts val="0"/>
                        </a:spcAft>
                      </a:pPr>
                      <a:r>
                        <a:rPr lang="lv-LV" sz="1400" dirty="0">
                          <a:effectLst/>
                          <a:latin typeface="Verdana" panose="020B0604030504040204" pitchFamily="34" charset="0"/>
                          <a:ea typeface="Verdana" panose="020B0604030504040204" pitchFamily="34" charset="0"/>
                        </a:rPr>
                        <a:t>2017</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2376</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2688</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3000</a:t>
                      </a:r>
                    </a:p>
                  </a:txBody>
                  <a:tcPr marL="68580" marR="68580" marT="0" marB="0"/>
                </a:tc>
                <a:tc>
                  <a:txBody>
                    <a:bodyPr/>
                    <a:lstStyle/>
                    <a:p>
                      <a:pPr algn="ctr">
                        <a:lnSpc>
                          <a:spcPct val="115000"/>
                        </a:lnSpc>
                        <a:spcAft>
                          <a:spcPts val="0"/>
                        </a:spcAft>
                      </a:pPr>
                      <a:r>
                        <a:rPr lang="lv-LV" sz="1400" u="sng">
                          <a:effectLst/>
                          <a:latin typeface="Verdana" panose="020B0604030504040204" pitchFamily="34" charset="0"/>
                          <a:ea typeface="Verdana" panose="020B0604030504040204" pitchFamily="34" charset="0"/>
                        </a:rPr>
                        <a:t>Scopus </a:t>
                      </a:r>
                      <a:endParaRPr lang="lv-LV" sz="1400">
                        <a:effectLst/>
                        <a:latin typeface="Verdana" panose="020B0604030504040204" pitchFamily="34" charset="0"/>
                        <a:ea typeface="Verdana" panose="020B0604030504040204" pitchFamily="34" charset="0"/>
                      </a:endParaRPr>
                    </a:p>
                  </a:txBody>
                  <a:tcPr marL="68580" marR="68580" marT="0" marB="0"/>
                </a:tc>
                <a:extLst>
                  <a:ext uri="{0D108BD9-81ED-4DB2-BD59-A6C34878D82A}">
                    <a16:rowId xmlns:a16="http://schemas.microsoft.com/office/drawing/2014/main" val="1874410940"/>
                  </a:ext>
                </a:extLst>
              </a:tr>
              <a:tr h="950550">
                <a:tc>
                  <a:txBody>
                    <a:bodyPr/>
                    <a:lstStyle/>
                    <a:p>
                      <a:pPr marL="0" lvl="0" indent="0" algn="ctr">
                        <a:lnSpc>
                          <a:spcPct val="115000"/>
                        </a:lnSpc>
                        <a:spcAft>
                          <a:spcPts val="0"/>
                        </a:spcAft>
                        <a:buClr>
                          <a:srgbClr val="000000"/>
                        </a:buClr>
                        <a:buSzPts val="1000"/>
                        <a:buFont typeface="+mj-lt"/>
                        <a:buNone/>
                        <a:tabLst>
                          <a:tab pos="270510" algn="l"/>
                        </a:tabLst>
                      </a:pPr>
                      <a:r>
                        <a:rPr lang="lv-LV" sz="1400" dirty="0">
                          <a:effectLst/>
                          <a:latin typeface="Verdana" panose="020B0604030504040204" pitchFamily="34" charset="0"/>
                          <a:ea typeface="Verdana" panose="020B0604030504040204" pitchFamily="34" charset="0"/>
                          <a:cs typeface="Verdana" panose="020B0604030504040204" pitchFamily="34" charset="0"/>
                        </a:rPr>
                        <a:t>5. </a:t>
                      </a:r>
                    </a:p>
                  </a:txBody>
                  <a:tcPr marL="68580" marR="68580" marT="0" marB="0"/>
                </a:tc>
                <a:tc>
                  <a:txBody>
                    <a:bodyPr/>
                    <a:lstStyle/>
                    <a:p>
                      <a:pPr>
                        <a:lnSpc>
                          <a:spcPct val="115000"/>
                        </a:lnSpc>
                        <a:spcAft>
                          <a:spcPts val="0"/>
                        </a:spcAft>
                      </a:pPr>
                      <a:r>
                        <a:rPr lang="lv-LV" sz="1400">
                          <a:effectLst/>
                          <a:latin typeface="Verdana" panose="020B0604030504040204" pitchFamily="34" charset="0"/>
                          <a:ea typeface="Verdana" panose="020B0604030504040204" pitchFamily="34" charset="0"/>
                        </a:rPr>
                        <a:t>Publikāciju īpatsvars, kuras iekļautas starp 10 % nozares citētāko pasaules publikāciju, no visām Latvijas autoru publikācijām</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a:t>
                      </a:r>
                    </a:p>
                  </a:txBody>
                  <a:tcPr marL="68580" marR="68580" marT="0" marB="0"/>
                </a:tc>
                <a:tc>
                  <a:txBody>
                    <a:bodyPr/>
                    <a:lstStyle/>
                    <a:p>
                      <a:pPr algn="ctr">
                        <a:lnSpc>
                          <a:spcPct val="115000"/>
                        </a:lnSpc>
                        <a:spcAft>
                          <a:spcPts val="0"/>
                        </a:spcAft>
                      </a:pPr>
                      <a:r>
                        <a:rPr lang="lv-LV" sz="1400" dirty="0">
                          <a:effectLst/>
                          <a:latin typeface="Verdana" panose="020B0604030504040204" pitchFamily="34" charset="0"/>
                          <a:ea typeface="Verdana" panose="020B0604030504040204" pitchFamily="34" charset="0"/>
                        </a:rPr>
                        <a:t>2017</a:t>
                      </a:r>
                    </a:p>
                  </a:txBody>
                  <a:tcPr marL="68580" marR="68580" marT="0" marB="0"/>
                </a:tc>
                <a:tc>
                  <a:txBody>
                    <a:bodyPr/>
                    <a:lstStyle/>
                    <a:p>
                      <a:pPr algn="ctr">
                        <a:lnSpc>
                          <a:spcPct val="115000"/>
                        </a:lnSpc>
                        <a:spcAft>
                          <a:spcPts val="0"/>
                        </a:spcAft>
                      </a:pPr>
                      <a:r>
                        <a:rPr lang="lv-LV" sz="1400" dirty="0">
                          <a:effectLst/>
                          <a:latin typeface="Verdana" panose="020B0604030504040204" pitchFamily="34" charset="0"/>
                          <a:ea typeface="Verdana" panose="020B0604030504040204" pitchFamily="34" charset="0"/>
                        </a:rPr>
                        <a:t>9,7</a:t>
                      </a:r>
                    </a:p>
                  </a:txBody>
                  <a:tcPr marL="68580" marR="68580" marT="0" marB="0"/>
                </a:tc>
                <a:tc>
                  <a:txBody>
                    <a:bodyPr/>
                    <a:lstStyle/>
                    <a:p>
                      <a:pPr algn="ctr">
                        <a:lnSpc>
                          <a:spcPct val="115000"/>
                        </a:lnSpc>
                        <a:spcAft>
                          <a:spcPts val="0"/>
                        </a:spcAft>
                      </a:pPr>
                      <a:r>
                        <a:rPr lang="lv-LV" sz="1400" dirty="0">
                          <a:effectLst/>
                          <a:latin typeface="Verdana" panose="020B0604030504040204" pitchFamily="34" charset="0"/>
                          <a:ea typeface="Verdana" panose="020B0604030504040204" pitchFamily="34" charset="0"/>
                        </a:rPr>
                        <a:t>12,4</a:t>
                      </a:r>
                    </a:p>
                  </a:txBody>
                  <a:tcPr marL="68580" marR="68580" marT="0" marB="0"/>
                </a:tc>
                <a:tc>
                  <a:txBody>
                    <a:bodyPr/>
                    <a:lstStyle/>
                    <a:p>
                      <a:pPr algn="ctr">
                        <a:lnSpc>
                          <a:spcPct val="115000"/>
                        </a:lnSpc>
                        <a:spcAft>
                          <a:spcPts val="0"/>
                        </a:spcAft>
                      </a:pPr>
                      <a:r>
                        <a:rPr lang="lv-LV" sz="1400" dirty="0">
                          <a:effectLst/>
                          <a:latin typeface="Verdana" panose="020B0604030504040204" pitchFamily="34" charset="0"/>
                          <a:ea typeface="Verdana" panose="020B0604030504040204" pitchFamily="34" charset="0"/>
                        </a:rPr>
                        <a:t>15</a:t>
                      </a:r>
                    </a:p>
                  </a:txBody>
                  <a:tcPr marL="68580" marR="68580" marT="0" marB="0"/>
                </a:tc>
                <a:tc>
                  <a:txBody>
                    <a:bodyPr/>
                    <a:lstStyle/>
                    <a:p>
                      <a:pPr algn="ctr">
                        <a:lnSpc>
                          <a:spcPct val="115000"/>
                        </a:lnSpc>
                        <a:spcAft>
                          <a:spcPts val="0"/>
                        </a:spcAft>
                      </a:pPr>
                      <a:r>
                        <a:rPr lang="lv-LV" sz="1400" u="sng">
                          <a:effectLst/>
                          <a:latin typeface="Verdana" panose="020B0604030504040204" pitchFamily="34" charset="0"/>
                          <a:ea typeface="Verdana" panose="020B0604030504040204" pitchFamily="34" charset="0"/>
                        </a:rPr>
                        <a:t>Scopus </a:t>
                      </a:r>
                      <a:endParaRPr lang="lv-LV" sz="1400">
                        <a:effectLst/>
                        <a:latin typeface="Verdana" panose="020B0604030504040204" pitchFamily="34" charset="0"/>
                        <a:ea typeface="Verdana" panose="020B0604030504040204" pitchFamily="34" charset="0"/>
                      </a:endParaRPr>
                    </a:p>
                  </a:txBody>
                  <a:tcPr marL="68580" marR="68580" marT="0" marB="0"/>
                </a:tc>
                <a:extLst>
                  <a:ext uri="{0D108BD9-81ED-4DB2-BD59-A6C34878D82A}">
                    <a16:rowId xmlns:a16="http://schemas.microsoft.com/office/drawing/2014/main" val="1454707620"/>
                  </a:ext>
                </a:extLst>
              </a:tr>
              <a:tr h="709369">
                <a:tc>
                  <a:txBody>
                    <a:bodyPr/>
                    <a:lstStyle/>
                    <a:p>
                      <a:pPr marL="0" lvl="0" indent="0" algn="ctr">
                        <a:lnSpc>
                          <a:spcPct val="115000"/>
                        </a:lnSpc>
                        <a:spcAft>
                          <a:spcPts val="0"/>
                        </a:spcAft>
                        <a:buClr>
                          <a:srgbClr val="000000"/>
                        </a:buClr>
                        <a:buSzPts val="1000"/>
                        <a:buFont typeface="+mj-lt"/>
                        <a:buNone/>
                        <a:tabLst>
                          <a:tab pos="270510" algn="l"/>
                        </a:tabLst>
                      </a:pPr>
                      <a:r>
                        <a:rPr lang="lv-LV" sz="1400" dirty="0">
                          <a:effectLst/>
                          <a:latin typeface="Verdana" panose="020B0604030504040204" pitchFamily="34" charset="0"/>
                          <a:ea typeface="Verdana" panose="020B0604030504040204" pitchFamily="34" charset="0"/>
                          <a:cs typeface="Verdana" panose="020B0604030504040204" pitchFamily="34" charset="0"/>
                        </a:rPr>
                        <a:t>6. </a:t>
                      </a:r>
                    </a:p>
                  </a:txBody>
                  <a:tcPr marL="68580" marR="68580" marT="0" marB="0"/>
                </a:tc>
                <a:tc>
                  <a:txBody>
                    <a:bodyPr/>
                    <a:lstStyle/>
                    <a:p>
                      <a:pPr>
                        <a:lnSpc>
                          <a:spcPct val="115000"/>
                        </a:lnSpc>
                        <a:spcAft>
                          <a:spcPts val="0"/>
                        </a:spcAft>
                      </a:pPr>
                      <a:r>
                        <a:rPr lang="lv-LV" sz="1400">
                          <a:effectLst/>
                          <a:latin typeface="Verdana" panose="020B0604030504040204" pitchFamily="34" charset="0"/>
                          <a:ea typeface="Verdana" panose="020B0604030504040204" pitchFamily="34" charset="0"/>
                        </a:rPr>
                        <a:t>Uzņēmumu finansējums P&amp;A aktivitātēm valsts sektorā un augstākās izglītības sektorā, % no visa P&amp;A finansējuma</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2017</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2,54</a:t>
                      </a:r>
                    </a:p>
                  </a:txBody>
                  <a:tcPr marL="68580" marR="68580" marT="0" marB="0"/>
                </a:tc>
                <a:tc>
                  <a:txBody>
                    <a:bodyPr/>
                    <a:lstStyle/>
                    <a:p>
                      <a:pPr algn="ctr">
                        <a:lnSpc>
                          <a:spcPct val="115000"/>
                        </a:lnSpc>
                        <a:spcAft>
                          <a:spcPts val="0"/>
                        </a:spcAft>
                      </a:pPr>
                      <a:r>
                        <a:rPr lang="lv-LV" sz="1400">
                          <a:effectLst/>
                          <a:latin typeface="Verdana" panose="020B0604030504040204" pitchFamily="34" charset="0"/>
                          <a:ea typeface="Verdana" panose="020B0604030504040204" pitchFamily="34" charset="0"/>
                        </a:rPr>
                        <a:t>5,27</a:t>
                      </a:r>
                    </a:p>
                  </a:txBody>
                  <a:tcPr marL="68580" marR="68580" marT="0" marB="0"/>
                </a:tc>
                <a:tc>
                  <a:txBody>
                    <a:bodyPr/>
                    <a:lstStyle/>
                    <a:p>
                      <a:pPr algn="ctr">
                        <a:lnSpc>
                          <a:spcPct val="115000"/>
                        </a:lnSpc>
                        <a:spcAft>
                          <a:spcPts val="0"/>
                        </a:spcAft>
                      </a:pPr>
                      <a:r>
                        <a:rPr lang="lv-LV" sz="1400" dirty="0">
                          <a:effectLst/>
                          <a:latin typeface="Verdana" panose="020B0604030504040204" pitchFamily="34" charset="0"/>
                          <a:ea typeface="Verdana" panose="020B0604030504040204" pitchFamily="34" charset="0"/>
                        </a:rPr>
                        <a:t>8</a:t>
                      </a:r>
                    </a:p>
                  </a:txBody>
                  <a:tcPr marL="68580" marR="68580" marT="0" marB="0"/>
                </a:tc>
                <a:tc>
                  <a:txBody>
                    <a:bodyPr/>
                    <a:lstStyle/>
                    <a:p>
                      <a:pPr algn="ctr">
                        <a:lnSpc>
                          <a:spcPct val="115000"/>
                        </a:lnSpc>
                        <a:spcAft>
                          <a:spcPts val="0"/>
                        </a:spcAft>
                      </a:pPr>
                      <a:r>
                        <a:rPr lang="lv-LV" sz="1400" dirty="0">
                          <a:effectLst/>
                          <a:latin typeface="Verdana" panose="020B0604030504040204" pitchFamily="34" charset="0"/>
                          <a:ea typeface="Verdana" panose="020B0604030504040204" pitchFamily="34" charset="0"/>
                        </a:rPr>
                        <a:t>CSP</a:t>
                      </a:r>
                    </a:p>
                  </a:txBody>
                  <a:tcPr marL="68580" marR="68580" marT="0" marB="0"/>
                </a:tc>
                <a:extLst>
                  <a:ext uri="{0D108BD9-81ED-4DB2-BD59-A6C34878D82A}">
                    <a16:rowId xmlns:a16="http://schemas.microsoft.com/office/drawing/2014/main" val="1265369208"/>
                  </a:ext>
                </a:extLst>
              </a:tr>
            </a:tbl>
          </a:graphicData>
        </a:graphic>
      </p:graphicFrame>
    </p:spTree>
    <p:extLst>
      <p:ext uri="{BB962C8B-B14F-4D97-AF65-F5344CB8AC3E}">
        <p14:creationId xmlns:p14="http://schemas.microsoft.com/office/powerpoint/2010/main" val="2753319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918B-9803-4C98-AA19-0363E42AB939}"/>
              </a:ext>
            </a:extLst>
          </p:cNvPr>
          <p:cNvSpPr>
            <a:spLocks noGrp="1"/>
          </p:cNvSpPr>
          <p:nvPr>
            <p:ph type="title"/>
          </p:nvPr>
        </p:nvSpPr>
        <p:spPr>
          <a:xfrm>
            <a:off x="563880" y="579120"/>
            <a:ext cx="11018520" cy="1036642"/>
          </a:xfrm>
        </p:spPr>
        <p:txBody>
          <a:bodyPr>
            <a:normAutofit/>
          </a:bodyPr>
          <a:lstStyle/>
          <a:p>
            <a:r>
              <a:rPr lang="en-US" sz="2800" dirty="0">
                <a:solidFill>
                  <a:srgbClr val="9D2235"/>
                </a:solidFill>
              </a:rPr>
              <a:t>NAP2027 </a:t>
            </a:r>
            <a:r>
              <a:rPr lang="lv-LV" sz="2800" dirty="0">
                <a:solidFill>
                  <a:srgbClr val="9D2235"/>
                </a:solidFill>
              </a:rPr>
              <a:t>Stratēģiskā ietekmes uz vides novērtējuma (SIVN) procedūra</a:t>
            </a:r>
            <a:endParaRPr lang="en-US" sz="2800" dirty="0">
              <a:solidFill>
                <a:srgbClr val="9D2235"/>
              </a:solidFill>
            </a:endParaRPr>
          </a:p>
        </p:txBody>
      </p:sp>
      <p:sp>
        <p:nvSpPr>
          <p:cNvPr id="3" name="Content Placeholder 2">
            <a:extLst>
              <a:ext uri="{FF2B5EF4-FFF2-40B4-BE49-F238E27FC236}">
                <a16:creationId xmlns:a16="http://schemas.microsoft.com/office/drawing/2014/main" id="{A6FAB280-7AA8-45A6-8A80-514EF4F764A4}"/>
              </a:ext>
            </a:extLst>
          </p:cNvPr>
          <p:cNvSpPr>
            <a:spLocks noGrp="1"/>
          </p:cNvSpPr>
          <p:nvPr>
            <p:ph idx="1"/>
          </p:nvPr>
        </p:nvSpPr>
        <p:spPr>
          <a:xfrm>
            <a:off x="304800" y="1524644"/>
            <a:ext cx="11277600" cy="4936310"/>
          </a:xfrm>
        </p:spPr>
        <p:txBody>
          <a:bodyPr>
            <a:normAutofit/>
          </a:bodyPr>
          <a:lstStyle/>
          <a:p>
            <a:pPr marL="342900" indent="-342900" algn="just">
              <a:buFont typeface="Arial" panose="020B0604020202020204" pitchFamily="34" charset="0"/>
              <a:buChar char="•"/>
            </a:pPr>
            <a:r>
              <a:rPr lang="lv-LV" dirty="0"/>
              <a:t>Saskaņā ar likumu, NAP ir tāds attīstības plānošanas dokuments, par kuru nepieciešams veikt SIVN</a:t>
            </a:r>
          </a:p>
          <a:p>
            <a:pPr marL="342900" indent="-342900" algn="just">
              <a:buFont typeface="Arial" panose="020B0604020202020204" pitchFamily="34" charset="0"/>
              <a:buChar char="•"/>
            </a:pPr>
            <a:r>
              <a:rPr lang="lv-LV" dirty="0"/>
              <a:t>Noslēgts līgums ar SIA «Grupa93» par  stratēģiskā ietekmes uz vidi novērtējuma veikšanu NAP2027 </a:t>
            </a:r>
          </a:p>
          <a:p>
            <a:pPr marL="342900" indent="-342900" algn="just">
              <a:buFont typeface="Arial" panose="020B0604020202020204" pitchFamily="34" charset="0"/>
              <a:buChar char="•"/>
            </a:pPr>
            <a:r>
              <a:rPr lang="lv-LV" dirty="0"/>
              <a:t>SIVN Vides pārskats sagatavots un nodots sabiedriskajai apspriešanai no 2019. gada 25. oktobra līdz 25. novembrim. 7. novembrī notika sabiedriskā apspriede.</a:t>
            </a:r>
          </a:p>
          <a:p>
            <a:pPr marL="342900" indent="-342900" algn="just">
              <a:buFont typeface="Arial" panose="020B0604020202020204" pitchFamily="34" charset="0"/>
              <a:buChar char="•"/>
            </a:pPr>
            <a:r>
              <a:rPr lang="lv-LV" dirty="0"/>
              <a:t>SIVN Vides pārskata sabiedriskajā  apspriešanā saņemtie priekšlikumi un viedokļi ņemti vērā, pilnveidojot NAP2027 un SIVN Vides pārskatu</a:t>
            </a:r>
          </a:p>
          <a:p>
            <a:pPr marL="342900" indent="-342900" algn="just">
              <a:buFont typeface="Arial" panose="020B0604020202020204" pitchFamily="34" charset="0"/>
              <a:buChar char="•"/>
            </a:pPr>
            <a:r>
              <a:rPr lang="lv-LV" dirty="0"/>
              <a:t>NAP2027 un SIVN Vides pārskats 2019. gada 20. decembrī iesniegti Vides pārraudzības valsts birojam atzinuma sniegšanai</a:t>
            </a:r>
          </a:p>
          <a:p>
            <a:pPr marL="342900" indent="-342900" algn="just">
              <a:buFont typeface="Arial" panose="020B0604020202020204" pitchFamily="34" charset="0"/>
              <a:buChar char="•"/>
            </a:pPr>
            <a:r>
              <a:rPr lang="lv-LV" dirty="0"/>
              <a:t>2020. gada 10. janvārī saņemts pozitīvs Vides pārraudzības valsts biroja atzinums ar ieteikumiem SIVN Vides pārskata pilnveidošanai</a:t>
            </a:r>
          </a:p>
          <a:p>
            <a:pPr marL="342900" indent="-342900" algn="just">
              <a:buFont typeface="Arial" panose="020B0604020202020204" pitchFamily="34" charset="0"/>
              <a:buChar char="•"/>
            </a:pPr>
            <a:r>
              <a:rPr lang="lv-LV" dirty="0"/>
              <a:t>SIVN Vides pārskats pievienots NAP2027</a:t>
            </a:r>
          </a:p>
        </p:txBody>
      </p:sp>
      <p:cxnSp>
        <p:nvCxnSpPr>
          <p:cNvPr id="6" name="Taisns savienotājs 7">
            <a:extLst>
              <a:ext uri="{FF2B5EF4-FFF2-40B4-BE49-F238E27FC236}">
                <a16:creationId xmlns:a16="http://schemas.microsoft.com/office/drawing/2014/main" id="{052B64B2-9A08-9444-B433-024BCBB51EB5}"/>
              </a:ext>
            </a:extLst>
          </p:cNvPr>
          <p:cNvCxnSpPr>
            <a:cxnSpLocks/>
          </p:cNvCxnSpPr>
          <p:nvPr/>
        </p:nvCxnSpPr>
        <p:spPr>
          <a:xfrm>
            <a:off x="0" y="397046"/>
            <a:ext cx="5508000" cy="0"/>
          </a:xfrm>
          <a:prstGeom prst="line">
            <a:avLst/>
          </a:prstGeom>
          <a:ln w="31750" cap="rnd">
            <a:solidFill>
              <a:schemeClr val="tx1">
                <a:lumMod val="65000"/>
                <a:lumOff val="35000"/>
              </a:schemeClr>
            </a:solidFill>
            <a:prstDash val="soli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22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918B-9803-4C98-AA19-0363E42AB939}"/>
              </a:ext>
            </a:extLst>
          </p:cNvPr>
          <p:cNvSpPr>
            <a:spLocks noGrp="1"/>
          </p:cNvSpPr>
          <p:nvPr>
            <p:ph type="title"/>
          </p:nvPr>
        </p:nvSpPr>
        <p:spPr>
          <a:xfrm>
            <a:off x="563880" y="579120"/>
            <a:ext cx="11018520" cy="1036642"/>
          </a:xfrm>
        </p:spPr>
        <p:txBody>
          <a:bodyPr>
            <a:normAutofit/>
          </a:bodyPr>
          <a:lstStyle/>
          <a:p>
            <a:r>
              <a:rPr lang="en-US" sz="2800" dirty="0">
                <a:solidFill>
                  <a:srgbClr val="9D2235"/>
                </a:solidFill>
              </a:rPr>
              <a:t>NAP2027 </a:t>
            </a:r>
            <a:r>
              <a:rPr lang="lv-LV" sz="2800" dirty="0">
                <a:solidFill>
                  <a:srgbClr val="9D2235"/>
                </a:solidFill>
              </a:rPr>
              <a:t>Stratēģiskā ietekmes uz vides novērtējuma (SIVN) galvenie secinājumi</a:t>
            </a:r>
            <a:endParaRPr lang="en-US" sz="2800" dirty="0">
              <a:solidFill>
                <a:srgbClr val="9D2235"/>
              </a:solidFill>
            </a:endParaRPr>
          </a:p>
        </p:txBody>
      </p:sp>
      <p:sp>
        <p:nvSpPr>
          <p:cNvPr id="3" name="Content Placeholder 2">
            <a:extLst>
              <a:ext uri="{FF2B5EF4-FFF2-40B4-BE49-F238E27FC236}">
                <a16:creationId xmlns:a16="http://schemas.microsoft.com/office/drawing/2014/main" id="{A6FAB280-7AA8-45A6-8A80-514EF4F764A4}"/>
              </a:ext>
            </a:extLst>
          </p:cNvPr>
          <p:cNvSpPr>
            <a:spLocks noGrp="1"/>
          </p:cNvSpPr>
          <p:nvPr>
            <p:ph idx="1"/>
          </p:nvPr>
        </p:nvSpPr>
        <p:spPr>
          <a:xfrm>
            <a:off x="563880" y="1797835"/>
            <a:ext cx="11018520" cy="4936310"/>
          </a:xfrm>
        </p:spPr>
        <p:txBody>
          <a:bodyPr>
            <a:normAutofit lnSpcReduction="10000"/>
          </a:bodyPr>
          <a:lstStyle/>
          <a:p>
            <a:pPr algn="just"/>
            <a:r>
              <a:rPr lang="lv-LV" b="1" dirty="0"/>
              <a:t>NAP2027 vīzijas vērtējums</a:t>
            </a:r>
            <a:endParaRPr lang="lv-LV" dirty="0"/>
          </a:p>
          <a:p>
            <a:pPr algn="just"/>
            <a:r>
              <a:rPr lang="lv-LV" dirty="0"/>
              <a:t>NAP2027, tā ieviešanas gadījumā sasniedzot noteikto vīziju, būs tieša un/vai netieša, ilgtermiņa ietekme uz dabas resursu un dabas vērtību saglabāšanu un vides kvalitātes uzlabošanu.</a:t>
            </a:r>
          </a:p>
          <a:p>
            <a:pPr algn="just"/>
            <a:endParaRPr lang="lv-LV" dirty="0"/>
          </a:p>
          <a:p>
            <a:pPr algn="just"/>
            <a:r>
              <a:rPr lang="lv-LV" b="1" dirty="0"/>
              <a:t>NAP2027 stratēģisko mērķu vērtējums</a:t>
            </a:r>
            <a:endParaRPr lang="lv-LV" dirty="0"/>
          </a:p>
          <a:p>
            <a:pPr algn="just"/>
            <a:r>
              <a:rPr lang="lv-LV" dirty="0"/>
              <a:t>Pozitīva, tieša vai netieša, ilgtermiņa ietekme uz dabas resursu izmantošanu, bioloģiskās daudzveidības saglabāšanu un vides kvalitātes uzlabošanu nacionālā un reģionālā līmenī.</a:t>
            </a:r>
          </a:p>
          <a:p>
            <a:pPr algn="just"/>
            <a:endParaRPr lang="lv-LV" dirty="0"/>
          </a:p>
          <a:p>
            <a:pPr algn="just"/>
            <a:r>
              <a:rPr lang="lv-LV" b="1" dirty="0"/>
              <a:t>NAP2027 īstenošanas ietekmes uz vidi novērtējums </a:t>
            </a:r>
          </a:p>
          <a:p>
            <a:pPr algn="just"/>
            <a:r>
              <a:rPr lang="lv-LV" dirty="0"/>
              <a:t>NAP2027 detalizācijas pakāpe neļauj precīzi novērtēt visas iespējamās būtiskās ietekmes uz vidi, jo faktiskās ietekmes vidē veidosies, īstenojot konkrētus projektus, kuri tiks plānoti un  projektēti daudz detalizētāk, līdz ar to ir iespējams, ka NAP2027 ieviešanas laikā var veidoties jaunas būtiskas ietekmes uz vidi. Taču kopumā sagaidāms, ka tās būs lokālas ietekmes projektu realizācijas vietās.</a:t>
            </a:r>
          </a:p>
        </p:txBody>
      </p:sp>
      <p:cxnSp>
        <p:nvCxnSpPr>
          <p:cNvPr id="6" name="Taisns savienotājs 7">
            <a:extLst>
              <a:ext uri="{FF2B5EF4-FFF2-40B4-BE49-F238E27FC236}">
                <a16:creationId xmlns:a16="http://schemas.microsoft.com/office/drawing/2014/main" id="{052B64B2-9A08-9444-B433-024BCBB51EB5}"/>
              </a:ext>
            </a:extLst>
          </p:cNvPr>
          <p:cNvCxnSpPr>
            <a:cxnSpLocks/>
          </p:cNvCxnSpPr>
          <p:nvPr/>
        </p:nvCxnSpPr>
        <p:spPr>
          <a:xfrm>
            <a:off x="0" y="397046"/>
            <a:ext cx="5508000" cy="0"/>
          </a:xfrm>
          <a:prstGeom prst="line">
            <a:avLst/>
          </a:prstGeom>
          <a:ln w="31750" cap="rnd">
            <a:solidFill>
              <a:schemeClr val="tx1">
                <a:lumMod val="65000"/>
                <a:lumOff val="35000"/>
              </a:schemeClr>
            </a:solidFill>
            <a:prstDash val="soli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179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aišais.fons.PNG">
            <a:extLst>
              <a:ext uri="{FF2B5EF4-FFF2-40B4-BE49-F238E27FC236}">
                <a16:creationId xmlns:a16="http://schemas.microsoft.com/office/drawing/2014/main" id="{97ADEE09-37AE-D34E-9439-9D690D553BED}"/>
              </a:ext>
            </a:extLst>
          </p:cNvPr>
          <p:cNvPicPr>
            <a:picLocks noChangeAspect="1"/>
          </p:cNvPicPr>
          <p:nvPr/>
        </p:nvPicPr>
        <p:blipFill>
          <a:blip r:embed="rId3">
            <a:extLst>
              <a:ext uri="{28A0092B-C50C-407E-A947-70E740481C1C}">
                <a14:useLocalDpi xmlns:a14="http://schemas.microsoft.com/office/drawing/2010/main" val="0"/>
              </a:ext>
            </a:extLst>
          </a:blip>
          <a:srcRect t="130" b="130"/>
          <a:stretch/>
        </p:blipFill>
        <p:spPr>
          <a:xfrm>
            <a:off x="-48553" y="0"/>
            <a:ext cx="12255496" cy="6875812"/>
          </a:xfrm>
          <a:prstGeom prst="rect">
            <a:avLst/>
          </a:prstGeom>
          <a:blipFill dpi="0" rotWithShape="0">
            <a:blip r:embed="rId3">
              <a:alphaModFix amt="65000"/>
            </a:blip>
            <a:srcRect/>
            <a:stretch>
              <a:fillRect/>
            </a:stretch>
          </a:blipFill>
          <a:ln w="12700">
            <a:miter lim="400000"/>
          </a:ln>
        </p:spPr>
      </p:pic>
      <p:grpSp>
        <p:nvGrpSpPr>
          <p:cNvPr id="2" name="Group 1"/>
          <p:cNvGrpSpPr/>
          <p:nvPr/>
        </p:nvGrpSpPr>
        <p:grpSpPr>
          <a:xfrm>
            <a:off x="2235801" y="1378913"/>
            <a:ext cx="7791589" cy="5356208"/>
            <a:chOff x="524829" y="692697"/>
            <a:chExt cx="7791589" cy="5356208"/>
          </a:xfrm>
        </p:grpSpPr>
        <p:grpSp>
          <p:nvGrpSpPr>
            <p:cNvPr id="6" name="Group 5"/>
            <p:cNvGrpSpPr/>
            <p:nvPr/>
          </p:nvGrpSpPr>
          <p:grpSpPr>
            <a:xfrm>
              <a:off x="2785284" y="692697"/>
              <a:ext cx="4536503" cy="1239908"/>
              <a:chOff x="2260455" y="0"/>
              <a:chExt cx="4387944" cy="1239908"/>
            </a:xfrm>
          </p:grpSpPr>
          <p:sp>
            <p:nvSpPr>
              <p:cNvPr id="22" name="Shape 21"/>
              <p:cNvSpPr/>
              <p:nvPr/>
            </p:nvSpPr>
            <p:spPr>
              <a:xfrm rot="10800000">
                <a:off x="2260455" y="0"/>
                <a:ext cx="4387944" cy="1239908"/>
              </a:xfrm>
              <a:prstGeom prst="nonIsoscelesTrapezoid">
                <a:avLst>
                  <a:gd name="adj1" fmla="val 0"/>
                  <a:gd name="adj2" fmla="val 55621"/>
                </a:avLst>
              </a:prstGeom>
              <a:ln>
                <a:solidFill>
                  <a:schemeClr val="bg1"/>
                </a:solidFill>
              </a:ln>
            </p:spPr>
            <p:style>
              <a:lnRef idx="2">
                <a:schemeClr val="accent5"/>
              </a:lnRef>
              <a:fillRef idx="1">
                <a:schemeClr val="lt1"/>
              </a:fillRef>
              <a:effectRef idx="0">
                <a:schemeClr val="accent5"/>
              </a:effectRef>
              <a:fontRef idx="minor">
                <a:schemeClr val="dk1"/>
              </a:fontRef>
            </p:style>
          </p:sp>
          <p:sp>
            <p:nvSpPr>
              <p:cNvPr id="23" name="Shape 4"/>
              <p:cNvSpPr/>
              <p:nvPr/>
            </p:nvSpPr>
            <p:spPr>
              <a:xfrm>
                <a:off x="2950111" y="0"/>
                <a:ext cx="3698288" cy="12399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marL="0" lvl="1" defTabSz="1066800">
                  <a:lnSpc>
                    <a:spcPct val="90000"/>
                  </a:lnSpc>
                  <a:spcBef>
                    <a:spcPct val="0"/>
                  </a:spcBef>
                  <a:spcAft>
                    <a:spcPct val="15000"/>
                  </a:spcAft>
                </a:pPr>
                <a:r>
                  <a:rPr lang="lv-LV" sz="2000" b="1" dirty="0">
                    <a:latin typeface="Verdana" panose="020B0604030504040204" pitchFamily="34" charset="0"/>
                    <a:ea typeface="Verdana" panose="020B0604030504040204" pitchFamily="34" charset="0"/>
                    <a:cs typeface="Arial" panose="020B0604020202020204" pitchFamily="34" charset="0"/>
                  </a:rPr>
                  <a:t>Latvijas ilgtspējīgas attīstības stratēģija Latvija2030 **</a:t>
                </a:r>
              </a:p>
            </p:txBody>
          </p:sp>
        </p:grpSp>
        <p:grpSp>
          <p:nvGrpSpPr>
            <p:cNvPr id="7" name="Group 6"/>
            <p:cNvGrpSpPr/>
            <p:nvPr/>
          </p:nvGrpSpPr>
          <p:grpSpPr>
            <a:xfrm>
              <a:off x="2095630" y="692697"/>
              <a:ext cx="1403586" cy="1412045"/>
              <a:chOff x="1570800" y="0"/>
              <a:chExt cx="1403586" cy="1412045"/>
            </a:xfrm>
          </p:grpSpPr>
          <p:sp>
            <p:nvSpPr>
              <p:cNvPr id="20" name="Trapezoid 19"/>
              <p:cNvSpPr/>
              <p:nvPr/>
            </p:nvSpPr>
            <p:spPr>
              <a:xfrm>
                <a:off x="1570800" y="0"/>
                <a:ext cx="1379310" cy="1239908"/>
              </a:xfrm>
              <a:prstGeom prst="trapezoid">
                <a:avLst>
                  <a:gd name="adj" fmla="val 55621"/>
                </a:avLst>
              </a:prstGeom>
              <a:solidFill>
                <a:schemeClr val="bg1">
                  <a:lumMod val="50000"/>
                </a:schemeClr>
              </a:solidFill>
            </p:spPr>
            <p:style>
              <a:lnRef idx="2">
                <a:schemeClr val="lt1">
                  <a:hueOff val="0"/>
                  <a:satOff val="0"/>
                  <a:lumOff val="0"/>
                  <a:alphaOff val="0"/>
                </a:schemeClr>
              </a:lnRef>
              <a:fillRef idx="1">
                <a:schemeClr val="accent6">
                  <a:shade val="80000"/>
                  <a:hueOff val="0"/>
                  <a:satOff val="0"/>
                  <a:lumOff val="0"/>
                  <a:alphaOff val="0"/>
                </a:schemeClr>
              </a:fillRef>
              <a:effectRef idx="0">
                <a:schemeClr val="accent6">
                  <a:shade val="80000"/>
                  <a:hueOff val="0"/>
                  <a:satOff val="0"/>
                  <a:lumOff val="0"/>
                  <a:alphaOff val="0"/>
                </a:schemeClr>
              </a:effectRef>
              <a:fontRef idx="minor">
                <a:schemeClr val="lt1"/>
              </a:fontRef>
            </p:style>
          </p:sp>
          <p:sp>
            <p:nvSpPr>
              <p:cNvPr id="21" name="Trapezoid 6"/>
              <p:cNvSpPr/>
              <p:nvPr/>
            </p:nvSpPr>
            <p:spPr>
              <a:xfrm>
                <a:off x="1595076" y="172137"/>
                <a:ext cx="1379310" cy="12399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endParaRPr lang="lv-LV" sz="11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ctr" defTabSz="711200">
                  <a:lnSpc>
                    <a:spcPct val="90000"/>
                  </a:lnSpc>
                  <a:spcBef>
                    <a:spcPct val="0"/>
                  </a:spcBef>
                  <a:spcAft>
                    <a:spcPct val="35000"/>
                  </a:spcAft>
                </a:pPr>
                <a:endParaRPr lang="lv-LV" sz="11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ctr" defTabSz="711200">
                  <a:lnSpc>
                    <a:spcPct val="90000"/>
                  </a:lnSpc>
                  <a:spcBef>
                    <a:spcPct val="0"/>
                  </a:spcBef>
                  <a:spcAft>
                    <a:spcPct val="35000"/>
                  </a:spcAft>
                </a:pPr>
                <a:r>
                  <a:rPr lang="lv-LV" sz="1100" dirty="0">
                    <a:solidFill>
                      <a:schemeClr val="bg1"/>
                    </a:solidFill>
                    <a:latin typeface="Verdana" panose="020B0604030504040204" pitchFamily="34" charset="0"/>
                    <a:ea typeface="Verdana" panose="020B0604030504040204" pitchFamily="34" charset="0"/>
                    <a:cs typeface="Arial" panose="020B0604020202020204" pitchFamily="34" charset="0"/>
                  </a:rPr>
                  <a:t>Ilgtermiņa</a:t>
                </a:r>
              </a:p>
              <a:p>
                <a:pPr algn="ctr" defTabSz="711200">
                  <a:lnSpc>
                    <a:spcPct val="90000"/>
                  </a:lnSpc>
                  <a:spcBef>
                    <a:spcPct val="0"/>
                  </a:spcBef>
                  <a:spcAft>
                    <a:spcPct val="35000"/>
                  </a:spcAft>
                </a:pPr>
                <a:r>
                  <a:rPr lang="lv-LV" sz="1100" b="1" dirty="0">
                    <a:solidFill>
                      <a:schemeClr val="bg1"/>
                    </a:solidFill>
                    <a:latin typeface="Verdana" panose="020B0604030504040204" pitchFamily="34" charset="0"/>
                    <a:ea typeface="Verdana" panose="020B0604030504040204" pitchFamily="34" charset="0"/>
                    <a:cs typeface="Arial" panose="020B0604020202020204" pitchFamily="34" charset="0"/>
                  </a:rPr>
                  <a:t>(līdz 25gadiem</a:t>
                </a:r>
                <a:r>
                  <a:rPr lang="lv-LV" sz="1100" dirty="0">
                    <a:solidFill>
                      <a:schemeClr val="bg1"/>
                    </a:solidFill>
                    <a:latin typeface="Verdana" panose="020B0604030504040204" pitchFamily="34" charset="0"/>
                    <a:ea typeface="Verdana" panose="020B0604030504040204" pitchFamily="34" charset="0"/>
                    <a:cs typeface="Arial" panose="020B0604020202020204" pitchFamily="34" charset="0"/>
                  </a:rPr>
                  <a:t>)</a:t>
                </a:r>
              </a:p>
            </p:txBody>
          </p:sp>
        </p:grpSp>
        <p:grpSp>
          <p:nvGrpSpPr>
            <p:cNvPr id="8" name="Group 7"/>
            <p:cNvGrpSpPr/>
            <p:nvPr/>
          </p:nvGrpSpPr>
          <p:grpSpPr>
            <a:xfrm>
              <a:off x="3510903" y="1905718"/>
              <a:ext cx="3839747" cy="1584182"/>
              <a:chOff x="2977911" y="1213021"/>
              <a:chExt cx="3698288" cy="1584182"/>
            </a:xfrm>
          </p:grpSpPr>
          <p:sp>
            <p:nvSpPr>
              <p:cNvPr id="18" name="Shape 17"/>
              <p:cNvSpPr/>
              <p:nvPr/>
            </p:nvSpPr>
            <p:spPr>
              <a:xfrm rot="10800000">
                <a:off x="2977911" y="1213021"/>
                <a:ext cx="3698288" cy="1584182"/>
              </a:xfrm>
              <a:prstGeom prst="nonIsoscelesTrapezoid">
                <a:avLst>
                  <a:gd name="adj1" fmla="val 0"/>
                  <a:gd name="adj2" fmla="val 55621"/>
                </a:avLst>
              </a:prstGeom>
              <a:ln>
                <a:solidFill>
                  <a:schemeClr val="bg1">
                    <a:lumMod val="65000"/>
                  </a:schemeClr>
                </a:solidFill>
              </a:ln>
            </p:spPr>
            <p:style>
              <a:lnRef idx="2">
                <a:schemeClr val="accent5"/>
              </a:lnRef>
              <a:fillRef idx="1">
                <a:schemeClr val="lt1"/>
              </a:fillRef>
              <a:effectRef idx="0">
                <a:schemeClr val="accent5"/>
              </a:effectRef>
              <a:fontRef idx="minor">
                <a:schemeClr val="dk1"/>
              </a:fontRef>
            </p:style>
          </p:sp>
          <p:sp>
            <p:nvSpPr>
              <p:cNvPr id="19" name="Shape 8"/>
              <p:cNvSpPr/>
              <p:nvPr/>
            </p:nvSpPr>
            <p:spPr>
              <a:xfrm>
                <a:off x="3619779" y="1349893"/>
                <a:ext cx="3017498" cy="1239908"/>
              </a:xfrm>
              <a:prstGeom prst="rect">
                <a:avLst/>
              </a:prstGeom>
              <a:solidFill>
                <a:schemeClr val="accent4">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marL="0" lvl="1" algn="ctr" defTabSz="1066800">
                  <a:lnSpc>
                    <a:spcPct val="90000"/>
                  </a:lnSpc>
                  <a:spcBef>
                    <a:spcPct val="0"/>
                  </a:spcBef>
                  <a:spcAft>
                    <a:spcPct val="15000"/>
                  </a:spcAft>
                </a:pPr>
                <a:r>
                  <a:rPr lang="lv-LV" sz="2000" b="1" dirty="0">
                    <a:latin typeface="Verdana" panose="020B0604030504040204" pitchFamily="34" charset="0"/>
                    <a:ea typeface="Verdana" panose="020B0604030504040204" pitchFamily="34" charset="0"/>
                    <a:cs typeface="Arial" panose="020B0604020202020204" pitchFamily="34" charset="0"/>
                  </a:rPr>
                  <a:t>Nacionālais attīstības plāns**</a:t>
                </a:r>
              </a:p>
              <a:p>
                <a:pPr marL="0" lvl="1" algn="r" defTabSz="1066800">
                  <a:lnSpc>
                    <a:spcPct val="90000"/>
                  </a:lnSpc>
                  <a:spcBef>
                    <a:spcPct val="0"/>
                  </a:spcBef>
                  <a:spcAft>
                    <a:spcPct val="15000"/>
                  </a:spcAft>
                </a:pPr>
                <a:r>
                  <a:rPr lang="lv-LV" sz="2000" dirty="0">
                    <a:latin typeface="Verdana" panose="020B0604030504040204" pitchFamily="34" charset="0"/>
                    <a:ea typeface="Verdana" panose="020B0604030504040204" pitchFamily="34" charset="0"/>
                    <a:cs typeface="Arial" panose="020B0604020202020204" pitchFamily="34" charset="0"/>
                  </a:rPr>
                  <a:t>Pamatnostādnes*</a:t>
                </a:r>
              </a:p>
              <a:p>
                <a:pPr marL="0" lvl="1" algn="r" defTabSz="1066800">
                  <a:lnSpc>
                    <a:spcPct val="90000"/>
                  </a:lnSpc>
                  <a:spcBef>
                    <a:spcPct val="0"/>
                  </a:spcBef>
                  <a:spcAft>
                    <a:spcPct val="15000"/>
                  </a:spcAft>
                </a:pPr>
                <a:r>
                  <a:rPr lang="lv-LV" sz="2000" dirty="0">
                    <a:latin typeface="Verdana" panose="020B0604030504040204" pitchFamily="34" charset="0"/>
                    <a:ea typeface="Verdana" panose="020B0604030504040204" pitchFamily="34" charset="0"/>
                    <a:cs typeface="Arial" panose="020B0604020202020204" pitchFamily="34" charset="0"/>
                  </a:rPr>
                  <a:t>Plāns*</a:t>
                </a:r>
              </a:p>
            </p:txBody>
          </p:sp>
        </p:grpSp>
        <p:grpSp>
          <p:nvGrpSpPr>
            <p:cNvPr id="9" name="Group 8"/>
            <p:cNvGrpSpPr/>
            <p:nvPr/>
          </p:nvGrpSpPr>
          <p:grpSpPr>
            <a:xfrm>
              <a:off x="1226622" y="1914754"/>
              <a:ext cx="3141601" cy="1602033"/>
              <a:chOff x="701792" y="1222057"/>
              <a:chExt cx="3141601" cy="1602033"/>
            </a:xfrm>
          </p:grpSpPr>
          <p:sp>
            <p:nvSpPr>
              <p:cNvPr id="16" name="Trapezoid 15"/>
              <p:cNvSpPr/>
              <p:nvPr/>
            </p:nvSpPr>
            <p:spPr>
              <a:xfrm>
                <a:off x="701792" y="1222057"/>
                <a:ext cx="3141601" cy="1584182"/>
              </a:xfrm>
              <a:prstGeom prst="trapezoid">
                <a:avLst>
                  <a:gd name="adj" fmla="val 55621"/>
                </a:avLst>
              </a:prstGeom>
              <a:solidFill>
                <a:schemeClr val="bg1">
                  <a:lumMod val="65000"/>
                  <a:alpha val="48000"/>
                </a:schemeClr>
              </a:solidFill>
            </p:spPr>
            <p:style>
              <a:lnRef idx="2">
                <a:schemeClr val="lt1">
                  <a:hueOff val="0"/>
                  <a:satOff val="0"/>
                  <a:lumOff val="0"/>
                  <a:alphaOff val="0"/>
                </a:schemeClr>
              </a:lnRef>
              <a:fillRef idx="1">
                <a:schemeClr val="accent6">
                  <a:shade val="80000"/>
                  <a:hueOff val="-190846"/>
                  <a:satOff val="8505"/>
                  <a:lumOff val="11889"/>
                  <a:alphaOff val="0"/>
                </a:schemeClr>
              </a:fillRef>
              <a:effectRef idx="0">
                <a:schemeClr val="accent6">
                  <a:shade val="80000"/>
                  <a:hueOff val="-190846"/>
                  <a:satOff val="8505"/>
                  <a:lumOff val="11889"/>
                  <a:alphaOff val="0"/>
                </a:schemeClr>
              </a:effectRef>
              <a:fontRef idx="minor">
                <a:schemeClr val="lt1"/>
              </a:fontRef>
            </p:style>
          </p:sp>
          <p:sp>
            <p:nvSpPr>
              <p:cNvPr id="17" name="Trapezoid 10"/>
              <p:cNvSpPr/>
              <p:nvPr/>
            </p:nvSpPr>
            <p:spPr>
              <a:xfrm>
                <a:off x="1239435" y="1239908"/>
                <a:ext cx="2042040" cy="1584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lv-LV" sz="1400" dirty="0">
                    <a:solidFill>
                      <a:schemeClr val="tx1"/>
                    </a:solidFill>
                    <a:latin typeface="Verdana" panose="020B0604030504040204" pitchFamily="34" charset="0"/>
                    <a:ea typeface="Verdana" panose="020B0604030504040204" pitchFamily="34" charset="0"/>
                    <a:cs typeface="Arial" panose="020B0604020202020204" pitchFamily="34" charset="0"/>
                  </a:rPr>
                  <a:t>Vidēja termiņa</a:t>
                </a:r>
              </a:p>
              <a:p>
                <a:pPr algn="ctr" defTabSz="889000">
                  <a:lnSpc>
                    <a:spcPct val="90000"/>
                  </a:lnSpc>
                  <a:spcBef>
                    <a:spcPct val="0"/>
                  </a:spcBef>
                  <a:spcAft>
                    <a:spcPct val="35000"/>
                  </a:spcAft>
                </a:pPr>
                <a:r>
                  <a:rPr lang="lv-LV" sz="1400" b="1" dirty="0">
                    <a:solidFill>
                      <a:schemeClr val="tx1"/>
                    </a:solidFill>
                    <a:latin typeface="Verdana" panose="020B0604030504040204" pitchFamily="34" charset="0"/>
                    <a:ea typeface="Verdana" panose="020B0604030504040204" pitchFamily="34" charset="0"/>
                    <a:cs typeface="Arial" panose="020B0604020202020204" pitchFamily="34" charset="0"/>
                  </a:rPr>
                  <a:t>(līdz 7 gadiem)</a:t>
                </a:r>
              </a:p>
            </p:txBody>
          </p:sp>
        </p:grpSp>
        <p:grpSp>
          <p:nvGrpSpPr>
            <p:cNvPr id="10" name="Group 9"/>
            <p:cNvGrpSpPr/>
            <p:nvPr/>
          </p:nvGrpSpPr>
          <p:grpSpPr>
            <a:xfrm>
              <a:off x="4356084" y="3507753"/>
              <a:ext cx="3008380" cy="1248943"/>
              <a:chOff x="3831255" y="2815056"/>
              <a:chExt cx="2857684" cy="1248943"/>
            </a:xfrm>
          </p:grpSpPr>
          <p:sp>
            <p:nvSpPr>
              <p:cNvPr id="14" name="Shape 13"/>
              <p:cNvSpPr/>
              <p:nvPr/>
            </p:nvSpPr>
            <p:spPr>
              <a:xfrm rot="10800000">
                <a:off x="3871796" y="2815056"/>
                <a:ext cx="2817143" cy="1199479"/>
              </a:xfrm>
              <a:prstGeom prst="nonIsoscelesTrapezoid">
                <a:avLst>
                  <a:gd name="adj1" fmla="val 0"/>
                  <a:gd name="adj2" fmla="val 55621"/>
                </a:avLst>
              </a:prstGeom>
              <a:ln>
                <a:solidFill>
                  <a:schemeClr val="bg1">
                    <a:alpha val="21000"/>
                  </a:schemeClr>
                </a:solidFill>
              </a:ln>
            </p:spPr>
            <p:style>
              <a:lnRef idx="2">
                <a:schemeClr val="accent6">
                  <a:shade val="80000"/>
                  <a:hueOff val="-381692"/>
                  <a:satOff val="17009"/>
                  <a:lumOff val="2377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Shape 12"/>
              <p:cNvSpPr/>
              <p:nvPr/>
            </p:nvSpPr>
            <p:spPr>
              <a:xfrm>
                <a:off x="3831255" y="2824091"/>
                <a:ext cx="2817145" cy="12399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marL="0" lvl="1" algn="r" defTabSz="1066800">
                  <a:lnSpc>
                    <a:spcPct val="90000"/>
                  </a:lnSpc>
                  <a:spcBef>
                    <a:spcPct val="0"/>
                  </a:spcBef>
                  <a:spcAft>
                    <a:spcPct val="15000"/>
                  </a:spcAft>
                </a:pPr>
                <a:r>
                  <a:rPr lang="lv-LV" sz="2000" dirty="0">
                    <a:latin typeface="Verdana" panose="020B0604030504040204" pitchFamily="34" charset="0"/>
                    <a:ea typeface="Verdana" panose="020B0604030504040204" pitchFamily="34" charset="0"/>
                    <a:cs typeface="Arial" panose="020B0604020202020204" pitchFamily="34" charset="0"/>
                  </a:rPr>
                  <a:t>Plāns*</a:t>
                </a:r>
              </a:p>
            </p:txBody>
          </p:sp>
        </p:grpSp>
        <p:grpSp>
          <p:nvGrpSpPr>
            <p:cNvPr id="11" name="Group 10"/>
            <p:cNvGrpSpPr/>
            <p:nvPr/>
          </p:nvGrpSpPr>
          <p:grpSpPr>
            <a:xfrm>
              <a:off x="524830" y="3516788"/>
              <a:ext cx="4520912" cy="1239908"/>
              <a:chOff x="0" y="2824091"/>
              <a:chExt cx="4520912" cy="1239908"/>
            </a:xfrm>
          </p:grpSpPr>
          <p:sp>
            <p:nvSpPr>
              <p:cNvPr id="12" name="Trapezoid 11"/>
              <p:cNvSpPr/>
              <p:nvPr/>
            </p:nvSpPr>
            <p:spPr>
              <a:xfrm>
                <a:off x="0" y="2824091"/>
                <a:ext cx="4520912" cy="1239908"/>
              </a:xfrm>
              <a:prstGeom prst="trapezoid">
                <a:avLst>
                  <a:gd name="adj" fmla="val 55621"/>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sp>
          <p:sp>
            <p:nvSpPr>
              <p:cNvPr id="13" name="Trapezoid 14"/>
              <p:cNvSpPr/>
              <p:nvPr/>
            </p:nvSpPr>
            <p:spPr>
              <a:xfrm>
                <a:off x="791159" y="2824091"/>
                <a:ext cx="2938592" cy="12399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lv-LV" dirty="0">
                    <a:solidFill>
                      <a:schemeClr val="tx1"/>
                    </a:solidFill>
                    <a:latin typeface="Verdana" panose="020B0604030504040204" pitchFamily="34" charset="0"/>
                    <a:ea typeface="Verdana" panose="020B0604030504040204" pitchFamily="34" charset="0"/>
                    <a:cs typeface="Arial" panose="020B0604020202020204" pitchFamily="34" charset="0"/>
                  </a:rPr>
                  <a:t>Īstermiņa</a:t>
                </a:r>
              </a:p>
              <a:p>
                <a:pPr algn="ctr" defTabSz="889000">
                  <a:lnSpc>
                    <a:spcPct val="90000"/>
                  </a:lnSpc>
                  <a:spcBef>
                    <a:spcPct val="0"/>
                  </a:spcBef>
                  <a:spcAft>
                    <a:spcPct val="35000"/>
                  </a:spcAft>
                </a:pPr>
                <a:r>
                  <a:rPr lang="lv-LV" sz="1600" b="1" dirty="0">
                    <a:solidFill>
                      <a:schemeClr val="tx1"/>
                    </a:solidFill>
                    <a:latin typeface="Verdana" panose="020B0604030504040204" pitchFamily="34" charset="0"/>
                    <a:ea typeface="Verdana" panose="020B0604030504040204" pitchFamily="34" charset="0"/>
                    <a:cs typeface="Arial" panose="020B0604020202020204" pitchFamily="34" charset="0"/>
                  </a:rPr>
                  <a:t>(līdz 3 gadiem)</a:t>
                </a:r>
              </a:p>
            </p:txBody>
          </p:sp>
        </p:grpSp>
        <p:sp>
          <p:nvSpPr>
            <p:cNvPr id="26" name="Shape 4"/>
            <p:cNvSpPr/>
            <p:nvPr/>
          </p:nvSpPr>
          <p:spPr>
            <a:xfrm>
              <a:off x="524829" y="4756696"/>
              <a:ext cx="3895795" cy="714785"/>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marL="0" lvl="1" algn="r" defTabSz="1066800">
                <a:lnSpc>
                  <a:spcPct val="90000"/>
                </a:lnSpc>
                <a:spcBef>
                  <a:spcPct val="0"/>
                </a:spcBef>
                <a:spcAft>
                  <a:spcPct val="15000"/>
                </a:spcAft>
              </a:pPr>
              <a:r>
                <a:rPr lang="lv-LV" dirty="0">
                  <a:latin typeface="Verdana" panose="020B0604030504040204" pitchFamily="34" charset="0"/>
                  <a:ea typeface="Verdana" panose="020B0604030504040204" pitchFamily="34" charset="0"/>
                  <a:cs typeface="Arial" panose="020B0604020202020204" pitchFamily="34" charset="0"/>
                </a:rPr>
                <a:t>Konceptuāls ziņojums*</a:t>
              </a:r>
            </a:p>
            <a:p>
              <a:pPr marL="0" lvl="1" algn="r" defTabSz="1066800">
                <a:lnSpc>
                  <a:spcPct val="90000"/>
                </a:lnSpc>
                <a:spcBef>
                  <a:spcPct val="0"/>
                </a:spcBef>
                <a:spcAft>
                  <a:spcPct val="15000"/>
                </a:spcAft>
              </a:pPr>
              <a:r>
                <a:rPr lang="lv-LV" dirty="0">
                  <a:latin typeface="Verdana" panose="020B0604030504040204" pitchFamily="34" charset="0"/>
                  <a:ea typeface="Verdana" panose="020B0604030504040204" pitchFamily="34" charset="0"/>
                  <a:cs typeface="Arial" panose="020B0604020202020204" pitchFamily="34" charset="0"/>
                </a:rPr>
                <a:t>Nacionālā pozīcija</a:t>
              </a:r>
            </a:p>
          </p:txBody>
        </p:sp>
        <p:sp>
          <p:nvSpPr>
            <p:cNvPr id="27" name="TextBox 26"/>
            <p:cNvSpPr txBox="1"/>
            <p:nvPr/>
          </p:nvSpPr>
          <p:spPr>
            <a:xfrm>
              <a:off x="1117551" y="5587240"/>
              <a:ext cx="6192688" cy="461665"/>
            </a:xfrm>
            <a:prstGeom prst="rect">
              <a:avLst/>
            </a:prstGeom>
            <a:noFill/>
          </p:spPr>
          <p:txBody>
            <a:bodyPr wrap="square" rtlCol="0">
              <a:spAutoFit/>
            </a:bodyPr>
            <a:lstStyle/>
            <a:p>
              <a:r>
                <a:rPr lang="lv-LV" sz="800" dirty="0">
                  <a:latin typeface="Verdana" panose="020B0604030504040204" pitchFamily="34" charset="0"/>
                  <a:ea typeface="Verdana" panose="020B0604030504040204" pitchFamily="34" charset="0"/>
                  <a:cs typeface="Arial" panose="020B0604020202020204" pitchFamily="34" charset="0"/>
                </a:rPr>
                <a:t>* Politikas plānošanas dokuments</a:t>
              </a:r>
            </a:p>
            <a:p>
              <a:r>
                <a:rPr lang="lv-LV" sz="800" dirty="0">
                  <a:latin typeface="Verdana" panose="020B0604030504040204" pitchFamily="34" charset="0"/>
                  <a:ea typeface="Verdana" panose="020B0604030504040204" pitchFamily="34" charset="0"/>
                  <a:cs typeface="Arial" panose="020B0604020202020204" pitchFamily="34" charset="0"/>
                </a:rPr>
                <a:t>** Teritorijas attīstības plānošanas dokuments</a:t>
              </a:r>
            </a:p>
            <a:p>
              <a:r>
                <a:rPr lang="lv-LV" sz="800" dirty="0">
                  <a:latin typeface="Verdana" panose="020B0604030504040204" pitchFamily="34" charset="0"/>
                  <a:ea typeface="Verdana" panose="020B0604030504040204" pitchFamily="34" charset="0"/>
                  <a:cs typeface="Arial" panose="020B0604020202020204" pitchFamily="34" charset="0"/>
                </a:rPr>
                <a:t>*** Politisko vadlīniju dokuments</a:t>
              </a:r>
            </a:p>
          </p:txBody>
        </p:sp>
        <p:grpSp>
          <p:nvGrpSpPr>
            <p:cNvPr id="28" name="Group 27"/>
            <p:cNvGrpSpPr/>
            <p:nvPr/>
          </p:nvGrpSpPr>
          <p:grpSpPr>
            <a:xfrm rot="16200000" flipH="1">
              <a:off x="5245385" y="2680292"/>
              <a:ext cx="5058628" cy="1083438"/>
              <a:chOff x="2260457" y="-120956"/>
              <a:chExt cx="4387945" cy="1475625"/>
            </a:xfrm>
          </p:grpSpPr>
          <p:sp>
            <p:nvSpPr>
              <p:cNvPr id="29" name="Shape 28"/>
              <p:cNvSpPr/>
              <p:nvPr/>
            </p:nvSpPr>
            <p:spPr>
              <a:xfrm rot="10800000">
                <a:off x="2260457" y="-120956"/>
                <a:ext cx="4387944" cy="1354668"/>
              </a:xfrm>
              <a:prstGeom prst="nonIsoscelesTrapezoid">
                <a:avLst>
                  <a:gd name="adj1" fmla="val 0"/>
                  <a:gd name="adj2" fmla="val 0"/>
                </a:avLst>
              </a:prstGeom>
              <a:ln>
                <a:solidFill>
                  <a:schemeClr val="bg1"/>
                </a:solidFill>
              </a:ln>
            </p:spPr>
            <p:style>
              <a:lnRef idx="2">
                <a:schemeClr val="accent5"/>
              </a:lnRef>
              <a:fillRef idx="1">
                <a:schemeClr val="lt1"/>
              </a:fillRef>
              <a:effectRef idx="0">
                <a:schemeClr val="accent5"/>
              </a:effectRef>
              <a:fontRef idx="minor">
                <a:schemeClr val="dk1"/>
              </a:fontRef>
            </p:style>
          </p:sp>
          <p:sp>
            <p:nvSpPr>
              <p:cNvPr id="30" name="Shape 4"/>
              <p:cNvSpPr/>
              <p:nvPr/>
            </p:nvSpPr>
            <p:spPr>
              <a:xfrm>
                <a:off x="2260458" y="1"/>
                <a:ext cx="4387944" cy="13546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marL="0" lvl="1" algn="ctr" defTabSz="1066800">
                  <a:lnSpc>
                    <a:spcPct val="90000"/>
                  </a:lnSpc>
                  <a:spcBef>
                    <a:spcPct val="0"/>
                  </a:spcBef>
                  <a:spcAft>
                    <a:spcPct val="15000"/>
                  </a:spcAft>
                </a:pPr>
                <a:r>
                  <a:rPr lang="lv-LV" sz="1400" dirty="0">
                    <a:latin typeface="Verdana" panose="020B0604030504040204" pitchFamily="34" charset="0"/>
                    <a:ea typeface="Verdana" panose="020B0604030504040204" pitchFamily="34" charset="0"/>
                    <a:cs typeface="Arial" panose="020B0604020202020204" pitchFamily="34" charset="0"/>
                  </a:rPr>
                  <a:t>Valdības deklarācija***</a:t>
                </a:r>
              </a:p>
              <a:p>
                <a:pPr marL="0" lvl="1" algn="ctr" defTabSz="1066800">
                  <a:lnSpc>
                    <a:spcPct val="90000"/>
                  </a:lnSpc>
                  <a:spcBef>
                    <a:spcPct val="0"/>
                  </a:spcBef>
                  <a:spcAft>
                    <a:spcPct val="15000"/>
                  </a:spcAft>
                </a:pPr>
                <a:r>
                  <a:rPr lang="lv-LV" sz="1400" dirty="0">
                    <a:latin typeface="Verdana" panose="020B0604030504040204" pitchFamily="34" charset="0"/>
                    <a:ea typeface="Verdana" panose="020B0604030504040204" pitchFamily="34" charset="0"/>
                    <a:cs typeface="Arial" panose="020B0604020202020204" pitchFamily="34" charset="0"/>
                  </a:rPr>
                  <a:t>Valdības rīcības plāns***</a:t>
                </a:r>
              </a:p>
            </p:txBody>
          </p:sp>
        </p:grpSp>
      </p:grpSp>
      <p:cxnSp>
        <p:nvCxnSpPr>
          <p:cNvPr id="4" name="Straight Connector 3"/>
          <p:cNvCxnSpPr/>
          <p:nvPr/>
        </p:nvCxnSpPr>
        <p:spPr>
          <a:xfrm>
            <a:off x="6763795" y="5049869"/>
            <a:ext cx="227604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131596" y="3874934"/>
            <a:ext cx="640273" cy="117041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A34925B9-A0EC-4EB4-B4E9-73098434676C}"/>
              </a:ext>
            </a:extLst>
          </p:cNvPr>
          <p:cNvSpPr txBox="1">
            <a:spLocks/>
          </p:cNvSpPr>
          <p:nvPr/>
        </p:nvSpPr>
        <p:spPr>
          <a:xfrm>
            <a:off x="660412" y="470156"/>
            <a:ext cx="11856440" cy="804208"/>
          </a:xfrm>
          <a:prstGeom prst="rect">
            <a:avLst/>
          </a:prstGeom>
        </p:spPr>
        <p:txBody>
          <a:bodyPr>
            <a:normAutofit/>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r>
              <a:rPr lang="en-US" sz="2800" b="1" dirty="0">
                <a:solidFill>
                  <a:srgbClr val="9D2235"/>
                </a:solidFill>
                <a:latin typeface="Verdana" panose="020B0604030504040204" pitchFamily="34" charset="0"/>
                <a:ea typeface="Verdana" panose="020B0604030504040204" pitchFamily="34" charset="0"/>
                <a:cs typeface="Verdana" panose="020B0604030504040204" pitchFamily="34" charset="0"/>
              </a:rPr>
              <a:t>A</a:t>
            </a:r>
            <a:r>
              <a:rPr lang="lv-LV" sz="2800" b="1" dirty="0" err="1">
                <a:solidFill>
                  <a:srgbClr val="9D2235"/>
                </a:solidFill>
                <a:latin typeface="Verdana" panose="020B0604030504040204" pitchFamily="34" charset="0"/>
                <a:ea typeface="Verdana" panose="020B0604030504040204" pitchFamily="34" charset="0"/>
                <a:cs typeface="Verdana" panose="020B0604030504040204" pitchFamily="34" charset="0"/>
              </a:rPr>
              <a:t>ttīstības</a:t>
            </a:r>
            <a:r>
              <a:rPr lang="lv-LV" sz="28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800" b="1" dirty="0" err="1">
                <a:solidFill>
                  <a:srgbClr val="9D2235"/>
                </a:solidFill>
                <a:latin typeface="Verdana" panose="020B0604030504040204" pitchFamily="34" charset="0"/>
                <a:ea typeface="Verdana" panose="020B0604030504040204" pitchFamily="34" charset="0"/>
                <a:cs typeface="Verdana" panose="020B0604030504040204" pitchFamily="34" charset="0"/>
              </a:rPr>
              <a:t>plānošanas</a:t>
            </a:r>
            <a:r>
              <a:rPr lang="en-US" sz="2800" b="1" dirty="0">
                <a:solidFill>
                  <a:srgbClr val="9D2235"/>
                </a:solidFill>
                <a:latin typeface="Verdana" panose="020B0604030504040204" pitchFamily="34" charset="0"/>
                <a:ea typeface="Verdana" panose="020B0604030504040204" pitchFamily="34" charset="0"/>
                <a:cs typeface="Verdana" panose="020B0604030504040204" pitchFamily="34" charset="0"/>
              </a:rPr>
              <a:t> h</a:t>
            </a:r>
            <a:r>
              <a:rPr lang="lv-LV" sz="2800" b="1" dirty="0" err="1">
                <a:solidFill>
                  <a:srgbClr val="9D2235"/>
                </a:solidFill>
                <a:latin typeface="Verdana" panose="020B0604030504040204" pitchFamily="34" charset="0"/>
                <a:ea typeface="Verdana" panose="020B0604030504040204" pitchFamily="34" charset="0"/>
                <a:cs typeface="Verdana" panose="020B0604030504040204" pitchFamily="34" charset="0"/>
              </a:rPr>
              <a:t>ie</a:t>
            </a:r>
            <a:r>
              <a:rPr lang="en-US" sz="2800" b="1" dirty="0" err="1">
                <a:solidFill>
                  <a:srgbClr val="9D2235"/>
                </a:solidFill>
                <a:latin typeface="Verdana" panose="020B0604030504040204" pitchFamily="34" charset="0"/>
                <a:ea typeface="Verdana" panose="020B0604030504040204" pitchFamily="34" charset="0"/>
                <a:cs typeface="Verdana" panose="020B0604030504040204" pitchFamily="34" charset="0"/>
              </a:rPr>
              <a:t>rarhij</a:t>
            </a:r>
            <a:r>
              <a:rPr lang="lv-LV" sz="2800" b="1" dirty="0">
                <a:solidFill>
                  <a:srgbClr val="9D2235"/>
                </a:solidFill>
                <a:latin typeface="Verdana" panose="020B0604030504040204" pitchFamily="34" charset="0"/>
                <a:ea typeface="Verdana" panose="020B0604030504040204" pitchFamily="34" charset="0"/>
                <a:cs typeface="Verdana" panose="020B0604030504040204" pitchFamily="34" charset="0"/>
              </a:rPr>
              <a:t>a Latvijā</a:t>
            </a:r>
            <a:endParaRPr lang="en-US" sz="2800" b="1"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4" name="Taisns savienotājs 7">
            <a:extLst>
              <a:ext uri="{FF2B5EF4-FFF2-40B4-BE49-F238E27FC236}">
                <a16:creationId xmlns:a16="http://schemas.microsoft.com/office/drawing/2014/main" id="{383E9EE6-5097-494D-BAF8-261FEEA28A67}"/>
              </a:ext>
            </a:extLst>
          </p:cNvPr>
          <p:cNvCxnSpPr>
            <a:cxnSpLocks/>
          </p:cNvCxnSpPr>
          <p:nvPr/>
        </p:nvCxnSpPr>
        <p:spPr>
          <a:xfrm>
            <a:off x="0" y="397046"/>
            <a:ext cx="5508000" cy="0"/>
          </a:xfrm>
          <a:prstGeom prst="line">
            <a:avLst/>
          </a:prstGeom>
          <a:ln w="31750" cap="rnd">
            <a:solidFill>
              <a:schemeClr val="tx1">
                <a:lumMod val="65000"/>
                <a:lumOff val="35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5F435BA-DECA-411B-9B5C-E973371D08F4}"/>
              </a:ext>
            </a:extLst>
          </p:cNvPr>
          <p:cNvSpPr txBox="1"/>
          <p:nvPr/>
        </p:nvSpPr>
        <p:spPr>
          <a:xfrm>
            <a:off x="-63498" y="914405"/>
            <a:ext cx="12255497" cy="400110"/>
          </a:xfrm>
          <a:prstGeom prst="rect">
            <a:avLst/>
          </a:prstGeom>
          <a:solidFill>
            <a:schemeClr val="accent4">
              <a:lumMod val="20000"/>
              <a:lumOff val="80000"/>
            </a:schemeClr>
          </a:solidFill>
        </p:spPr>
        <p:txBody>
          <a:bodyPr wrap="square" rtlCol="0">
            <a:spAutoFit/>
          </a:bodyPr>
          <a:lstStyle/>
          <a:p>
            <a:pPr algn="ctr"/>
            <a:r>
              <a:rPr lang="lv-LV" sz="2000" b="1" dirty="0">
                <a:latin typeface="Verdana" panose="020B0604030504040204" pitchFamily="34" charset="0"/>
                <a:ea typeface="Verdana" panose="020B0604030504040204" pitchFamily="34" charset="0"/>
              </a:rPr>
              <a:t>Latvijas izaugsmes modelis:   Cilvēks pirmajā vietā </a:t>
            </a:r>
          </a:p>
        </p:txBody>
      </p:sp>
    </p:spTree>
    <p:extLst>
      <p:ext uri="{BB962C8B-B14F-4D97-AF65-F5344CB8AC3E}">
        <p14:creationId xmlns:p14="http://schemas.microsoft.com/office/powerpoint/2010/main" val="2413592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D4E0-98DC-47FC-A097-077A42B1723D}"/>
              </a:ext>
            </a:extLst>
          </p:cNvPr>
          <p:cNvSpPr>
            <a:spLocks noGrp="1"/>
          </p:cNvSpPr>
          <p:nvPr>
            <p:ph type="title"/>
          </p:nvPr>
        </p:nvSpPr>
        <p:spPr>
          <a:xfrm>
            <a:off x="4922178" y="0"/>
            <a:ext cx="7269822" cy="6858000"/>
          </a:xfrm>
          <a:solidFill>
            <a:schemeClr val="bg1">
              <a:lumMod val="85000"/>
            </a:schemeClr>
          </a:solidFill>
        </p:spPr>
        <p:txBody>
          <a:bodyPr>
            <a:normAutofit/>
          </a:bodyPr>
          <a:lstStyle/>
          <a:p>
            <a:r>
              <a:rPr lang="en-US" altLang="lv-LV" sz="4000" b="1" dirty="0">
                <a:solidFill>
                  <a:srgbClr val="9D2235"/>
                </a:solidFill>
                <a:latin typeface="Verdana" pitchFamily="34" charset="0"/>
                <a:ea typeface="Verdana" pitchFamily="34" charset="0"/>
                <a:cs typeface="Verdana" pitchFamily="34" charset="0"/>
              </a:rPr>
              <a:t>NAP2027 un </a:t>
            </a:r>
            <a:r>
              <a:rPr lang="en-US" altLang="lv-LV" sz="4000" b="1" dirty="0" err="1">
                <a:solidFill>
                  <a:srgbClr val="9D2235"/>
                </a:solidFill>
                <a:latin typeface="Verdana" pitchFamily="34" charset="0"/>
                <a:ea typeface="Verdana" pitchFamily="34" charset="0"/>
                <a:cs typeface="Verdana" pitchFamily="34" charset="0"/>
              </a:rPr>
              <a:t>nauda</a:t>
            </a:r>
            <a:endParaRPr lang="en-US" altLang="lv-LV" sz="4000" dirty="0">
              <a:solidFill>
                <a:srgbClr val="9D2235"/>
              </a:solidFill>
            </a:endParaRPr>
          </a:p>
        </p:txBody>
      </p:sp>
      <p:pic>
        <p:nvPicPr>
          <p:cNvPr id="5" name="Graphic 4" descr="Piggy Bank">
            <a:extLst>
              <a:ext uri="{FF2B5EF4-FFF2-40B4-BE49-F238E27FC236}">
                <a16:creationId xmlns:a16="http://schemas.microsoft.com/office/drawing/2014/main" id="{9F028F13-1F8F-534A-8A4D-4F48E8846A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266" y="1464733"/>
            <a:ext cx="3928533" cy="3928533"/>
          </a:xfrm>
          <a:prstGeom prst="rect">
            <a:avLst/>
          </a:prstGeom>
        </p:spPr>
      </p:pic>
    </p:spTree>
    <p:extLst>
      <p:ext uri="{BB962C8B-B14F-4D97-AF65-F5344CB8AC3E}">
        <p14:creationId xmlns:p14="http://schemas.microsoft.com/office/powerpoint/2010/main" val="386209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328C440-6D13-4847-853F-DC85AE773640}"/>
              </a:ext>
            </a:extLst>
          </p:cNvPr>
          <p:cNvSpPr>
            <a:spLocks noGrp="1"/>
          </p:cNvSpPr>
          <p:nvPr>
            <p:ph type="title"/>
          </p:nvPr>
        </p:nvSpPr>
        <p:spPr>
          <a:xfrm>
            <a:off x="392981" y="365125"/>
            <a:ext cx="11406035" cy="674688"/>
          </a:xfrm>
        </p:spPr>
        <p:txBody>
          <a:bodyPr/>
          <a:lstStyle/>
          <a:p>
            <a:pPr algn="ctr"/>
            <a:r>
              <a:rPr lang="lv-LV" altLang="en-US" sz="2800" b="1" dirty="0">
                <a:solidFill>
                  <a:srgbClr val="9E0000"/>
                </a:solidFill>
                <a:latin typeface="Verdana" panose="020B0604030504040204" pitchFamily="34" charset="0"/>
                <a:ea typeface="Verdana" panose="020B0604030504040204" pitchFamily="34" charset="0"/>
                <a:cs typeface="Verdana" panose="020B0604030504040204" pitchFamily="34" charset="0"/>
              </a:rPr>
              <a:t>NAP2027 sasaiste ar finanšu resursiem</a:t>
            </a:r>
          </a:p>
        </p:txBody>
      </p:sp>
      <p:graphicFrame>
        <p:nvGraphicFramePr>
          <p:cNvPr id="3" name="Content Placeholder 2">
            <a:extLst>
              <a:ext uri="{FF2B5EF4-FFF2-40B4-BE49-F238E27FC236}">
                <a16:creationId xmlns:a16="http://schemas.microsoft.com/office/drawing/2014/main" id="{04C38809-1F15-AB4D-8E5B-2611B9224F5D}"/>
              </a:ext>
            </a:extLst>
          </p:cNvPr>
          <p:cNvGraphicFramePr>
            <a:graphicFrameLocks noGrp="1"/>
          </p:cNvGraphicFramePr>
          <p:nvPr>
            <p:ph idx="1"/>
          </p:nvPr>
        </p:nvGraphicFramePr>
        <p:xfrm>
          <a:off x="4218914" y="1119145"/>
          <a:ext cx="7580103" cy="5373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 name="Down Arrow 52">
            <a:extLst>
              <a:ext uri="{FF2B5EF4-FFF2-40B4-BE49-F238E27FC236}">
                <a16:creationId xmlns:a16="http://schemas.microsoft.com/office/drawing/2014/main" id="{70409252-BAF6-2C4C-9D7E-B79EA14EF984}"/>
              </a:ext>
            </a:extLst>
          </p:cNvPr>
          <p:cNvSpPr/>
          <p:nvPr/>
        </p:nvSpPr>
        <p:spPr>
          <a:xfrm>
            <a:off x="392982" y="3014725"/>
            <a:ext cx="1160292" cy="1671007"/>
          </a:xfrm>
          <a:prstGeom prst="down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lv-LV" b="1" dirty="0" err="1">
                <a:solidFill>
                  <a:schemeClr val="bg1"/>
                </a:solidFill>
                <a:latin typeface="Verdana" panose="020B0604030504040204" pitchFamily="34" charset="0"/>
                <a:ea typeface="Verdana" panose="020B0604030504040204" pitchFamily="34" charset="0"/>
                <a:cs typeface="Verdana" panose="020B0604030504040204" pitchFamily="34" charset="0"/>
              </a:rPr>
              <a:t>Prioritizēt</a:t>
            </a:r>
            <a:endParaRPr lang="lv-LV"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4" name="Down Arrow 53">
            <a:extLst>
              <a:ext uri="{FF2B5EF4-FFF2-40B4-BE49-F238E27FC236}">
                <a16:creationId xmlns:a16="http://schemas.microsoft.com/office/drawing/2014/main" id="{595E47EA-B59D-D141-BAB3-C983A4209593}"/>
              </a:ext>
            </a:extLst>
          </p:cNvPr>
          <p:cNvSpPr/>
          <p:nvPr/>
        </p:nvSpPr>
        <p:spPr>
          <a:xfrm>
            <a:off x="392982" y="1438056"/>
            <a:ext cx="1160292" cy="1355767"/>
          </a:xfrm>
          <a:prstGeom prst="downArrow">
            <a:avLst>
              <a:gd name="adj1" fmla="val 50000"/>
              <a:gd name="adj2" fmla="val 48448"/>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lv-LV" b="1" dirty="0">
                <a:solidFill>
                  <a:schemeClr val="bg1"/>
                </a:solidFill>
                <a:latin typeface="Verdana" panose="020B0604030504040204" pitchFamily="34" charset="0"/>
                <a:ea typeface="Verdana" panose="020B0604030504040204" pitchFamily="34" charset="0"/>
                <a:cs typeface="Verdana" panose="020B0604030504040204" pitchFamily="34" charset="0"/>
              </a:rPr>
              <a:t>Zināt</a:t>
            </a:r>
          </a:p>
        </p:txBody>
      </p:sp>
      <p:cxnSp>
        <p:nvCxnSpPr>
          <p:cNvPr id="57" name="Straight Connector 56">
            <a:extLst>
              <a:ext uri="{FF2B5EF4-FFF2-40B4-BE49-F238E27FC236}">
                <a16:creationId xmlns:a16="http://schemas.microsoft.com/office/drawing/2014/main" id="{74197FCC-EAC8-4C48-AD08-6F438C788E83}"/>
              </a:ext>
            </a:extLst>
          </p:cNvPr>
          <p:cNvCxnSpPr>
            <a:cxnSpLocks/>
          </p:cNvCxnSpPr>
          <p:nvPr/>
        </p:nvCxnSpPr>
        <p:spPr>
          <a:xfrm>
            <a:off x="393700" y="2930525"/>
            <a:ext cx="11588750" cy="0"/>
          </a:xfrm>
          <a:prstGeom prst="line">
            <a:avLst/>
          </a:prstGeom>
          <a:ln w="381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DCDE2B-9A77-4B50-A251-0121AA4D5B69}"/>
              </a:ext>
            </a:extLst>
          </p:cNvPr>
          <p:cNvCxnSpPr>
            <a:cxnSpLocks/>
          </p:cNvCxnSpPr>
          <p:nvPr/>
        </p:nvCxnSpPr>
        <p:spPr>
          <a:xfrm>
            <a:off x="301625" y="4799013"/>
            <a:ext cx="11588750" cy="0"/>
          </a:xfrm>
          <a:prstGeom prst="line">
            <a:avLst/>
          </a:prstGeom>
          <a:ln w="381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Down Arrow 52">
            <a:extLst>
              <a:ext uri="{FF2B5EF4-FFF2-40B4-BE49-F238E27FC236}">
                <a16:creationId xmlns:a16="http://schemas.microsoft.com/office/drawing/2014/main" id="{BB6A302C-DE60-4B05-BA7B-DB290ECAD829}"/>
              </a:ext>
            </a:extLst>
          </p:cNvPr>
          <p:cNvSpPr/>
          <p:nvPr/>
        </p:nvSpPr>
        <p:spPr>
          <a:xfrm>
            <a:off x="392982" y="4893825"/>
            <a:ext cx="1160292" cy="1702130"/>
          </a:xfrm>
          <a:prstGeom prst="down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lv-LV" b="1" dirty="0">
                <a:solidFill>
                  <a:schemeClr val="bg1"/>
                </a:solidFill>
                <a:latin typeface="Verdana" panose="020B0604030504040204" pitchFamily="34" charset="0"/>
                <a:ea typeface="Verdana" panose="020B0604030504040204" pitchFamily="34" charset="0"/>
                <a:cs typeface="Verdana" panose="020B0604030504040204" pitchFamily="34" charset="0"/>
              </a:rPr>
              <a:t>Lemt</a:t>
            </a:r>
          </a:p>
        </p:txBody>
      </p:sp>
      <p:sp>
        <p:nvSpPr>
          <p:cNvPr id="2" name="Rectangle: Rounded Corners 1">
            <a:extLst>
              <a:ext uri="{FF2B5EF4-FFF2-40B4-BE49-F238E27FC236}">
                <a16:creationId xmlns:a16="http://schemas.microsoft.com/office/drawing/2014/main" id="{07DEC88C-5FCB-4082-A8B2-612208EEE7CE}"/>
              </a:ext>
            </a:extLst>
          </p:cNvPr>
          <p:cNvSpPr/>
          <p:nvPr/>
        </p:nvSpPr>
        <p:spPr>
          <a:xfrm>
            <a:off x="1692275" y="1366838"/>
            <a:ext cx="2435225" cy="126682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altLang="lv-LV" sz="1400">
                <a:solidFill>
                  <a:srgbClr val="FFFFFF"/>
                </a:solidFill>
                <a:latin typeface="Verdana" panose="020B0604030504040204" pitchFamily="34" charset="0"/>
                <a:cs typeface="Arial" panose="020B0604020202020204" pitchFamily="34" charset="0"/>
              </a:rPr>
              <a:t>Rezultāts – pilnīga informācija par plānotajiem pasākumiem un projektiem </a:t>
            </a:r>
          </a:p>
        </p:txBody>
      </p:sp>
      <p:sp>
        <p:nvSpPr>
          <p:cNvPr id="12" name="Rectangle: Rounded Corners 11">
            <a:extLst>
              <a:ext uri="{FF2B5EF4-FFF2-40B4-BE49-F238E27FC236}">
                <a16:creationId xmlns:a16="http://schemas.microsoft.com/office/drawing/2014/main" id="{F7C95A3C-F71E-4095-AB15-30AE281E8820}"/>
              </a:ext>
            </a:extLst>
          </p:cNvPr>
          <p:cNvSpPr/>
          <p:nvPr/>
        </p:nvSpPr>
        <p:spPr>
          <a:xfrm>
            <a:off x="1692275" y="3132900"/>
            <a:ext cx="2435225" cy="126682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altLang="lv-LV" sz="1400">
                <a:solidFill>
                  <a:srgbClr val="FFFFFF"/>
                </a:solidFill>
                <a:latin typeface="Verdana" panose="020B0604030504040204" pitchFamily="34" charset="0"/>
                <a:cs typeface="Arial" panose="020B0604020202020204" pitchFamily="34" charset="0"/>
              </a:rPr>
              <a:t>Rezultāts – projektu un pasākumu ranžējums atbilstoši to efektivitātei un atdevei</a:t>
            </a:r>
          </a:p>
        </p:txBody>
      </p:sp>
      <p:sp>
        <p:nvSpPr>
          <p:cNvPr id="14" name="Rectangle: Rounded Corners 13">
            <a:extLst>
              <a:ext uri="{FF2B5EF4-FFF2-40B4-BE49-F238E27FC236}">
                <a16:creationId xmlns:a16="http://schemas.microsoft.com/office/drawing/2014/main" id="{BC11305B-37E9-429F-B768-D439303CEA67}"/>
              </a:ext>
            </a:extLst>
          </p:cNvPr>
          <p:cNvSpPr/>
          <p:nvPr/>
        </p:nvSpPr>
        <p:spPr>
          <a:xfrm>
            <a:off x="1668463" y="4943475"/>
            <a:ext cx="2435225" cy="1652588"/>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altLang="lv-LV" sz="1400">
                <a:solidFill>
                  <a:srgbClr val="FFFFFF"/>
                </a:solidFill>
                <a:latin typeface="Verdana" panose="020B0604030504040204" pitchFamily="34" charset="0"/>
                <a:cs typeface="Arial" panose="020B0604020202020204" pitchFamily="34" charset="0"/>
              </a:rPr>
              <a:t>Rezultāts – NAP2027 finanšu pielikums ar nākamajā periodā indikatīvi atbalstāmajiem projektiem</a:t>
            </a:r>
          </a:p>
        </p:txBody>
      </p:sp>
    </p:spTree>
    <p:extLst>
      <p:ext uri="{BB962C8B-B14F-4D97-AF65-F5344CB8AC3E}">
        <p14:creationId xmlns:p14="http://schemas.microsoft.com/office/powerpoint/2010/main" val="1118620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91358" y="428187"/>
            <a:ext cx="11006849" cy="927647"/>
          </a:xfrm>
        </p:spPr>
        <p:txBody>
          <a:bodyPr>
            <a:normAutofit/>
          </a:bodyPr>
          <a:lstStyle/>
          <a:p>
            <a:r>
              <a:rPr lang="lv-LV" altLang="lv-LV" sz="2800" b="1" dirty="0">
                <a:solidFill>
                  <a:srgbClr val="9E0000"/>
                </a:solidFill>
                <a:latin typeface="Verdana" pitchFamily="34" charset="0"/>
                <a:ea typeface="Verdana" pitchFamily="34" charset="0"/>
                <a:cs typeface="Verdana" pitchFamily="34" charset="0"/>
              </a:rPr>
              <a:t>Ministriju iesniegtie investīciju projekti </a:t>
            </a:r>
            <a:br>
              <a:rPr lang="lv-LV" altLang="lv-LV" sz="2800" b="1" dirty="0">
                <a:solidFill>
                  <a:srgbClr val="9E0000"/>
                </a:solidFill>
                <a:latin typeface="Verdana" pitchFamily="34" charset="0"/>
                <a:ea typeface="Verdana" pitchFamily="34" charset="0"/>
                <a:cs typeface="Verdana" pitchFamily="34" charset="0"/>
              </a:rPr>
            </a:br>
            <a:r>
              <a:rPr lang="lv-LV" altLang="lv-LV" sz="2800" b="1" dirty="0">
                <a:solidFill>
                  <a:srgbClr val="9E0000"/>
                </a:solidFill>
                <a:latin typeface="Verdana" pitchFamily="34" charset="0"/>
                <a:ea typeface="Verdana" pitchFamily="34" charset="0"/>
                <a:cs typeface="Verdana" pitchFamily="34" charset="0"/>
              </a:rPr>
              <a:t>NAP2027 uzdevumu īstenošanai</a:t>
            </a:r>
            <a:endParaRPr lang="lv-LV" sz="2800" dirty="0">
              <a:solidFill>
                <a:srgbClr val="9E0000"/>
              </a:solidFill>
            </a:endParaRPr>
          </a:p>
        </p:txBody>
      </p:sp>
      <p:graphicFrame>
        <p:nvGraphicFramePr>
          <p:cNvPr id="4" name="Tabula 3"/>
          <p:cNvGraphicFramePr>
            <a:graphicFrameLocks noGrp="1"/>
          </p:cNvGraphicFramePr>
          <p:nvPr/>
        </p:nvGraphicFramePr>
        <p:xfrm>
          <a:off x="491358" y="1510315"/>
          <a:ext cx="11006849" cy="4548187"/>
        </p:xfrm>
        <a:graphic>
          <a:graphicData uri="http://schemas.openxmlformats.org/drawingml/2006/table">
            <a:tbl>
              <a:tblPr/>
              <a:tblGrid>
                <a:gridCol w="4611042">
                  <a:extLst>
                    <a:ext uri="{9D8B030D-6E8A-4147-A177-3AD203B41FA5}">
                      <a16:colId xmlns:a16="http://schemas.microsoft.com/office/drawing/2014/main" val="20000"/>
                    </a:ext>
                  </a:extLst>
                </a:gridCol>
                <a:gridCol w="3464465">
                  <a:extLst>
                    <a:ext uri="{9D8B030D-6E8A-4147-A177-3AD203B41FA5}">
                      <a16:colId xmlns:a16="http://schemas.microsoft.com/office/drawing/2014/main" val="20001"/>
                    </a:ext>
                  </a:extLst>
                </a:gridCol>
                <a:gridCol w="2931342">
                  <a:extLst>
                    <a:ext uri="{9D8B030D-6E8A-4147-A177-3AD203B41FA5}">
                      <a16:colId xmlns:a16="http://schemas.microsoft.com/office/drawing/2014/main" val="20002"/>
                    </a:ext>
                  </a:extLst>
                </a:gridCol>
              </a:tblGrid>
              <a:tr h="306003">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en-US" altLang="lv-LV" sz="1800" b="1" i="0" u="none" strike="noStrike" cap="none" normalizeH="0" baseline="0" dirty="0" err="1">
                          <a:ln>
                            <a:noFill/>
                          </a:ln>
                          <a:solidFill>
                            <a:srgbClr val="000000"/>
                          </a:solidFill>
                          <a:effectLst/>
                          <a:latin typeface="Verdana" panose="020B0604030504040204" pitchFamily="34" charset="0"/>
                          <a:cs typeface="Arial" panose="020B0604020202020204" pitchFamily="34" charset="0"/>
                        </a:rPr>
                        <a:t>Ministrija</a:t>
                      </a:r>
                      <a:endParaRPr kumimoji="0" lang="en-US" altLang="lv-LV" sz="1800" b="1"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en-US" altLang="lv-LV" sz="1800" b="1" i="0" u="none" strike="noStrike" cap="none" normalizeH="0" baseline="0">
                          <a:ln>
                            <a:noFill/>
                          </a:ln>
                          <a:solidFill>
                            <a:srgbClr val="000000"/>
                          </a:solidFill>
                          <a:effectLst/>
                          <a:latin typeface="Verdana" panose="020B0604030504040204" pitchFamily="34" charset="0"/>
                          <a:cs typeface="Arial" panose="020B0604020202020204" pitchFamily="34" charset="0"/>
                        </a:rPr>
                        <a:t>Projekti, skaits</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en-US" altLang="lv-LV" sz="1800" b="1" i="0" u="none" strike="noStrike" cap="none" normalizeH="0" baseline="0">
                          <a:ln>
                            <a:noFill/>
                          </a:ln>
                          <a:solidFill>
                            <a:srgbClr val="000000"/>
                          </a:solidFill>
                          <a:effectLst/>
                          <a:latin typeface="Verdana" panose="020B0604030504040204" pitchFamily="34" charset="0"/>
                          <a:cs typeface="Arial" panose="020B0604020202020204" pitchFamily="34" charset="0"/>
                        </a:rPr>
                        <a:t>Summa, milj. EUR</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0"/>
                  </a:ext>
                </a:extLst>
              </a:tr>
              <a:tr h="306003">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 latinLnBrk="0" hangingPunct="1">
                        <a:lnSpc>
                          <a:spcPct val="100000"/>
                        </a:lnSpc>
                        <a:spcBef>
                          <a:spcPct val="0"/>
                        </a:spcBef>
                        <a:spcAft>
                          <a:spcPct val="0"/>
                        </a:spcAft>
                        <a:buClrTx/>
                        <a:buSzTx/>
                        <a:buFontTx/>
                        <a:buNone/>
                        <a:tabLst/>
                      </a:pPr>
                      <a:r>
                        <a:rPr kumimoji="0" lang="en-US" altLang="lv-LV" sz="1800" b="0" i="0" u="none" strike="noStrike" cap="none" normalizeH="0" baseline="0" dirty="0" err="1">
                          <a:ln>
                            <a:noFill/>
                          </a:ln>
                          <a:solidFill>
                            <a:srgbClr val="000000"/>
                          </a:solidFill>
                          <a:effectLst/>
                          <a:latin typeface="Verdana" panose="020B0604030504040204" pitchFamily="34" charset="0"/>
                          <a:cs typeface="Arial" panose="020B0604020202020204" pitchFamily="34" charset="0"/>
                        </a:rPr>
                        <a:t>Ārlietu</a:t>
                      </a: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 </a:t>
                      </a:r>
                      <a:r>
                        <a:rPr kumimoji="0" lang="en-US" altLang="lv-LV" sz="1800" b="0" i="0" u="none" strike="noStrike" cap="none" normalizeH="0" baseline="0" dirty="0" err="1">
                          <a:ln>
                            <a:noFill/>
                          </a:ln>
                          <a:solidFill>
                            <a:srgbClr val="000000"/>
                          </a:solidFill>
                          <a:effectLst/>
                          <a:latin typeface="Verdana" panose="020B0604030504040204" pitchFamily="34" charset="0"/>
                          <a:cs typeface="Arial" panose="020B0604020202020204" pitchFamily="34" charset="0"/>
                        </a:rPr>
                        <a:t>ministrija</a:t>
                      </a:r>
                      <a:endPar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1</a:t>
                      </a:r>
                      <a:r>
                        <a:rPr kumimoji="0" lang="lv-LV"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3</a:t>
                      </a:r>
                      <a:endPar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19</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306003">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 latinLnBrk="0" hangingPunct="1">
                        <a:lnSpc>
                          <a:spcPct val="100000"/>
                        </a:lnSpc>
                        <a:spcBef>
                          <a:spcPct val="0"/>
                        </a:spcBef>
                        <a:spcAft>
                          <a:spcPct val="0"/>
                        </a:spcAft>
                        <a:buClrTx/>
                        <a:buSzTx/>
                        <a:buFontTx/>
                        <a:buNone/>
                        <a:tabLst/>
                      </a:pPr>
                      <a:r>
                        <a:rPr kumimoji="0" lang="en-US" altLang="lv-LV" sz="1800" b="0" i="0" u="none" strike="noStrike" cap="none" normalizeH="0" baseline="0" dirty="0" err="1">
                          <a:ln>
                            <a:noFill/>
                          </a:ln>
                          <a:solidFill>
                            <a:srgbClr val="000000"/>
                          </a:solidFill>
                          <a:effectLst/>
                          <a:latin typeface="Verdana" panose="020B0604030504040204" pitchFamily="34" charset="0"/>
                          <a:cs typeface="Arial" panose="020B0604020202020204" pitchFamily="34" charset="0"/>
                        </a:rPr>
                        <a:t>Ekonomikas</a:t>
                      </a: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 </a:t>
                      </a:r>
                      <a:r>
                        <a:rPr kumimoji="0" lang="en-US" altLang="lv-LV" sz="1800" b="0" i="0" u="none" strike="noStrike" cap="none" normalizeH="0" baseline="0" dirty="0" err="1">
                          <a:ln>
                            <a:noFill/>
                          </a:ln>
                          <a:solidFill>
                            <a:srgbClr val="000000"/>
                          </a:solidFill>
                          <a:effectLst/>
                          <a:latin typeface="Verdana" panose="020B0604030504040204" pitchFamily="34" charset="0"/>
                          <a:cs typeface="Arial" panose="020B0604020202020204" pitchFamily="34" charset="0"/>
                        </a:rPr>
                        <a:t>ministrija</a:t>
                      </a:r>
                      <a:endPar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38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6</a:t>
                      </a:r>
                      <a:r>
                        <a:rPr kumimoji="0" lang="lv-LV"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4</a:t>
                      </a: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43</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r h="306003">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 latinLnBrk="0" hangingPunct="1">
                        <a:lnSpc>
                          <a:spcPct val="100000"/>
                        </a:lnSpc>
                        <a:spcBef>
                          <a:spcPct val="0"/>
                        </a:spcBef>
                        <a:spcAft>
                          <a:spcPct val="0"/>
                        </a:spcAft>
                        <a:buClrTx/>
                        <a:buSzTx/>
                        <a:buFontTx/>
                        <a:buNone/>
                        <a:tabLst/>
                      </a:pPr>
                      <a:r>
                        <a:rPr kumimoji="0" lang="en-US" altLang="lv-LV" sz="1800" b="0" i="0" u="none" strike="noStrike" cap="none" normalizeH="0" baseline="0" dirty="0" err="1">
                          <a:ln>
                            <a:noFill/>
                          </a:ln>
                          <a:solidFill>
                            <a:srgbClr val="000000"/>
                          </a:solidFill>
                          <a:effectLst/>
                          <a:latin typeface="Verdana" panose="020B0604030504040204" pitchFamily="34" charset="0"/>
                          <a:cs typeface="Arial" panose="020B0604020202020204" pitchFamily="34" charset="0"/>
                        </a:rPr>
                        <a:t>Finanšu</a:t>
                      </a: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 </a:t>
                      </a:r>
                      <a:r>
                        <a:rPr kumimoji="0" lang="en-US" altLang="lv-LV" sz="1800" b="0" i="0" u="none" strike="noStrike" cap="none" normalizeH="0" baseline="0" dirty="0" err="1">
                          <a:ln>
                            <a:noFill/>
                          </a:ln>
                          <a:solidFill>
                            <a:srgbClr val="000000"/>
                          </a:solidFill>
                          <a:effectLst/>
                          <a:latin typeface="Verdana" panose="020B0604030504040204" pitchFamily="34" charset="0"/>
                          <a:cs typeface="Arial" panose="020B0604020202020204" pitchFamily="34" charset="0"/>
                        </a:rPr>
                        <a:t>ministrija</a:t>
                      </a:r>
                      <a:endPar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1</a:t>
                      </a:r>
                      <a:r>
                        <a:rPr kumimoji="0" lang="lv-LV"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0</a:t>
                      </a:r>
                      <a:endPar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9</a:t>
                      </a:r>
                      <a:r>
                        <a:rPr kumimoji="0" lang="lv-LV"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21</a:t>
                      </a:r>
                      <a:endPar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r h="306003">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 latinLnBrk="0" hangingPunct="1">
                        <a:lnSpc>
                          <a:spcPct val="100000"/>
                        </a:lnSpc>
                        <a:spcBef>
                          <a:spcPct val="0"/>
                        </a:spcBef>
                        <a:spcAft>
                          <a:spcPct val="0"/>
                        </a:spcAft>
                        <a:buClrTx/>
                        <a:buSzTx/>
                        <a:buFontTx/>
                        <a:buNone/>
                        <a:tabLst/>
                      </a:pPr>
                      <a:r>
                        <a:rPr kumimoji="0" lang="en-US" altLang="lv-LV" sz="1800" b="0" i="0" u="none" strike="noStrike" cap="none" normalizeH="0" baseline="0" dirty="0" err="1">
                          <a:ln>
                            <a:noFill/>
                          </a:ln>
                          <a:solidFill>
                            <a:srgbClr val="000000"/>
                          </a:solidFill>
                          <a:effectLst/>
                          <a:latin typeface="Verdana" panose="020B0604030504040204" pitchFamily="34" charset="0"/>
                          <a:cs typeface="Arial" panose="020B0604020202020204" pitchFamily="34" charset="0"/>
                        </a:rPr>
                        <a:t>Iekšlietu</a:t>
                      </a: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 </a:t>
                      </a:r>
                      <a:r>
                        <a:rPr kumimoji="0" lang="en-US" altLang="lv-LV" sz="1800" b="0" i="0" u="none" strike="noStrike" cap="none" normalizeH="0" baseline="0" dirty="0" err="1">
                          <a:ln>
                            <a:noFill/>
                          </a:ln>
                          <a:solidFill>
                            <a:srgbClr val="000000"/>
                          </a:solidFill>
                          <a:effectLst/>
                          <a:latin typeface="Verdana" panose="020B0604030504040204" pitchFamily="34" charset="0"/>
                          <a:cs typeface="Arial" panose="020B0604020202020204" pitchFamily="34" charset="0"/>
                        </a:rPr>
                        <a:t>ministrija</a:t>
                      </a:r>
                      <a:endPar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12</a:t>
                      </a:r>
                      <a:r>
                        <a:rPr kumimoji="0" lang="lv-LV"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4</a:t>
                      </a:r>
                      <a:endPar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86</a:t>
                      </a:r>
                      <a:r>
                        <a:rPr kumimoji="0" lang="lv-LV"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3</a:t>
                      </a:r>
                      <a:endPar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4"/>
                  </a:ext>
                </a:extLst>
              </a:tr>
              <a:tr h="306003">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 latinLnBrk="0" hangingPunct="1">
                        <a:lnSpc>
                          <a:spcPct val="100000"/>
                        </a:lnSpc>
                        <a:spcBef>
                          <a:spcPct val="0"/>
                        </a:spcBef>
                        <a:spcAft>
                          <a:spcPct val="0"/>
                        </a:spcAft>
                        <a:buClrTx/>
                        <a:buSzTx/>
                        <a:buFontTx/>
                        <a:buNone/>
                        <a:tabLst/>
                      </a:pPr>
                      <a:r>
                        <a:rPr kumimoji="0" lang="en-US" altLang="lv-LV" sz="1800" b="0" i="0" u="none" strike="noStrike" cap="none" normalizeH="0" baseline="0" dirty="0" err="1">
                          <a:ln>
                            <a:noFill/>
                          </a:ln>
                          <a:solidFill>
                            <a:srgbClr val="000000"/>
                          </a:solidFill>
                          <a:effectLst/>
                          <a:latin typeface="Verdana" panose="020B0604030504040204" pitchFamily="34" charset="0"/>
                          <a:cs typeface="Arial" panose="020B0604020202020204" pitchFamily="34" charset="0"/>
                        </a:rPr>
                        <a:t>Izglītības</a:t>
                      </a: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 un </a:t>
                      </a:r>
                      <a:r>
                        <a:rPr kumimoji="0" lang="en-US" altLang="lv-LV" sz="1800" b="0" i="0" u="none" strike="noStrike" cap="none" normalizeH="0" baseline="0" dirty="0" err="1">
                          <a:ln>
                            <a:noFill/>
                          </a:ln>
                          <a:solidFill>
                            <a:srgbClr val="000000"/>
                          </a:solidFill>
                          <a:effectLst/>
                          <a:latin typeface="Verdana" panose="020B0604030504040204" pitchFamily="34" charset="0"/>
                          <a:cs typeface="Arial" panose="020B0604020202020204" pitchFamily="34" charset="0"/>
                        </a:rPr>
                        <a:t>zinātnes</a:t>
                      </a: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 </a:t>
                      </a:r>
                      <a:r>
                        <a:rPr kumimoji="0" lang="en-US" altLang="lv-LV" sz="1800" b="0" i="0" u="none" strike="noStrike" cap="none" normalizeH="0" baseline="0" dirty="0" err="1">
                          <a:ln>
                            <a:noFill/>
                          </a:ln>
                          <a:solidFill>
                            <a:srgbClr val="000000"/>
                          </a:solidFill>
                          <a:effectLst/>
                          <a:latin typeface="Verdana" panose="020B0604030504040204" pitchFamily="34" charset="0"/>
                          <a:cs typeface="Arial" panose="020B0604020202020204" pitchFamily="34" charset="0"/>
                        </a:rPr>
                        <a:t>ministrija</a:t>
                      </a:r>
                      <a:endPar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lv-LV"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68</a:t>
                      </a:r>
                      <a:endPar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4981</a:t>
                      </a:r>
                      <a:endPar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r h="306003">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 latinLnBrk="0" hangingPunct="1">
                        <a:lnSpc>
                          <a:spcPct val="100000"/>
                        </a:lnSpc>
                        <a:spcBef>
                          <a:spcPct val="0"/>
                        </a:spcBef>
                        <a:spcAft>
                          <a:spcPct val="0"/>
                        </a:spcAft>
                        <a:buClrTx/>
                        <a:buSzTx/>
                        <a:buFontTx/>
                        <a:buNone/>
                        <a:tabLst/>
                      </a:pPr>
                      <a:r>
                        <a:rPr kumimoji="0" lang="en-US" altLang="lv-LV" sz="1800" b="0" i="0" u="none" strike="noStrike" cap="none" normalizeH="0" baseline="0" dirty="0" err="1">
                          <a:ln>
                            <a:noFill/>
                          </a:ln>
                          <a:solidFill>
                            <a:srgbClr val="000000"/>
                          </a:solidFill>
                          <a:effectLst/>
                          <a:latin typeface="Verdana" panose="020B0604030504040204" pitchFamily="34" charset="0"/>
                          <a:cs typeface="Arial" panose="020B0604020202020204" pitchFamily="34" charset="0"/>
                        </a:rPr>
                        <a:t>Kultūras</a:t>
                      </a: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 </a:t>
                      </a:r>
                      <a:r>
                        <a:rPr kumimoji="0" lang="en-US" altLang="lv-LV" sz="1800" b="0" i="0" u="none" strike="noStrike" cap="none" normalizeH="0" baseline="0" dirty="0" err="1">
                          <a:ln>
                            <a:noFill/>
                          </a:ln>
                          <a:solidFill>
                            <a:srgbClr val="000000"/>
                          </a:solidFill>
                          <a:effectLst/>
                          <a:latin typeface="Verdana" panose="020B0604030504040204" pitchFamily="34" charset="0"/>
                          <a:cs typeface="Arial" panose="020B0604020202020204" pitchFamily="34" charset="0"/>
                        </a:rPr>
                        <a:t>ministrija</a:t>
                      </a:r>
                      <a:endPar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31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1375</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6"/>
                  </a:ext>
                </a:extLst>
              </a:tr>
              <a:tr h="306003">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 latinLnBrk="0" hangingPunct="1">
                        <a:lnSpc>
                          <a:spcPct val="100000"/>
                        </a:lnSpc>
                        <a:spcBef>
                          <a:spcPct val="0"/>
                        </a:spcBef>
                        <a:spcAft>
                          <a:spcPct val="0"/>
                        </a:spcAft>
                        <a:buClrTx/>
                        <a:buSzTx/>
                        <a:buFontTx/>
                        <a:buNone/>
                        <a:tabLst/>
                      </a:pPr>
                      <a:r>
                        <a:rPr kumimoji="0" lang="en-US" altLang="lv-LV" sz="1800" b="0" i="0" u="none" strike="noStrike" cap="none" normalizeH="0" baseline="0">
                          <a:ln>
                            <a:noFill/>
                          </a:ln>
                          <a:solidFill>
                            <a:srgbClr val="000000"/>
                          </a:solidFill>
                          <a:effectLst/>
                          <a:latin typeface="Verdana" panose="020B0604030504040204" pitchFamily="34" charset="0"/>
                          <a:cs typeface="Arial" panose="020B0604020202020204" pitchFamily="34" charset="0"/>
                        </a:rPr>
                        <a:t>Labklājības ministrija</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4</a:t>
                      </a:r>
                      <a:r>
                        <a:rPr kumimoji="0" lang="lv-LV"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2</a:t>
                      </a:r>
                      <a:endPar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2</a:t>
                      </a:r>
                      <a:r>
                        <a:rPr kumimoji="0" lang="lv-LV"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289</a:t>
                      </a:r>
                      <a:endPar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7"/>
                  </a:ext>
                </a:extLst>
              </a:tr>
              <a:tr h="306003">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 latinLnBrk="0" hangingPunct="1">
                        <a:lnSpc>
                          <a:spcPct val="100000"/>
                        </a:lnSpc>
                        <a:spcBef>
                          <a:spcPct val="0"/>
                        </a:spcBef>
                        <a:spcAft>
                          <a:spcPct val="0"/>
                        </a:spcAft>
                        <a:buClrTx/>
                        <a:buSzTx/>
                        <a:buFontTx/>
                        <a:buNone/>
                        <a:tabLst/>
                      </a:pPr>
                      <a:r>
                        <a:rPr kumimoji="0" lang="en-US" altLang="lv-LV" sz="1800" b="0" i="0" u="none" strike="noStrike" cap="none" normalizeH="0" baseline="0" dirty="0" err="1">
                          <a:ln>
                            <a:noFill/>
                          </a:ln>
                          <a:solidFill>
                            <a:srgbClr val="000000"/>
                          </a:solidFill>
                          <a:effectLst/>
                          <a:latin typeface="Verdana" panose="020B0604030504040204" pitchFamily="34" charset="0"/>
                          <a:cs typeface="Arial" panose="020B0604020202020204" pitchFamily="34" charset="0"/>
                        </a:rPr>
                        <a:t>Satiksmes</a:t>
                      </a: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 </a:t>
                      </a:r>
                      <a:r>
                        <a:rPr kumimoji="0" lang="en-US" altLang="lv-LV" sz="1800" b="0" i="0" u="none" strike="noStrike" cap="none" normalizeH="0" baseline="0" dirty="0" err="1">
                          <a:ln>
                            <a:noFill/>
                          </a:ln>
                          <a:solidFill>
                            <a:srgbClr val="000000"/>
                          </a:solidFill>
                          <a:effectLst/>
                          <a:latin typeface="Verdana" panose="020B0604030504040204" pitchFamily="34" charset="0"/>
                          <a:cs typeface="Arial" panose="020B0604020202020204" pitchFamily="34" charset="0"/>
                        </a:rPr>
                        <a:t>ministrija</a:t>
                      </a:r>
                      <a:endPar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en-US" altLang="lv-LV" sz="1800" b="0" i="0" u="none" strike="noStrike" cap="none" normalizeH="0" baseline="0">
                          <a:ln>
                            <a:noFill/>
                          </a:ln>
                          <a:solidFill>
                            <a:srgbClr val="000000"/>
                          </a:solidFill>
                          <a:effectLst/>
                          <a:latin typeface="Verdana" panose="020B0604030504040204" pitchFamily="34" charset="0"/>
                          <a:cs typeface="Arial" panose="020B0604020202020204" pitchFamily="34" charset="0"/>
                        </a:rPr>
                        <a:t>68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9706</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8"/>
                  </a:ext>
                </a:extLst>
              </a:tr>
              <a:tr h="306003">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 latinLnBrk="0" hangingPunct="1">
                        <a:lnSpc>
                          <a:spcPct val="100000"/>
                        </a:lnSpc>
                        <a:spcBef>
                          <a:spcPct val="0"/>
                        </a:spcBef>
                        <a:spcAft>
                          <a:spcPct val="0"/>
                        </a:spcAft>
                        <a:buClrTx/>
                        <a:buSzTx/>
                        <a:buFontTx/>
                        <a:buNone/>
                        <a:tabLst/>
                      </a:pPr>
                      <a:r>
                        <a:rPr kumimoji="0" lang="en-US" altLang="lv-LV" sz="1800" b="0" i="0" u="none" strike="noStrike" cap="none" normalizeH="0" baseline="0">
                          <a:ln>
                            <a:noFill/>
                          </a:ln>
                          <a:solidFill>
                            <a:srgbClr val="000000"/>
                          </a:solidFill>
                          <a:effectLst/>
                          <a:latin typeface="Verdana" panose="020B0604030504040204" pitchFamily="34" charset="0"/>
                          <a:cs typeface="Arial" panose="020B0604020202020204" pitchFamily="34" charset="0"/>
                        </a:rPr>
                        <a:t>Tieslietu ministrija</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en-US" altLang="lv-LV" sz="1800" b="0" i="0" u="none" strike="noStrike" cap="none" normalizeH="0" baseline="0">
                          <a:ln>
                            <a:noFill/>
                          </a:ln>
                          <a:solidFill>
                            <a:srgbClr val="000000"/>
                          </a:solidFill>
                          <a:effectLst/>
                          <a:latin typeface="Verdana" panose="020B0604030504040204" pitchFamily="34" charset="0"/>
                          <a:cs typeface="Arial" panose="020B0604020202020204" pitchFamily="34" charset="0"/>
                        </a:rPr>
                        <a:t>16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548</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9"/>
                  </a:ext>
                </a:extLst>
              </a:tr>
              <a:tr h="570148">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 latinLnBrk="0" hangingPunct="1">
                        <a:lnSpc>
                          <a:spcPct val="100000"/>
                        </a:lnSpc>
                        <a:spcBef>
                          <a:spcPct val="0"/>
                        </a:spcBef>
                        <a:spcAft>
                          <a:spcPct val="0"/>
                        </a:spcAft>
                        <a:buClrTx/>
                        <a:buSzTx/>
                        <a:buFontTx/>
                        <a:buNone/>
                        <a:tabLst/>
                      </a:pPr>
                      <a:r>
                        <a:rPr kumimoji="0" lang="lv-LV"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Vides aizsardzības un reģionālās attīstības ministrija</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3</a:t>
                      </a:r>
                      <a:r>
                        <a:rPr kumimoji="0" lang="lv-LV"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3</a:t>
                      </a:r>
                      <a:endPar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37</a:t>
                      </a:r>
                      <a:r>
                        <a:rPr kumimoji="0" lang="lv-LV"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89</a:t>
                      </a:r>
                      <a:endPar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0"/>
                  </a:ext>
                </a:extLst>
              </a:tr>
              <a:tr h="306003">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 latinLnBrk="0" hangingPunct="1">
                        <a:lnSpc>
                          <a:spcPct val="100000"/>
                        </a:lnSpc>
                        <a:spcBef>
                          <a:spcPct val="0"/>
                        </a:spcBef>
                        <a:spcAft>
                          <a:spcPct val="0"/>
                        </a:spcAft>
                        <a:buClrTx/>
                        <a:buSzTx/>
                        <a:buFontTx/>
                        <a:buNone/>
                        <a:tabLst/>
                      </a:pPr>
                      <a:r>
                        <a:rPr kumimoji="0" lang="en-US" altLang="lv-LV" sz="1800" b="0" i="0" u="none" strike="noStrike" cap="none" normalizeH="0" baseline="0">
                          <a:ln>
                            <a:noFill/>
                          </a:ln>
                          <a:solidFill>
                            <a:srgbClr val="000000"/>
                          </a:solidFill>
                          <a:effectLst/>
                          <a:latin typeface="Verdana" panose="020B0604030504040204" pitchFamily="34" charset="0"/>
                          <a:cs typeface="Arial" panose="020B0604020202020204" pitchFamily="34" charset="0"/>
                        </a:rPr>
                        <a:t>Veselības ministrija</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57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5572</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1"/>
                  </a:ext>
                </a:extLst>
              </a:tr>
              <a:tr h="306003">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 latinLnBrk="0" hangingPunct="1">
                        <a:lnSpc>
                          <a:spcPct val="100000"/>
                        </a:lnSpc>
                        <a:spcBef>
                          <a:spcPct val="0"/>
                        </a:spcBef>
                        <a:spcAft>
                          <a:spcPct val="0"/>
                        </a:spcAft>
                        <a:buClrTx/>
                        <a:buSzTx/>
                        <a:buFontTx/>
                        <a:buNone/>
                        <a:tabLst/>
                      </a:pPr>
                      <a:r>
                        <a:rPr kumimoji="0" lang="en-US" altLang="lv-LV" sz="1800" b="0" i="0" u="none" strike="noStrike" cap="none" normalizeH="0" baseline="0">
                          <a:ln>
                            <a:noFill/>
                          </a:ln>
                          <a:solidFill>
                            <a:srgbClr val="000000"/>
                          </a:solidFill>
                          <a:effectLst/>
                          <a:latin typeface="Verdana" panose="020B0604030504040204" pitchFamily="34" charset="0"/>
                          <a:cs typeface="Arial" panose="020B0604020202020204" pitchFamily="34" charset="0"/>
                        </a:rPr>
                        <a:t>Zemkopības ministrija</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3</a:t>
                      </a:r>
                      <a:r>
                        <a:rPr kumimoji="0" lang="lv-LV"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8</a:t>
                      </a:r>
                      <a:endPar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en-US" altLang="lv-LV" sz="18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4416</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2"/>
                  </a:ext>
                </a:extLst>
              </a:tr>
              <a:tr h="306003">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r" defTabSz="938213" rtl="0" eaLnBrk="1" fontAlgn="b" latinLnBrk="0" hangingPunct="1">
                        <a:lnSpc>
                          <a:spcPct val="100000"/>
                        </a:lnSpc>
                        <a:spcBef>
                          <a:spcPct val="0"/>
                        </a:spcBef>
                        <a:spcAft>
                          <a:spcPct val="0"/>
                        </a:spcAft>
                        <a:buClrTx/>
                        <a:buSzTx/>
                        <a:buFontTx/>
                        <a:buNone/>
                        <a:tabLst/>
                      </a:pPr>
                      <a:r>
                        <a:rPr kumimoji="0" lang="en-US" altLang="lv-LV" sz="1800" b="1" i="0" u="none" strike="noStrike" cap="none" normalizeH="0" baseline="0">
                          <a:ln>
                            <a:noFill/>
                          </a:ln>
                          <a:solidFill>
                            <a:srgbClr val="000000"/>
                          </a:solidFill>
                          <a:effectLst/>
                          <a:latin typeface="Verdana" panose="020B0604030504040204" pitchFamily="34" charset="0"/>
                          <a:cs typeface="Arial" panose="020B0604020202020204" pitchFamily="34" charset="0"/>
                        </a:rPr>
                        <a:t>KOPĀ</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en-US" altLang="lv-LV" sz="1800" b="1" i="0" u="none" strike="noStrike" cap="none" normalizeH="0" baseline="0" dirty="0">
                          <a:ln>
                            <a:noFill/>
                          </a:ln>
                          <a:solidFill>
                            <a:srgbClr val="000000"/>
                          </a:solidFill>
                          <a:effectLst/>
                          <a:latin typeface="Verdana" panose="020B0604030504040204" pitchFamily="34" charset="0"/>
                          <a:cs typeface="Arial" panose="020B0604020202020204" pitchFamily="34" charset="0"/>
                        </a:rPr>
                        <a:t>5</a:t>
                      </a:r>
                      <a:r>
                        <a:rPr kumimoji="0" lang="lv-LV" altLang="lv-LV" sz="1800" b="1" i="0" u="none" strike="noStrike" cap="none" normalizeH="0" baseline="0" dirty="0">
                          <a:ln>
                            <a:noFill/>
                          </a:ln>
                          <a:solidFill>
                            <a:srgbClr val="000000"/>
                          </a:solidFill>
                          <a:effectLst/>
                          <a:latin typeface="Verdana" panose="020B0604030504040204" pitchFamily="34" charset="0"/>
                          <a:cs typeface="Arial" panose="020B0604020202020204" pitchFamily="34" charset="0"/>
                        </a:rPr>
                        <a:t>38</a:t>
                      </a:r>
                      <a:endParaRPr kumimoji="0" lang="en-US" altLang="lv-LV" sz="1800" b="1"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 latinLnBrk="0" hangingPunct="1">
                        <a:lnSpc>
                          <a:spcPct val="100000"/>
                        </a:lnSpc>
                        <a:spcBef>
                          <a:spcPct val="0"/>
                        </a:spcBef>
                        <a:spcAft>
                          <a:spcPct val="0"/>
                        </a:spcAft>
                        <a:buClrTx/>
                        <a:buSzTx/>
                        <a:buFontTx/>
                        <a:buNone/>
                        <a:tabLst/>
                      </a:pPr>
                      <a:r>
                        <a:rPr kumimoji="0" lang="lv-LV" altLang="lv-LV" sz="1800" b="1" i="0" u="none" strike="noStrike" cap="none" normalizeH="0" baseline="0" dirty="0">
                          <a:ln>
                            <a:noFill/>
                          </a:ln>
                          <a:solidFill>
                            <a:srgbClr val="000000"/>
                          </a:solidFill>
                          <a:effectLst/>
                          <a:latin typeface="Verdana" panose="020B0604030504040204" pitchFamily="34" charset="0"/>
                          <a:cs typeface="Arial" panose="020B0604020202020204" pitchFamily="34" charset="0"/>
                        </a:rPr>
                        <a:t>40 922</a:t>
                      </a:r>
                      <a:endParaRPr kumimoji="0" lang="en-US" altLang="lv-LV" sz="1800" b="1"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3"/>
                  </a:ext>
                </a:extLst>
              </a:tr>
            </a:tbl>
          </a:graphicData>
        </a:graphic>
      </p:graphicFrame>
      <p:cxnSp>
        <p:nvCxnSpPr>
          <p:cNvPr id="5" name="Taisns savienotājs 7">
            <a:extLst>
              <a:ext uri="{FF2B5EF4-FFF2-40B4-BE49-F238E27FC236}">
                <a16:creationId xmlns:a16="http://schemas.microsoft.com/office/drawing/2014/main" id="{E69DF2FE-B2AD-004C-A283-C820121162AF}"/>
              </a:ext>
            </a:extLst>
          </p:cNvPr>
          <p:cNvCxnSpPr>
            <a:cxnSpLocks/>
          </p:cNvCxnSpPr>
          <p:nvPr/>
        </p:nvCxnSpPr>
        <p:spPr>
          <a:xfrm>
            <a:off x="0" y="397046"/>
            <a:ext cx="5508000" cy="0"/>
          </a:xfrm>
          <a:prstGeom prst="line">
            <a:avLst/>
          </a:prstGeom>
          <a:ln w="31750" cap="rnd">
            <a:solidFill>
              <a:schemeClr val="tx1">
                <a:lumMod val="65000"/>
                <a:lumOff val="35000"/>
              </a:schemeClr>
            </a:solidFill>
            <a:prstDash val="soli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701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E2704AB-387C-436F-8029-9E01C225B1A5}" type="slidenum">
              <a:rPr lang="en-US" altLang="lv-LV"/>
              <a:pPr/>
              <a:t>23</a:t>
            </a:fld>
            <a:endParaRPr lang="en-US" altLang="lv-LV" dirty="0"/>
          </a:p>
        </p:txBody>
      </p:sp>
      <p:sp>
        <p:nvSpPr>
          <p:cNvPr id="3" name="Rectangle 2">
            <a:extLst>
              <a:ext uri="{FF2B5EF4-FFF2-40B4-BE49-F238E27FC236}">
                <a16:creationId xmlns:a16="http://schemas.microsoft.com/office/drawing/2014/main" id="{8FBCCE0C-79DE-4DDD-8478-9109A2262786}"/>
              </a:ext>
            </a:extLst>
          </p:cNvPr>
          <p:cNvSpPr/>
          <p:nvPr/>
        </p:nvSpPr>
        <p:spPr>
          <a:xfrm>
            <a:off x="8829675" y="1151453"/>
            <a:ext cx="3013075" cy="4769832"/>
          </a:xfrm>
          <a:prstGeom prst="rect">
            <a:avLst/>
          </a:prstGeom>
        </p:spPr>
        <p:txBody>
          <a:bodyPr>
            <a:spAutoFit/>
          </a:bodyPr>
          <a:lstStyle/>
          <a:p>
            <a:pPr marL="342900" indent="-342900">
              <a:lnSpc>
                <a:spcPct val="107000"/>
              </a:lnSpc>
              <a:spcAft>
                <a:spcPts val="1200"/>
              </a:spcAft>
              <a:buFont typeface="Times New Roman" panose="02020603050405020304" pitchFamily="18" charset="0"/>
              <a:buChar char="•"/>
              <a:tabLst>
                <a:tab pos="457200" algn="l"/>
              </a:tabLst>
              <a:defRPr/>
            </a:pPr>
            <a:r>
              <a:rPr lang="lv-LV" sz="1500" dirty="0">
                <a:latin typeface="Verdana" panose="020B0604030504040204" pitchFamily="34" charset="0"/>
                <a:ea typeface="Verdana" panose="020B0604030504040204" pitchFamily="34" charset="0"/>
                <a:cs typeface="Times New Roman" panose="02020603050405020304" pitchFamily="18" charset="0"/>
              </a:rPr>
              <a:t>Veicina </a:t>
            </a:r>
            <a:r>
              <a:rPr lang="lv-LV" sz="1500" b="1" dirty="0">
                <a:latin typeface="Verdana" panose="020B0604030504040204" pitchFamily="34" charset="0"/>
                <a:ea typeface="Verdana" panose="020B0604030504040204" pitchFamily="34" charset="0"/>
                <a:cs typeface="Times New Roman" panose="02020603050405020304" pitchFamily="18" charset="0"/>
              </a:rPr>
              <a:t>sabiedriskā labuma </a:t>
            </a:r>
            <a:r>
              <a:rPr lang="lv-LV" sz="1500" dirty="0">
                <a:latin typeface="Verdana" panose="020B0604030504040204" pitchFamily="34" charset="0"/>
                <a:ea typeface="Verdana" panose="020B0604030504040204" pitchFamily="34" charset="0"/>
                <a:cs typeface="Times New Roman" panose="02020603050405020304" pitchFamily="18" charset="0"/>
              </a:rPr>
              <a:t>darbību</a:t>
            </a:r>
          </a:p>
          <a:p>
            <a:pPr marL="342900" indent="-342900">
              <a:lnSpc>
                <a:spcPct val="107000"/>
              </a:lnSpc>
              <a:spcAft>
                <a:spcPts val="1200"/>
              </a:spcAft>
              <a:buFont typeface="Times New Roman" panose="02020603050405020304" pitchFamily="18" charset="0"/>
              <a:buChar char="•"/>
              <a:tabLst>
                <a:tab pos="457200" algn="l"/>
              </a:tabLst>
              <a:defRPr/>
            </a:pPr>
            <a:r>
              <a:rPr lang="lv-LV" sz="1500" dirty="0">
                <a:latin typeface="Verdana" panose="020B0604030504040204" pitchFamily="34" charset="0"/>
                <a:ea typeface="Verdana" panose="020B0604030504040204" pitchFamily="34" charset="0"/>
                <a:cs typeface="Times New Roman" panose="02020603050405020304" pitchFamily="18" charset="0"/>
              </a:rPr>
              <a:t>Sekmē </a:t>
            </a:r>
            <a:r>
              <a:rPr lang="lv-LV" sz="1500" b="1" dirty="0">
                <a:latin typeface="Verdana" panose="020B0604030504040204" pitchFamily="34" charset="0"/>
                <a:ea typeface="Verdana" panose="020B0604030504040204" pitchFamily="34" charset="0"/>
                <a:cs typeface="Times New Roman" panose="02020603050405020304" pitchFamily="18" charset="0"/>
              </a:rPr>
              <a:t>politisko uzticēšanos</a:t>
            </a:r>
          </a:p>
          <a:p>
            <a:pPr marL="342900" indent="-342900">
              <a:lnSpc>
                <a:spcPct val="107000"/>
              </a:lnSpc>
              <a:spcAft>
                <a:spcPts val="1200"/>
              </a:spcAft>
              <a:buFont typeface="Times New Roman" panose="02020603050405020304" pitchFamily="18" charset="0"/>
              <a:buChar char="•"/>
              <a:tabLst>
                <a:tab pos="457200" algn="l"/>
              </a:tabLst>
              <a:defRPr/>
            </a:pPr>
            <a:r>
              <a:rPr lang="lv-LV" sz="1500" dirty="0">
                <a:latin typeface="Verdana" panose="020B0604030504040204" pitchFamily="34" charset="0"/>
                <a:ea typeface="Verdana" panose="020B0604030504040204" pitchFamily="34" charset="0"/>
                <a:cs typeface="Times New Roman" panose="02020603050405020304" pitchFamily="18" charset="0"/>
              </a:rPr>
              <a:t>Sekmē sabiedrības </a:t>
            </a:r>
            <a:r>
              <a:rPr lang="lv-LV" sz="1500" b="1" dirty="0">
                <a:latin typeface="Verdana" panose="020B0604030504040204" pitchFamily="34" charset="0"/>
                <a:ea typeface="Verdana" panose="020B0604030504040204" pitchFamily="34" charset="0"/>
                <a:cs typeface="Times New Roman" panose="02020603050405020304" pitchFamily="18" charset="0"/>
              </a:rPr>
              <a:t>tiesiskuma apziņu</a:t>
            </a:r>
          </a:p>
          <a:p>
            <a:pPr marL="342900" indent="-342900">
              <a:lnSpc>
                <a:spcPct val="107000"/>
              </a:lnSpc>
              <a:spcAft>
                <a:spcPts val="1200"/>
              </a:spcAft>
              <a:buFont typeface="Times New Roman" panose="02020603050405020304" pitchFamily="18" charset="0"/>
              <a:buChar char="•"/>
              <a:tabLst>
                <a:tab pos="457200" algn="l"/>
              </a:tabLst>
              <a:defRPr/>
            </a:pPr>
            <a:r>
              <a:rPr lang="lv-LV" sz="1500" dirty="0">
                <a:latin typeface="Verdana" panose="020B0604030504040204" pitchFamily="34" charset="0"/>
                <a:ea typeface="Verdana" panose="020B0604030504040204" pitchFamily="34" charset="0"/>
                <a:cs typeface="Times New Roman" panose="02020603050405020304" pitchFamily="18" charset="0"/>
              </a:rPr>
              <a:t>Vairo sabiedrības </a:t>
            </a:r>
            <a:r>
              <a:rPr lang="lv-LV" sz="1500" b="1" dirty="0">
                <a:latin typeface="Verdana" panose="020B0604030504040204" pitchFamily="34" charset="0"/>
                <a:ea typeface="Verdana" panose="020B0604030504040204" pitchFamily="34" charset="0"/>
                <a:cs typeface="Times New Roman" panose="02020603050405020304" pitchFamily="18" charset="0"/>
              </a:rPr>
              <a:t>drošību </a:t>
            </a:r>
            <a:r>
              <a:rPr lang="lv-LV" sz="1500" dirty="0">
                <a:latin typeface="Verdana" panose="020B0604030504040204" pitchFamily="34" charset="0"/>
                <a:ea typeface="Verdana" panose="020B0604030504040204" pitchFamily="34" charset="0"/>
                <a:cs typeface="Times New Roman" panose="02020603050405020304" pitchFamily="18" charset="0"/>
              </a:rPr>
              <a:t> </a:t>
            </a:r>
          </a:p>
          <a:p>
            <a:pPr marL="342900" indent="-342900">
              <a:lnSpc>
                <a:spcPct val="107000"/>
              </a:lnSpc>
              <a:spcAft>
                <a:spcPts val="1200"/>
              </a:spcAft>
              <a:buFont typeface="Times New Roman" panose="02020603050405020304" pitchFamily="18" charset="0"/>
              <a:buChar char="•"/>
              <a:tabLst>
                <a:tab pos="457200" algn="l"/>
              </a:tabLst>
              <a:defRPr/>
            </a:pPr>
            <a:r>
              <a:rPr lang="lv-LV" sz="1500" dirty="0">
                <a:latin typeface="Verdana" panose="020B0604030504040204" pitchFamily="34" charset="0"/>
                <a:ea typeface="Verdana" panose="020B0604030504040204" pitchFamily="34" charset="0"/>
                <a:cs typeface="Times New Roman" panose="02020603050405020304" pitchFamily="18" charset="0"/>
              </a:rPr>
              <a:t>Veicina </a:t>
            </a:r>
            <a:r>
              <a:rPr lang="lv-LV" sz="1500" dirty="0" err="1">
                <a:latin typeface="Verdana" panose="020B0604030504040204" pitchFamily="34" charset="0"/>
                <a:ea typeface="Verdana" panose="020B0604030504040204" pitchFamily="34" charset="0"/>
                <a:cs typeface="Times New Roman" panose="02020603050405020304" pitchFamily="18" charset="0"/>
              </a:rPr>
              <a:t>pašorganizēšanās</a:t>
            </a:r>
            <a:r>
              <a:rPr lang="lv-LV" sz="1500" dirty="0">
                <a:latin typeface="Verdana" panose="020B0604030504040204" pitchFamily="34" charset="0"/>
                <a:ea typeface="Verdana" panose="020B0604030504040204" pitchFamily="34" charset="0"/>
                <a:cs typeface="Times New Roman" panose="02020603050405020304" pitchFamily="18" charset="0"/>
              </a:rPr>
              <a:t> prasmes, </a:t>
            </a:r>
            <a:r>
              <a:rPr lang="lv-LV" sz="1500" b="1" dirty="0">
                <a:latin typeface="Verdana" panose="020B0604030504040204" pitchFamily="34" charset="0"/>
                <a:ea typeface="Verdana" panose="020B0604030504040204" pitchFamily="34" charset="0"/>
                <a:cs typeface="Times New Roman" panose="02020603050405020304" pitchFamily="18" charset="0"/>
              </a:rPr>
              <a:t>pilsonisku rīcību </a:t>
            </a:r>
          </a:p>
          <a:p>
            <a:pPr marL="342900" indent="-342900">
              <a:lnSpc>
                <a:spcPct val="107000"/>
              </a:lnSpc>
              <a:spcAft>
                <a:spcPts val="1200"/>
              </a:spcAft>
              <a:buFont typeface="Times New Roman" panose="02020603050405020304" pitchFamily="18" charset="0"/>
              <a:buChar char="•"/>
              <a:tabLst>
                <a:tab pos="457200" algn="l"/>
              </a:tabLst>
              <a:defRPr/>
            </a:pPr>
            <a:r>
              <a:rPr lang="lv-LV" sz="1500" dirty="0">
                <a:latin typeface="Verdana" panose="020B0604030504040204" pitchFamily="34" charset="0"/>
                <a:ea typeface="Verdana" panose="020B0604030504040204" pitchFamily="34" charset="0"/>
                <a:cs typeface="Times New Roman" panose="02020603050405020304" pitchFamily="18" charset="0"/>
              </a:rPr>
              <a:t>Sekmē </a:t>
            </a:r>
            <a:r>
              <a:rPr lang="lv-LV" sz="1500" b="1" dirty="0">
                <a:latin typeface="Verdana" panose="020B0604030504040204" pitchFamily="34" charset="0"/>
                <a:ea typeface="Verdana" panose="020B0604030504040204" pitchFamily="34" charset="0"/>
                <a:cs typeface="Times New Roman" panose="02020603050405020304" pitchFamily="18" charset="0"/>
              </a:rPr>
              <a:t>iedzīvotāju</a:t>
            </a:r>
            <a:r>
              <a:rPr lang="lv-LV" sz="1500" dirty="0">
                <a:latin typeface="Verdana" panose="020B0604030504040204" pitchFamily="34" charset="0"/>
                <a:ea typeface="Verdana" panose="020B0604030504040204" pitchFamily="34" charset="0"/>
                <a:cs typeface="Times New Roman" panose="02020603050405020304" pitchFamily="18" charset="0"/>
              </a:rPr>
              <a:t> savstarpējo </a:t>
            </a:r>
            <a:r>
              <a:rPr lang="lv-LV" sz="1500" b="1" dirty="0">
                <a:latin typeface="Verdana" panose="020B0604030504040204" pitchFamily="34" charset="0"/>
                <a:ea typeface="Verdana" panose="020B0604030504040204" pitchFamily="34" charset="0"/>
                <a:cs typeface="Times New Roman" panose="02020603050405020304" pitchFamily="18" charset="0"/>
              </a:rPr>
              <a:t>uzticēšanos</a:t>
            </a:r>
            <a:r>
              <a:rPr lang="lv-LV" sz="1500" dirty="0">
                <a:latin typeface="Verdana" panose="020B0604030504040204" pitchFamily="34" charset="0"/>
                <a:ea typeface="Verdana" panose="020B0604030504040204" pitchFamily="34" charset="0"/>
                <a:cs typeface="Times New Roman" panose="02020603050405020304" pitchFamily="18" charset="0"/>
              </a:rPr>
              <a:t> </a:t>
            </a:r>
          </a:p>
          <a:p>
            <a:pPr marL="457200">
              <a:lnSpc>
                <a:spcPct val="107000"/>
              </a:lnSpc>
              <a:spcAft>
                <a:spcPts val="800"/>
              </a:spcAft>
              <a:defRPr/>
            </a:pPr>
            <a:r>
              <a:rPr lang="lv-LV" sz="1400" dirty="0">
                <a:latin typeface="Verdana" panose="020B0604030504040204" pitchFamily="34" charset="0"/>
                <a:ea typeface="Verdana" panose="020B0604030504040204" pitchFamily="34" charset="0"/>
                <a:cs typeface="Times New Roman" panose="02020603050405020304" pitchFamily="18" charset="0"/>
              </a:rPr>
              <a:t> </a:t>
            </a:r>
          </a:p>
          <a:p>
            <a:pPr>
              <a:lnSpc>
                <a:spcPct val="107000"/>
              </a:lnSpc>
              <a:spcAft>
                <a:spcPts val="800"/>
              </a:spcAft>
              <a:defRPr/>
            </a:pPr>
            <a:r>
              <a:rPr lang="lv-LV" sz="1400" dirty="0">
                <a:latin typeface="Verdana" panose="020B0604030504040204" pitchFamily="34" charset="0"/>
                <a:ea typeface="Verdana" panose="020B0604030504040204" pitchFamily="34" charset="0"/>
                <a:cs typeface="Times New Roman" panose="02020603050405020304" pitchFamily="18" charset="0"/>
              </a:rPr>
              <a:t> </a:t>
            </a:r>
          </a:p>
        </p:txBody>
      </p:sp>
      <p:sp>
        <p:nvSpPr>
          <p:cNvPr id="27652" name="TextBox 4"/>
          <p:cNvSpPr txBox="1">
            <a:spLocks noChangeArrowheads="1"/>
          </p:cNvSpPr>
          <p:nvPr/>
        </p:nvSpPr>
        <p:spPr bwMode="auto">
          <a:xfrm>
            <a:off x="161925" y="1151453"/>
            <a:ext cx="3878263"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sz="1700">
                <a:solidFill>
                  <a:schemeClr val="tx1"/>
                </a:solidFill>
                <a:latin typeface="Times New Roman" pitchFamily="18" charset="0"/>
                <a:cs typeface="Arial" charset="0"/>
              </a:defRPr>
            </a:lvl1pPr>
            <a:lvl2pPr>
              <a:tabLst>
                <a:tab pos="457200" algn="l"/>
              </a:tabLst>
              <a:defRPr sz="1700">
                <a:solidFill>
                  <a:schemeClr val="tx1"/>
                </a:solidFill>
                <a:latin typeface="Times New Roman" pitchFamily="18" charset="0"/>
                <a:cs typeface="Arial" charset="0"/>
              </a:defRPr>
            </a:lvl2pPr>
            <a:lvl3pPr>
              <a:tabLst>
                <a:tab pos="457200" algn="l"/>
              </a:tabLst>
              <a:defRPr sz="1700">
                <a:solidFill>
                  <a:schemeClr val="tx1"/>
                </a:solidFill>
                <a:latin typeface="Times New Roman" pitchFamily="18" charset="0"/>
                <a:cs typeface="Arial" charset="0"/>
              </a:defRPr>
            </a:lvl3pPr>
            <a:lvl4pPr>
              <a:tabLst>
                <a:tab pos="457200" algn="l"/>
              </a:tabLst>
              <a:defRPr sz="1700">
                <a:solidFill>
                  <a:schemeClr val="tx1"/>
                </a:solidFill>
                <a:latin typeface="Times New Roman" pitchFamily="18" charset="0"/>
                <a:cs typeface="Arial" charset="0"/>
              </a:defRPr>
            </a:lvl4pPr>
            <a:lvl5pPr>
              <a:tabLst>
                <a:tab pos="457200" algn="l"/>
              </a:tabLst>
              <a:defRPr sz="1700">
                <a:solidFill>
                  <a:schemeClr val="tx1"/>
                </a:solidFill>
                <a:latin typeface="Times New Roman" pitchFamily="18" charset="0"/>
                <a:cs typeface="Arial" charset="0"/>
              </a:defRPr>
            </a:lvl5pPr>
            <a:lvl6pPr marL="2335213" indent="-49213" defTabSz="938213" eaLnBrk="0" fontAlgn="base" hangingPunct="0">
              <a:spcBef>
                <a:spcPct val="0"/>
              </a:spcBef>
              <a:spcAft>
                <a:spcPct val="0"/>
              </a:spcAft>
              <a:tabLst>
                <a:tab pos="457200" algn="l"/>
              </a:tabLst>
              <a:defRPr sz="1700">
                <a:solidFill>
                  <a:schemeClr val="tx1"/>
                </a:solidFill>
                <a:latin typeface="Times New Roman" pitchFamily="18" charset="0"/>
                <a:cs typeface="Arial" charset="0"/>
              </a:defRPr>
            </a:lvl6pPr>
            <a:lvl7pPr marL="2792413" indent="-49213" defTabSz="938213" eaLnBrk="0" fontAlgn="base" hangingPunct="0">
              <a:spcBef>
                <a:spcPct val="0"/>
              </a:spcBef>
              <a:spcAft>
                <a:spcPct val="0"/>
              </a:spcAft>
              <a:tabLst>
                <a:tab pos="457200" algn="l"/>
              </a:tabLst>
              <a:defRPr sz="1700">
                <a:solidFill>
                  <a:schemeClr val="tx1"/>
                </a:solidFill>
                <a:latin typeface="Times New Roman" pitchFamily="18" charset="0"/>
                <a:cs typeface="Arial" charset="0"/>
              </a:defRPr>
            </a:lvl7pPr>
            <a:lvl8pPr marL="3249613" indent="-49213" defTabSz="938213" eaLnBrk="0" fontAlgn="base" hangingPunct="0">
              <a:spcBef>
                <a:spcPct val="0"/>
              </a:spcBef>
              <a:spcAft>
                <a:spcPct val="0"/>
              </a:spcAft>
              <a:tabLst>
                <a:tab pos="457200" algn="l"/>
              </a:tabLst>
              <a:defRPr sz="1700">
                <a:solidFill>
                  <a:schemeClr val="tx1"/>
                </a:solidFill>
                <a:latin typeface="Times New Roman" pitchFamily="18" charset="0"/>
                <a:cs typeface="Arial" charset="0"/>
              </a:defRPr>
            </a:lvl8pPr>
            <a:lvl9pPr marL="3706813" indent="-49213" defTabSz="938213" eaLnBrk="0" fontAlgn="base" hangingPunct="0">
              <a:spcBef>
                <a:spcPct val="0"/>
              </a:spcBef>
              <a:spcAft>
                <a:spcPct val="0"/>
              </a:spcAft>
              <a:tabLst>
                <a:tab pos="457200" algn="l"/>
              </a:tabLst>
              <a:defRPr sz="1700">
                <a:solidFill>
                  <a:schemeClr val="tx1"/>
                </a:solidFill>
                <a:latin typeface="Times New Roman" pitchFamily="18" charset="0"/>
                <a:cs typeface="Arial" charset="0"/>
              </a:defRPr>
            </a:lvl9pPr>
          </a:lstStyle>
          <a:p>
            <a:pPr>
              <a:spcAft>
                <a:spcPts val="1200"/>
              </a:spcAft>
              <a:buFont typeface="Times New Roman" pitchFamily="18" charset="0"/>
              <a:buChar char="•"/>
            </a:pPr>
            <a:r>
              <a:rPr lang="lv-LV" altLang="lv-LV" sz="1500" dirty="0">
                <a:latin typeface="Verdana" pitchFamily="34" charset="0"/>
                <a:ea typeface="Verdana" pitchFamily="34" charset="0"/>
                <a:cs typeface="Times New Roman" pitchFamily="18" charset="0"/>
              </a:rPr>
              <a:t>Tautsaimniecībai tiek </a:t>
            </a:r>
            <a:r>
              <a:rPr lang="lv-LV" altLang="lv-LV" sz="1500" b="1" dirty="0">
                <a:latin typeface="Verdana" pitchFamily="34" charset="0"/>
                <a:ea typeface="Verdana" pitchFamily="34" charset="0"/>
                <a:cs typeface="Times New Roman" pitchFamily="18" charset="0"/>
              </a:rPr>
              <a:t>piesaistītas jaunas </a:t>
            </a:r>
            <a:r>
              <a:rPr lang="lv-LV" altLang="lv-LV" sz="1500" dirty="0">
                <a:latin typeface="Verdana" pitchFamily="34" charset="0"/>
                <a:ea typeface="Verdana" pitchFamily="34" charset="0"/>
                <a:cs typeface="Times New Roman" pitchFamily="18" charset="0"/>
              </a:rPr>
              <a:t>privātās </a:t>
            </a:r>
            <a:r>
              <a:rPr lang="lv-LV" altLang="lv-LV" sz="1500" b="1" dirty="0">
                <a:latin typeface="Verdana" pitchFamily="34" charset="0"/>
                <a:ea typeface="Verdana" pitchFamily="34" charset="0"/>
                <a:cs typeface="Times New Roman" pitchFamily="18" charset="0"/>
              </a:rPr>
              <a:t>investīcijas</a:t>
            </a:r>
            <a:r>
              <a:rPr lang="lv-LV" altLang="lv-LV" sz="1500" dirty="0">
                <a:latin typeface="Verdana" pitchFamily="34" charset="0"/>
                <a:ea typeface="Verdana" pitchFamily="34" charset="0"/>
                <a:cs typeface="Times New Roman" pitchFamily="18" charset="0"/>
              </a:rPr>
              <a:t> (vietējās vai ārvalstu)</a:t>
            </a:r>
          </a:p>
          <a:p>
            <a:pPr>
              <a:spcAft>
                <a:spcPts val="1200"/>
              </a:spcAft>
              <a:buFont typeface="Times New Roman" pitchFamily="18" charset="0"/>
              <a:buChar char="•"/>
            </a:pPr>
            <a:r>
              <a:rPr lang="lv-LV" altLang="lv-LV" sz="1500" dirty="0">
                <a:latin typeface="Verdana" pitchFamily="34" charset="0"/>
                <a:ea typeface="Verdana" pitchFamily="34" charset="0"/>
                <a:cs typeface="Times New Roman" pitchFamily="18" charset="0"/>
              </a:rPr>
              <a:t>Sekmē </a:t>
            </a:r>
            <a:r>
              <a:rPr lang="lv-LV" altLang="lv-LV" sz="1500" b="1" dirty="0">
                <a:latin typeface="Verdana" pitchFamily="34" charset="0"/>
                <a:ea typeface="Verdana" pitchFamily="34" charset="0"/>
                <a:cs typeface="Times New Roman" pitchFamily="18" charset="0"/>
              </a:rPr>
              <a:t>jaunu produktu, pakalpojumu vai tehnoloģiju </a:t>
            </a:r>
            <a:r>
              <a:rPr lang="lv-LV" altLang="lv-LV" sz="1500" dirty="0">
                <a:latin typeface="Verdana" pitchFamily="34" charset="0"/>
                <a:ea typeface="Verdana" pitchFamily="34" charset="0"/>
                <a:cs typeface="Times New Roman" pitchFamily="18" charset="0"/>
              </a:rPr>
              <a:t>ieviešanu </a:t>
            </a:r>
          </a:p>
          <a:p>
            <a:pPr>
              <a:spcAft>
                <a:spcPts val="1200"/>
              </a:spcAft>
              <a:buFont typeface="Times New Roman" pitchFamily="18" charset="0"/>
              <a:buChar char="•"/>
            </a:pPr>
            <a:r>
              <a:rPr lang="lv-LV" altLang="lv-LV" sz="1500" dirty="0">
                <a:latin typeface="Verdana" pitchFamily="34" charset="0"/>
                <a:ea typeface="Verdana" pitchFamily="34" charset="0"/>
                <a:cs typeface="Times New Roman" pitchFamily="18" charset="0"/>
              </a:rPr>
              <a:t>Veicina vidēji augsto un </a:t>
            </a:r>
            <a:r>
              <a:rPr lang="lv-LV" altLang="lv-LV" sz="1500" b="1" dirty="0">
                <a:latin typeface="Verdana" pitchFamily="34" charset="0"/>
                <a:ea typeface="Verdana" pitchFamily="34" charset="0"/>
                <a:cs typeface="Times New Roman" pitchFamily="18" charset="0"/>
              </a:rPr>
              <a:t>augsto tehnoloģiju nozaru</a:t>
            </a:r>
            <a:r>
              <a:rPr lang="lv-LV" altLang="lv-LV" sz="1500" dirty="0">
                <a:latin typeface="Verdana" pitchFamily="34" charset="0"/>
                <a:ea typeface="Verdana" pitchFamily="34" charset="0"/>
                <a:cs typeface="Times New Roman" pitchFamily="18" charset="0"/>
              </a:rPr>
              <a:t> attīstību</a:t>
            </a:r>
          </a:p>
          <a:p>
            <a:pPr>
              <a:spcAft>
                <a:spcPts val="1200"/>
              </a:spcAft>
              <a:buFont typeface="Times New Roman" pitchFamily="18" charset="0"/>
              <a:buChar char="•"/>
            </a:pPr>
            <a:r>
              <a:rPr lang="lv-LV" altLang="lv-LV" sz="1500" dirty="0">
                <a:latin typeface="Verdana" pitchFamily="34" charset="0"/>
                <a:ea typeface="Verdana" pitchFamily="34" charset="0"/>
                <a:cs typeface="Times New Roman" pitchFamily="18" charset="0"/>
              </a:rPr>
              <a:t>Kāpina Latvijas </a:t>
            </a:r>
            <a:r>
              <a:rPr lang="lv-LV" altLang="lv-LV" sz="1500" b="1" dirty="0">
                <a:latin typeface="Verdana" pitchFamily="34" charset="0"/>
                <a:ea typeface="Verdana" pitchFamily="34" charset="0"/>
                <a:cs typeface="Times New Roman" pitchFamily="18" charset="0"/>
              </a:rPr>
              <a:t>eksporta </a:t>
            </a:r>
            <a:r>
              <a:rPr lang="lv-LV" altLang="lv-LV" sz="1500" dirty="0">
                <a:latin typeface="Verdana" pitchFamily="34" charset="0"/>
                <a:ea typeface="Verdana" pitchFamily="34" charset="0"/>
                <a:cs typeface="Times New Roman" pitchFamily="18" charset="0"/>
              </a:rPr>
              <a:t>ieņēmumus, t.sk. apgūst jaunus tirgus</a:t>
            </a:r>
          </a:p>
          <a:p>
            <a:pPr>
              <a:spcAft>
                <a:spcPts val="1200"/>
              </a:spcAft>
              <a:buFont typeface="Times New Roman" pitchFamily="18" charset="0"/>
              <a:buChar char="•"/>
            </a:pPr>
            <a:r>
              <a:rPr lang="lv-LV" altLang="lv-LV" sz="1500" dirty="0">
                <a:latin typeface="Verdana" pitchFamily="34" charset="0"/>
                <a:ea typeface="Verdana" pitchFamily="34" charset="0"/>
                <a:cs typeface="Times New Roman" pitchFamily="18" charset="0"/>
              </a:rPr>
              <a:t>Veicina visa veida </a:t>
            </a:r>
            <a:r>
              <a:rPr lang="lv-LV" altLang="lv-LV" sz="1500" b="1" dirty="0">
                <a:latin typeface="Verdana" pitchFamily="34" charset="0"/>
                <a:ea typeface="Verdana" pitchFamily="34" charset="0"/>
                <a:cs typeface="Times New Roman" pitchFamily="18" charset="0"/>
              </a:rPr>
              <a:t>resursu efektīvu </a:t>
            </a:r>
            <a:r>
              <a:rPr lang="lv-LV" altLang="lv-LV" sz="1500" dirty="0">
                <a:latin typeface="Verdana" pitchFamily="34" charset="0"/>
                <a:ea typeface="Verdana" pitchFamily="34" charset="0"/>
                <a:cs typeface="Times New Roman" pitchFamily="18" charset="0"/>
              </a:rPr>
              <a:t>izmantošanu</a:t>
            </a:r>
          </a:p>
          <a:p>
            <a:pPr>
              <a:spcAft>
                <a:spcPts val="1200"/>
              </a:spcAft>
              <a:buFont typeface="Times New Roman" pitchFamily="18" charset="0"/>
              <a:buChar char="•"/>
            </a:pPr>
            <a:r>
              <a:rPr lang="lv-LV" altLang="lv-LV" sz="1500" dirty="0">
                <a:latin typeface="Verdana" pitchFamily="34" charset="0"/>
                <a:ea typeface="Verdana" pitchFamily="34" charset="0"/>
                <a:cs typeface="Times New Roman" pitchFamily="18" charset="0"/>
              </a:rPr>
              <a:t>Veicina strādājošo </a:t>
            </a:r>
            <a:r>
              <a:rPr lang="lv-LV" altLang="lv-LV" sz="1500" b="1" dirty="0">
                <a:latin typeface="Verdana" pitchFamily="34" charset="0"/>
                <a:ea typeface="Verdana" pitchFamily="34" charset="0"/>
                <a:cs typeface="Times New Roman" pitchFamily="18" charset="0"/>
              </a:rPr>
              <a:t>konkurētspēju un darba produktivitāti</a:t>
            </a:r>
          </a:p>
        </p:txBody>
      </p:sp>
      <p:sp>
        <p:nvSpPr>
          <p:cNvPr id="27653" name="TextBox 5"/>
          <p:cNvSpPr txBox="1">
            <a:spLocks noChangeArrowheads="1"/>
          </p:cNvSpPr>
          <p:nvPr/>
        </p:nvSpPr>
        <p:spPr bwMode="auto">
          <a:xfrm>
            <a:off x="4157663" y="1151453"/>
            <a:ext cx="4579937" cy="44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sz="1700">
                <a:solidFill>
                  <a:schemeClr val="tx1"/>
                </a:solidFill>
                <a:latin typeface="Times New Roman" pitchFamily="18" charset="0"/>
                <a:cs typeface="Arial" charset="0"/>
              </a:defRPr>
            </a:lvl1pPr>
            <a:lvl2pPr>
              <a:tabLst>
                <a:tab pos="457200" algn="l"/>
              </a:tabLst>
              <a:defRPr sz="1700">
                <a:solidFill>
                  <a:schemeClr val="tx1"/>
                </a:solidFill>
                <a:latin typeface="Times New Roman" pitchFamily="18" charset="0"/>
                <a:cs typeface="Arial" charset="0"/>
              </a:defRPr>
            </a:lvl2pPr>
            <a:lvl3pPr>
              <a:tabLst>
                <a:tab pos="457200" algn="l"/>
              </a:tabLst>
              <a:defRPr sz="1700">
                <a:solidFill>
                  <a:schemeClr val="tx1"/>
                </a:solidFill>
                <a:latin typeface="Times New Roman" pitchFamily="18" charset="0"/>
                <a:cs typeface="Arial" charset="0"/>
              </a:defRPr>
            </a:lvl3pPr>
            <a:lvl4pPr>
              <a:tabLst>
                <a:tab pos="457200" algn="l"/>
              </a:tabLst>
              <a:defRPr sz="1700">
                <a:solidFill>
                  <a:schemeClr val="tx1"/>
                </a:solidFill>
                <a:latin typeface="Times New Roman" pitchFamily="18" charset="0"/>
                <a:cs typeface="Arial" charset="0"/>
              </a:defRPr>
            </a:lvl4pPr>
            <a:lvl5pPr>
              <a:tabLst>
                <a:tab pos="457200" algn="l"/>
              </a:tabLst>
              <a:defRPr sz="1700">
                <a:solidFill>
                  <a:schemeClr val="tx1"/>
                </a:solidFill>
                <a:latin typeface="Times New Roman" pitchFamily="18" charset="0"/>
                <a:cs typeface="Arial" charset="0"/>
              </a:defRPr>
            </a:lvl5pPr>
            <a:lvl6pPr marL="2335213" indent="-49213" defTabSz="938213" eaLnBrk="0" fontAlgn="base" hangingPunct="0">
              <a:spcBef>
                <a:spcPct val="0"/>
              </a:spcBef>
              <a:spcAft>
                <a:spcPct val="0"/>
              </a:spcAft>
              <a:tabLst>
                <a:tab pos="457200" algn="l"/>
              </a:tabLst>
              <a:defRPr sz="1700">
                <a:solidFill>
                  <a:schemeClr val="tx1"/>
                </a:solidFill>
                <a:latin typeface="Times New Roman" pitchFamily="18" charset="0"/>
                <a:cs typeface="Arial" charset="0"/>
              </a:defRPr>
            </a:lvl6pPr>
            <a:lvl7pPr marL="2792413" indent="-49213" defTabSz="938213" eaLnBrk="0" fontAlgn="base" hangingPunct="0">
              <a:spcBef>
                <a:spcPct val="0"/>
              </a:spcBef>
              <a:spcAft>
                <a:spcPct val="0"/>
              </a:spcAft>
              <a:tabLst>
                <a:tab pos="457200" algn="l"/>
              </a:tabLst>
              <a:defRPr sz="1700">
                <a:solidFill>
                  <a:schemeClr val="tx1"/>
                </a:solidFill>
                <a:latin typeface="Times New Roman" pitchFamily="18" charset="0"/>
                <a:cs typeface="Arial" charset="0"/>
              </a:defRPr>
            </a:lvl7pPr>
            <a:lvl8pPr marL="3249613" indent="-49213" defTabSz="938213" eaLnBrk="0" fontAlgn="base" hangingPunct="0">
              <a:spcBef>
                <a:spcPct val="0"/>
              </a:spcBef>
              <a:spcAft>
                <a:spcPct val="0"/>
              </a:spcAft>
              <a:tabLst>
                <a:tab pos="457200" algn="l"/>
              </a:tabLst>
              <a:defRPr sz="1700">
                <a:solidFill>
                  <a:schemeClr val="tx1"/>
                </a:solidFill>
                <a:latin typeface="Times New Roman" pitchFamily="18" charset="0"/>
                <a:cs typeface="Arial" charset="0"/>
              </a:defRPr>
            </a:lvl8pPr>
            <a:lvl9pPr marL="3706813" indent="-49213" defTabSz="938213" eaLnBrk="0" fontAlgn="base" hangingPunct="0">
              <a:spcBef>
                <a:spcPct val="0"/>
              </a:spcBef>
              <a:spcAft>
                <a:spcPct val="0"/>
              </a:spcAft>
              <a:tabLst>
                <a:tab pos="457200" algn="l"/>
              </a:tabLst>
              <a:defRPr sz="1700">
                <a:solidFill>
                  <a:schemeClr val="tx1"/>
                </a:solidFill>
                <a:latin typeface="Times New Roman" pitchFamily="18" charset="0"/>
                <a:cs typeface="Arial" charset="0"/>
              </a:defRPr>
            </a:lvl9pPr>
          </a:lstStyle>
          <a:p>
            <a:pPr>
              <a:lnSpc>
                <a:spcPct val="107000"/>
              </a:lnSpc>
              <a:spcAft>
                <a:spcPts val="1200"/>
              </a:spcAft>
              <a:buFont typeface="Times New Roman" pitchFamily="18" charset="0"/>
              <a:buChar char="•"/>
            </a:pPr>
            <a:r>
              <a:rPr lang="lv-LV" altLang="en-US" sz="1500" dirty="0">
                <a:latin typeface="Verdana" pitchFamily="34" charset="0"/>
                <a:ea typeface="Verdana" pitchFamily="34" charset="0"/>
                <a:cs typeface="Times New Roman" pitchFamily="18" charset="0"/>
              </a:rPr>
              <a:t>Pozitīvi ietekmē  darba vides kvalitāti, uzlabo </a:t>
            </a:r>
            <a:r>
              <a:rPr lang="lv-LV" altLang="en-US" sz="1500" b="1" dirty="0">
                <a:latin typeface="Verdana" pitchFamily="34" charset="0"/>
                <a:ea typeface="Verdana" pitchFamily="34" charset="0"/>
                <a:cs typeface="Times New Roman" pitchFamily="18" charset="0"/>
              </a:rPr>
              <a:t>darbu tirgus  pieejamību </a:t>
            </a:r>
            <a:r>
              <a:rPr lang="lv-LV" altLang="en-US" sz="1500" dirty="0">
                <a:latin typeface="Verdana" pitchFamily="34" charset="0"/>
                <a:ea typeface="Verdana" pitchFamily="34" charset="0"/>
                <a:cs typeface="Times New Roman" pitchFamily="18" charset="0"/>
              </a:rPr>
              <a:t>un veicina  </a:t>
            </a:r>
            <a:r>
              <a:rPr lang="lv-LV" altLang="en-US" sz="1500" b="1" dirty="0">
                <a:latin typeface="Verdana" pitchFamily="34" charset="0"/>
                <a:ea typeface="Verdana" pitchFamily="34" charset="0"/>
                <a:cs typeface="Times New Roman" pitchFamily="18" charset="0"/>
              </a:rPr>
              <a:t>nodarbinātību</a:t>
            </a:r>
          </a:p>
          <a:p>
            <a:pPr>
              <a:lnSpc>
                <a:spcPct val="107000"/>
              </a:lnSpc>
              <a:spcAft>
                <a:spcPts val="1200"/>
              </a:spcAft>
              <a:buFont typeface="Times New Roman" pitchFamily="18" charset="0"/>
              <a:buChar char="•"/>
            </a:pPr>
            <a:r>
              <a:rPr lang="lv-LV" altLang="en-US" sz="1500" dirty="0">
                <a:latin typeface="Verdana" pitchFamily="34" charset="0"/>
                <a:ea typeface="Verdana" pitchFamily="34" charset="0"/>
                <a:cs typeface="Times New Roman" pitchFamily="18" charset="0"/>
              </a:rPr>
              <a:t>Mazina </a:t>
            </a:r>
            <a:r>
              <a:rPr lang="lv-LV" altLang="en-US" sz="1500" b="1" dirty="0">
                <a:latin typeface="Verdana" pitchFamily="34" charset="0"/>
                <a:ea typeface="Verdana" pitchFamily="34" charset="0"/>
                <a:cs typeface="Times New Roman" pitchFamily="18" charset="0"/>
              </a:rPr>
              <a:t>materiālo </a:t>
            </a:r>
            <a:r>
              <a:rPr lang="lv-LV" altLang="en-US" sz="1500" b="1" dirty="0" err="1">
                <a:latin typeface="Verdana" pitchFamily="34" charset="0"/>
                <a:ea typeface="Verdana" pitchFamily="34" charset="0"/>
                <a:cs typeface="Times New Roman" pitchFamily="18" charset="0"/>
              </a:rPr>
              <a:t>nenodrošinātību</a:t>
            </a:r>
            <a:endParaRPr lang="lv-LV" altLang="en-US" sz="1500" b="1" dirty="0">
              <a:latin typeface="Verdana" pitchFamily="34" charset="0"/>
              <a:ea typeface="Verdana" pitchFamily="34" charset="0"/>
              <a:cs typeface="Times New Roman" pitchFamily="18" charset="0"/>
            </a:endParaRPr>
          </a:p>
          <a:p>
            <a:pPr>
              <a:lnSpc>
                <a:spcPct val="107000"/>
              </a:lnSpc>
              <a:spcAft>
                <a:spcPts val="1200"/>
              </a:spcAft>
              <a:buFont typeface="Times New Roman" pitchFamily="18" charset="0"/>
              <a:buChar char="•"/>
            </a:pPr>
            <a:r>
              <a:rPr lang="lv-LV" altLang="en-US" sz="1500" dirty="0">
                <a:latin typeface="Verdana" pitchFamily="34" charset="0"/>
                <a:ea typeface="Verdana" pitchFamily="34" charset="0"/>
                <a:cs typeface="Times New Roman" pitchFamily="18" charset="0"/>
              </a:rPr>
              <a:t>Samazina sociālekonomiskās </a:t>
            </a:r>
            <a:r>
              <a:rPr lang="lv-LV" altLang="en-US" sz="1500" b="1" dirty="0">
                <a:latin typeface="Verdana" pitchFamily="34" charset="0"/>
                <a:ea typeface="Verdana" pitchFamily="34" charset="0"/>
                <a:cs typeface="Times New Roman" pitchFamily="18" charset="0"/>
              </a:rPr>
              <a:t>atšķirības starp dažādām valsts teritorijām</a:t>
            </a:r>
          </a:p>
          <a:p>
            <a:pPr>
              <a:lnSpc>
                <a:spcPct val="107000"/>
              </a:lnSpc>
              <a:spcAft>
                <a:spcPts val="1200"/>
              </a:spcAft>
              <a:buFont typeface="Times New Roman" pitchFamily="18" charset="0"/>
              <a:buChar char="•"/>
            </a:pPr>
            <a:r>
              <a:rPr lang="lv-LV" altLang="en-US" sz="1500" dirty="0">
                <a:latin typeface="Verdana" pitchFamily="34" charset="0"/>
                <a:ea typeface="Verdana" pitchFamily="34" charset="0"/>
                <a:cs typeface="Times New Roman" pitchFamily="18" charset="0"/>
              </a:rPr>
              <a:t>Sekmē </a:t>
            </a:r>
            <a:r>
              <a:rPr lang="lv-LV" altLang="en-US" sz="1500" b="1" dirty="0">
                <a:latin typeface="Verdana" pitchFamily="34" charset="0"/>
                <a:ea typeface="Verdana" pitchFamily="34" charset="0"/>
                <a:cs typeface="Times New Roman" pitchFamily="18" charset="0"/>
              </a:rPr>
              <a:t>veselības, izglītības </a:t>
            </a:r>
            <a:r>
              <a:rPr lang="lv-LV" altLang="en-US" sz="1500" dirty="0">
                <a:latin typeface="Verdana" pitchFamily="34" charset="0"/>
                <a:ea typeface="Verdana" pitchFamily="34" charset="0"/>
                <a:cs typeface="Times New Roman" pitchFamily="18" charset="0"/>
              </a:rPr>
              <a:t>un sociālo pakalpojumu pieejamību un kvalitāti </a:t>
            </a:r>
          </a:p>
          <a:p>
            <a:pPr>
              <a:lnSpc>
                <a:spcPct val="107000"/>
              </a:lnSpc>
              <a:spcAft>
                <a:spcPts val="1200"/>
              </a:spcAft>
              <a:buFont typeface="Times New Roman" pitchFamily="18" charset="0"/>
              <a:buChar char="•"/>
            </a:pPr>
            <a:r>
              <a:rPr lang="lv-LV" altLang="en-US" sz="1500" dirty="0">
                <a:latin typeface="Verdana" pitchFamily="34" charset="0"/>
                <a:ea typeface="Verdana" pitchFamily="34" charset="0"/>
                <a:cs typeface="Times New Roman" pitchFamily="18" charset="0"/>
              </a:rPr>
              <a:t>Atbalsta </a:t>
            </a:r>
            <a:r>
              <a:rPr lang="lv-LV" altLang="en-US" sz="1500" b="1" dirty="0">
                <a:latin typeface="Verdana" pitchFamily="34" charset="0"/>
                <a:ea typeface="Verdana" pitchFamily="34" charset="0"/>
                <a:cs typeface="Times New Roman" pitchFamily="18" charset="0"/>
              </a:rPr>
              <a:t>īpaši atbalstāmās </a:t>
            </a:r>
            <a:r>
              <a:rPr lang="lv-LV" altLang="en-US" sz="1500" dirty="0">
                <a:latin typeface="Verdana" pitchFamily="34" charset="0"/>
                <a:ea typeface="Verdana" pitchFamily="34" charset="0"/>
                <a:cs typeface="Times New Roman" pitchFamily="18" charset="0"/>
              </a:rPr>
              <a:t>sabiedrības grupas</a:t>
            </a:r>
          </a:p>
          <a:p>
            <a:pPr>
              <a:lnSpc>
                <a:spcPct val="107000"/>
              </a:lnSpc>
              <a:spcAft>
                <a:spcPts val="1200"/>
              </a:spcAft>
              <a:buFont typeface="Times New Roman" pitchFamily="18" charset="0"/>
              <a:buChar char="•"/>
            </a:pPr>
            <a:r>
              <a:rPr lang="lv-LV" altLang="en-US" sz="1500" dirty="0">
                <a:latin typeface="Verdana" pitchFamily="34" charset="0"/>
                <a:ea typeface="Verdana" pitchFamily="34" charset="0"/>
                <a:cs typeface="Times New Roman" pitchFamily="18" charset="0"/>
              </a:rPr>
              <a:t>Uzlabo iedzīvotāju </a:t>
            </a:r>
            <a:r>
              <a:rPr lang="lv-LV" altLang="en-US" sz="1500" b="1" dirty="0">
                <a:latin typeface="Verdana" pitchFamily="34" charset="0"/>
                <a:ea typeface="Verdana" pitchFamily="34" charset="0"/>
                <a:cs typeface="Times New Roman" pitchFamily="18" charset="0"/>
              </a:rPr>
              <a:t>psiholoģisko un emocionālo </a:t>
            </a:r>
            <a:r>
              <a:rPr lang="lv-LV" altLang="en-US" sz="1500" dirty="0">
                <a:latin typeface="Verdana" pitchFamily="34" charset="0"/>
                <a:ea typeface="Verdana" pitchFamily="34" charset="0"/>
                <a:cs typeface="Times New Roman" pitchFamily="18" charset="0"/>
              </a:rPr>
              <a:t>noturīgumu vai sekmē ģimenes un darba dzīves savienošanu</a:t>
            </a:r>
          </a:p>
          <a:p>
            <a:endParaRPr lang="lv-LV" altLang="en-US" sz="1400" dirty="0">
              <a:ea typeface="Verdana" pitchFamily="34" charset="0"/>
              <a:cs typeface="Times New Roman" pitchFamily="18" charset="0"/>
            </a:endParaRPr>
          </a:p>
        </p:txBody>
      </p:sp>
      <p:sp>
        <p:nvSpPr>
          <p:cNvPr id="27654" name="TextBox 6"/>
          <p:cNvSpPr txBox="1">
            <a:spLocks noChangeArrowheads="1"/>
          </p:cNvSpPr>
          <p:nvPr/>
        </p:nvSpPr>
        <p:spPr bwMode="auto">
          <a:xfrm>
            <a:off x="1193801" y="5794429"/>
            <a:ext cx="10482262" cy="1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sz="1700">
                <a:solidFill>
                  <a:schemeClr val="tx1"/>
                </a:solidFill>
                <a:latin typeface="Times New Roman" pitchFamily="18" charset="0"/>
                <a:cs typeface="Arial" charset="0"/>
              </a:defRPr>
            </a:lvl1pPr>
            <a:lvl2pPr>
              <a:tabLst>
                <a:tab pos="457200" algn="l"/>
              </a:tabLst>
              <a:defRPr sz="1700">
                <a:solidFill>
                  <a:schemeClr val="tx1"/>
                </a:solidFill>
                <a:latin typeface="Times New Roman" pitchFamily="18" charset="0"/>
                <a:cs typeface="Arial" charset="0"/>
              </a:defRPr>
            </a:lvl2pPr>
            <a:lvl3pPr>
              <a:tabLst>
                <a:tab pos="457200" algn="l"/>
              </a:tabLst>
              <a:defRPr sz="1700">
                <a:solidFill>
                  <a:schemeClr val="tx1"/>
                </a:solidFill>
                <a:latin typeface="Times New Roman" pitchFamily="18" charset="0"/>
                <a:cs typeface="Arial" charset="0"/>
              </a:defRPr>
            </a:lvl3pPr>
            <a:lvl4pPr>
              <a:tabLst>
                <a:tab pos="457200" algn="l"/>
              </a:tabLst>
              <a:defRPr sz="1700">
                <a:solidFill>
                  <a:schemeClr val="tx1"/>
                </a:solidFill>
                <a:latin typeface="Times New Roman" pitchFamily="18" charset="0"/>
                <a:cs typeface="Arial" charset="0"/>
              </a:defRPr>
            </a:lvl4pPr>
            <a:lvl5pPr>
              <a:tabLst>
                <a:tab pos="457200" algn="l"/>
              </a:tabLst>
              <a:defRPr sz="1700">
                <a:solidFill>
                  <a:schemeClr val="tx1"/>
                </a:solidFill>
                <a:latin typeface="Times New Roman" pitchFamily="18" charset="0"/>
                <a:cs typeface="Arial" charset="0"/>
              </a:defRPr>
            </a:lvl5pPr>
            <a:lvl6pPr marL="2335213" indent="-49213" defTabSz="938213" eaLnBrk="0" fontAlgn="base" hangingPunct="0">
              <a:spcBef>
                <a:spcPct val="0"/>
              </a:spcBef>
              <a:spcAft>
                <a:spcPct val="0"/>
              </a:spcAft>
              <a:tabLst>
                <a:tab pos="457200" algn="l"/>
              </a:tabLst>
              <a:defRPr sz="1700">
                <a:solidFill>
                  <a:schemeClr val="tx1"/>
                </a:solidFill>
                <a:latin typeface="Times New Roman" pitchFamily="18" charset="0"/>
                <a:cs typeface="Arial" charset="0"/>
              </a:defRPr>
            </a:lvl6pPr>
            <a:lvl7pPr marL="2792413" indent="-49213" defTabSz="938213" eaLnBrk="0" fontAlgn="base" hangingPunct="0">
              <a:spcBef>
                <a:spcPct val="0"/>
              </a:spcBef>
              <a:spcAft>
                <a:spcPct val="0"/>
              </a:spcAft>
              <a:tabLst>
                <a:tab pos="457200" algn="l"/>
              </a:tabLst>
              <a:defRPr sz="1700">
                <a:solidFill>
                  <a:schemeClr val="tx1"/>
                </a:solidFill>
                <a:latin typeface="Times New Roman" pitchFamily="18" charset="0"/>
                <a:cs typeface="Arial" charset="0"/>
              </a:defRPr>
            </a:lvl7pPr>
            <a:lvl8pPr marL="3249613" indent="-49213" defTabSz="938213" eaLnBrk="0" fontAlgn="base" hangingPunct="0">
              <a:spcBef>
                <a:spcPct val="0"/>
              </a:spcBef>
              <a:spcAft>
                <a:spcPct val="0"/>
              </a:spcAft>
              <a:tabLst>
                <a:tab pos="457200" algn="l"/>
              </a:tabLst>
              <a:defRPr sz="1700">
                <a:solidFill>
                  <a:schemeClr val="tx1"/>
                </a:solidFill>
                <a:latin typeface="Times New Roman" pitchFamily="18" charset="0"/>
                <a:cs typeface="Arial" charset="0"/>
              </a:defRPr>
            </a:lvl8pPr>
            <a:lvl9pPr marL="3706813" indent="-49213" defTabSz="938213" eaLnBrk="0" fontAlgn="base" hangingPunct="0">
              <a:spcBef>
                <a:spcPct val="0"/>
              </a:spcBef>
              <a:spcAft>
                <a:spcPct val="0"/>
              </a:spcAft>
              <a:tabLst>
                <a:tab pos="457200" algn="l"/>
              </a:tabLst>
              <a:defRPr sz="1700">
                <a:solidFill>
                  <a:schemeClr val="tx1"/>
                </a:solidFill>
                <a:latin typeface="Times New Roman" pitchFamily="18" charset="0"/>
                <a:cs typeface="Arial" charset="0"/>
              </a:defRPr>
            </a:lvl9pPr>
          </a:lstStyle>
          <a:p>
            <a:pPr>
              <a:lnSpc>
                <a:spcPct val="107000"/>
              </a:lnSpc>
              <a:spcAft>
                <a:spcPts val="800"/>
              </a:spcAft>
              <a:buFont typeface="Times New Roman" pitchFamily="18" charset="0"/>
              <a:buChar char="•"/>
            </a:pPr>
            <a:r>
              <a:rPr lang="lv-LV" altLang="lv-LV" sz="1500" dirty="0">
                <a:latin typeface="Verdana" pitchFamily="34" charset="0"/>
                <a:ea typeface="Verdana" pitchFamily="34" charset="0"/>
                <a:cs typeface="Times New Roman" pitchFamily="18" charset="0"/>
              </a:rPr>
              <a:t>Novērš vai </a:t>
            </a:r>
            <a:r>
              <a:rPr lang="lv-LV" altLang="lv-LV" sz="1500" b="1" dirty="0">
                <a:latin typeface="Verdana" pitchFamily="34" charset="0"/>
                <a:ea typeface="Verdana" pitchFamily="34" charset="0"/>
                <a:cs typeface="Times New Roman" pitchFamily="18" charset="0"/>
              </a:rPr>
              <a:t>mazina vides (gaisa, ūdens, augsnes) piesārņojumu </a:t>
            </a:r>
          </a:p>
          <a:p>
            <a:pPr>
              <a:lnSpc>
                <a:spcPct val="107000"/>
              </a:lnSpc>
              <a:spcAft>
                <a:spcPts val="800"/>
              </a:spcAft>
              <a:buFont typeface="Times New Roman" pitchFamily="18" charset="0"/>
              <a:buChar char="•"/>
            </a:pPr>
            <a:r>
              <a:rPr lang="lv-LV" altLang="lv-LV" sz="1500" dirty="0">
                <a:latin typeface="Verdana" pitchFamily="34" charset="0"/>
                <a:ea typeface="Verdana" pitchFamily="34" charset="0"/>
                <a:cs typeface="Times New Roman" pitchFamily="18" charset="0"/>
              </a:rPr>
              <a:t>Pozitīva ietekme uz </a:t>
            </a:r>
            <a:r>
              <a:rPr lang="lv-LV" altLang="lv-LV" sz="1500" b="1" dirty="0">
                <a:latin typeface="Verdana" pitchFamily="34" charset="0"/>
                <a:ea typeface="Verdana" pitchFamily="34" charset="0"/>
                <a:cs typeface="Times New Roman" pitchFamily="18" charset="0"/>
              </a:rPr>
              <a:t>saistītajām nozarēm</a:t>
            </a:r>
          </a:p>
          <a:p>
            <a:pPr>
              <a:lnSpc>
                <a:spcPct val="107000"/>
              </a:lnSpc>
              <a:spcAft>
                <a:spcPts val="800"/>
              </a:spcAft>
              <a:buFont typeface="Times New Roman" pitchFamily="18" charset="0"/>
              <a:buChar char="•"/>
            </a:pPr>
            <a:r>
              <a:rPr lang="lv-LV" altLang="lv-LV" sz="1500" b="1" dirty="0">
                <a:latin typeface="Verdana" pitchFamily="34" charset="0"/>
                <a:ea typeface="Verdana" pitchFamily="34" charset="0"/>
                <a:cs typeface="Times New Roman" pitchFamily="18" charset="0"/>
              </a:rPr>
              <a:t>Investīciju </a:t>
            </a:r>
            <a:r>
              <a:rPr lang="lv-LV" altLang="lv-LV" sz="1500" b="1" dirty="0" err="1">
                <a:latin typeface="Verdana" pitchFamily="34" charset="0"/>
                <a:ea typeface="Verdana" pitchFamily="34" charset="0"/>
                <a:cs typeface="Times New Roman" pitchFamily="18" charset="0"/>
              </a:rPr>
              <a:t>atdeve</a:t>
            </a:r>
            <a:r>
              <a:rPr lang="lv-LV" altLang="lv-LV" sz="1500" b="1" dirty="0">
                <a:latin typeface="Verdana" pitchFamily="34" charset="0"/>
                <a:ea typeface="Verdana" pitchFamily="34" charset="0"/>
                <a:cs typeface="Times New Roman" pitchFamily="18" charset="0"/>
              </a:rPr>
              <a:t> </a:t>
            </a:r>
            <a:r>
              <a:rPr lang="lv-LV" altLang="lv-LV" sz="1500" dirty="0">
                <a:latin typeface="Verdana" pitchFamily="34" charset="0"/>
                <a:ea typeface="Verdana" pitchFamily="34" charset="0"/>
                <a:cs typeface="Times New Roman" pitchFamily="18" charset="0"/>
              </a:rPr>
              <a:t>(t.sk. citās politikas jomās) vai tiešu/netiešu ienākumu no nodokļiem vai nodevām</a:t>
            </a:r>
          </a:p>
        </p:txBody>
      </p:sp>
      <p:sp>
        <p:nvSpPr>
          <p:cNvPr id="27655" name="Rectangle 7"/>
          <p:cNvSpPr>
            <a:spLocks noChangeArrowheads="1"/>
          </p:cNvSpPr>
          <p:nvPr/>
        </p:nvSpPr>
        <p:spPr bwMode="auto">
          <a:xfrm>
            <a:off x="694531" y="454778"/>
            <a:ext cx="10802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2800" b="1" dirty="0">
                <a:solidFill>
                  <a:srgbClr val="9D2235"/>
                </a:solidFill>
                <a:latin typeface="Verdana" pitchFamily="34" charset="0"/>
              </a:rPr>
              <a:t>NAP2027 investīciju pasākumu izvērtēšanas kritēriji </a:t>
            </a:r>
            <a:endParaRPr lang="lv-LV" altLang="lv-LV" sz="2800" dirty="0">
              <a:solidFill>
                <a:srgbClr val="9D2235"/>
              </a:solidFill>
            </a:endParaRPr>
          </a:p>
        </p:txBody>
      </p:sp>
    </p:spTree>
    <p:extLst>
      <p:ext uri="{BB962C8B-B14F-4D97-AF65-F5344CB8AC3E}">
        <p14:creationId xmlns:p14="http://schemas.microsoft.com/office/powerpoint/2010/main" val="4159460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8130BC-847B-428B-8AC2-E1E12F7CB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846" y="507809"/>
            <a:ext cx="11488307" cy="5842381"/>
          </a:xfrm>
          <a:prstGeom prst="rect">
            <a:avLst/>
          </a:prstGeom>
        </p:spPr>
      </p:pic>
      <p:sp>
        <p:nvSpPr>
          <p:cNvPr id="2" name="Slide Number Placeholder 1">
            <a:extLst>
              <a:ext uri="{FF2B5EF4-FFF2-40B4-BE49-F238E27FC236}">
                <a16:creationId xmlns:a16="http://schemas.microsoft.com/office/drawing/2014/main" id="{48EFB0FB-593B-433E-B69D-FA947189A856}"/>
              </a:ext>
            </a:extLst>
          </p:cNvPr>
          <p:cNvSpPr>
            <a:spLocks noGrp="1"/>
          </p:cNvSpPr>
          <p:nvPr>
            <p:ph type="sldNum" sz="quarter" idx="12"/>
          </p:nvPr>
        </p:nvSpPr>
        <p:spPr>
          <a:xfrm>
            <a:off x="8610600" y="6356350"/>
            <a:ext cx="2743200" cy="365125"/>
          </a:xfrm>
        </p:spPr>
        <p:txBody>
          <a:bodyPr>
            <a:normAutofit/>
          </a:bodyPr>
          <a:lstStyle/>
          <a:p>
            <a:pPr>
              <a:spcAft>
                <a:spcPts val="600"/>
              </a:spcAft>
            </a:pPr>
            <a:fld id="{F3C6B7C4-069C-A846-9EC1-6D90933EB997}" type="slidenum">
              <a:rPr lang="en-US" smtClean="0"/>
              <a:pPr>
                <a:spcAft>
                  <a:spcPts val="600"/>
                </a:spcAft>
              </a:pPr>
              <a:t>24</a:t>
            </a:fld>
            <a:endParaRPr lang="en-US"/>
          </a:p>
        </p:txBody>
      </p:sp>
    </p:spTree>
    <p:extLst>
      <p:ext uri="{BB962C8B-B14F-4D97-AF65-F5344CB8AC3E}">
        <p14:creationId xmlns:p14="http://schemas.microsoft.com/office/powerpoint/2010/main" val="3447528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Virsraksts 5">
            <a:extLst>
              <a:ext uri="{FF2B5EF4-FFF2-40B4-BE49-F238E27FC236}">
                <a16:creationId xmlns:a16="http://schemas.microsoft.com/office/drawing/2014/main" id="{066AE8B4-2B46-46B8-9868-A8981D468C65}"/>
              </a:ext>
            </a:extLst>
          </p:cNvPr>
          <p:cNvSpPr>
            <a:spLocks noGrp="1"/>
          </p:cNvSpPr>
          <p:nvPr>
            <p:ph type="title"/>
          </p:nvPr>
        </p:nvSpPr>
        <p:spPr>
          <a:xfrm>
            <a:off x="397933" y="19644"/>
            <a:ext cx="10971276" cy="697697"/>
          </a:xfrm>
        </p:spPr>
        <p:txBody>
          <a:bodyPr anchor="ctr">
            <a:normAutofit fontScale="90000"/>
          </a:bodyPr>
          <a:lstStyle/>
          <a:p>
            <a:r>
              <a:rPr lang="lv-LV" sz="2800" b="1" dirty="0">
                <a:solidFill>
                  <a:srgbClr val="A50021"/>
                </a:solidFill>
                <a:latin typeface="Verdana" panose="020B0604030504040204" pitchFamily="34" charset="0"/>
                <a:ea typeface="Verdana" panose="020B0604030504040204" pitchFamily="34" charset="0"/>
              </a:rPr>
              <a:t>Papildus NAP2027 līdzekļiem - Atveseļošanas fonds Latvijai</a:t>
            </a:r>
          </a:p>
        </p:txBody>
      </p:sp>
      <p:pic>
        <p:nvPicPr>
          <p:cNvPr id="5" name="Attēls 4">
            <a:extLst>
              <a:ext uri="{FF2B5EF4-FFF2-40B4-BE49-F238E27FC236}">
                <a16:creationId xmlns:a16="http://schemas.microsoft.com/office/drawing/2014/main" id="{A4A4388B-DB08-40EB-B0BD-78AD92E1CF88}"/>
              </a:ext>
            </a:extLst>
          </p:cNvPr>
          <p:cNvPicPr>
            <a:picLocks noChangeAspect="1"/>
          </p:cNvPicPr>
          <p:nvPr/>
        </p:nvPicPr>
        <p:blipFill>
          <a:blip r:embed="rId2"/>
          <a:stretch>
            <a:fillRect/>
          </a:stretch>
        </p:blipFill>
        <p:spPr>
          <a:xfrm>
            <a:off x="1628833" y="673285"/>
            <a:ext cx="8795328" cy="6002811"/>
          </a:xfrm>
          <a:prstGeom prst="rect">
            <a:avLst/>
          </a:prstGeom>
        </p:spPr>
      </p:pic>
      <p:sp>
        <p:nvSpPr>
          <p:cNvPr id="7" name="TextBox 6">
            <a:extLst>
              <a:ext uri="{FF2B5EF4-FFF2-40B4-BE49-F238E27FC236}">
                <a16:creationId xmlns:a16="http://schemas.microsoft.com/office/drawing/2014/main" id="{FDCA16A4-FBD8-4C25-8794-53BCA32B404D}"/>
              </a:ext>
            </a:extLst>
          </p:cNvPr>
          <p:cNvSpPr txBox="1"/>
          <p:nvPr/>
        </p:nvSpPr>
        <p:spPr>
          <a:xfrm>
            <a:off x="10661904" y="6400800"/>
            <a:ext cx="1289304" cy="276999"/>
          </a:xfrm>
          <a:prstGeom prst="rect">
            <a:avLst/>
          </a:prstGeom>
          <a:noFill/>
        </p:spPr>
        <p:txBody>
          <a:bodyPr wrap="square" rtlCol="0">
            <a:spAutoFit/>
          </a:bodyPr>
          <a:lstStyle/>
          <a:p>
            <a:r>
              <a:rPr lang="lv-LV" sz="1200" dirty="0">
                <a:latin typeface="Verdana" panose="020B0604030504040204" pitchFamily="34" charset="0"/>
                <a:ea typeface="Verdana" panose="020B0604030504040204" pitchFamily="34" charset="0"/>
              </a:rPr>
              <a:t>Avots: FM</a:t>
            </a:r>
          </a:p>
        </p:txBody>
      </p:sp>
    </p:spTree>
    <p:extLst>
      <p:ext uri="{BB962C8B-B14F-4D97-AF65-F5344CB8AC3E}">
        <p14:creationId xmlns:p14="http://schemas.microsoft.com/office/powerpoint/2010/main" val="2441157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F8974-F4AB-425E-85C5-3FFECAC6B77C}"/>
              </a:ext>
            </a:extLst>
          </p:cNvPr>
          <p:cNvSpPr>
            <a:spLocks noGrp="1"/>
          </p:cNvSpPr>
          <p:nvPr>
            <p:ph type="title"/>
          </p:nvPr>
        </p:nvSpPr>
        <p:spPr>
          <a:xfrm>
            <a:off x="911224" y="-124561"/>
            <a:ext cx="10515600" cy="1325563"/>
          </a:xfrm>
        </p:spPr>
        <p:txBody>
          <a:bodyPr>
            <a:normAutofit/>
          </a:bodyPr>
          <a:lstStyle/>
          <a:p>
            <a:r>
              <a:rPr lang="lv-LV" sz="2800" b="1" dirty="0">
                <a:solidFill>
                  <a:srgbClr val="A50021"/>
                </a:solidFill>
                <a:latin typeface="Verdana" panose="020B0604030504040204" pitchFamily="34" charset="0"/>
                <a:ea typeface="Verdana" panose="020B0604030504040204" pitchFamily="34" charset="0"/>
              </a:rPr>
              <a:t>NAP2027 ieviešana un īstenošana</a:t>
            </a:r>
            <a:endParaRPr lang="en-US" sz="2800" b="1" dirty="0">
              <a:solidFill>
                <a:srgbClr val="A50021"/>
              </a:solidFill>
              <a:latin typeface="Verdana" panose="020B0604030504040204" pitchFamily="34" charset="0"/>
              <a:ea typeface="Verdana" panose="020B0604030504040204" pitchFamily="34" charset="0"/>
            </a:endParaRPr>
          </a:p>
        </p:txBody>
      </p:sp>
      <p:sp>
        <p:nvSpPr>
          <p:cNvPr id="3" name="Text Placeholder 2">
            <a:extLst>
              <a:ext uri="{FF2B5EF4-FFF2-40B4-BE49-F238E27FC236}">
                <a16:creationId xmlns:a16="http://schemas.microsoft.com/office/drawing/2014/main" id="{6F64E5A4-D831-4647-A2FF-4CCFA3D04AA4}"/>
              </a:ext>
            </a:extLst>
          </p:cNvPr>
          <p:cNvSpPr>
            <a:spLocks noGrp="1"/>
          </p:cNvSpPr>
          <p:nvPr>
            <p:ph type="body" idx="1"/>
          </p:nvPr>
        </p:nvSpPr>
        <p:spPr>
          <a:xfrm>
            <a:off x="836610" y="1041019"/>
            <a:ext cx="5157787" cy="514096"/>
          </a:xfrm>
        </p:spPr>
        <p:txBody>
          <a:bodyPr>
            <a:normAutofit/>
          </a:bodyPr>
          <a:lstStyle/>
          <a:p>
            <a:r>
              <a:rPr lang="lv-LV" dirty="0">
                <a:latin typeface="Verdana" panose="020B0604030504040204" pitchFamily="34" charset="0"/>
                <a:ea typeface="Verdana" panose="020B0604030504040204" pitchFamily="34" charset="0"/>
              </a:rPr>
              <a:t>Valdības pienākums</a:t>
            </a:r>
            <a:endParaRPr lang="en-US" dirty="0">
              <a:latin typeface="Verdana" panose="020B0604030504040204" pitchFamily="34" charset="0"/>
              <a:ea typeface="Verdana" panose="020B0604030504040204" pitchFamily="34" charset="0"/>
            </a:endParaRPr>
          </a:p>
        </p:txBody>
      </p:sp>
      <p:sp>
        <p:nvSpPr>
          <p:cNvPr id="4" name="Content Placeholder 3">
            <a:extLst>
              <a:ext uri="{FF2B5EF4-FFF2-40B4-BE49-F238E27FC236}">
                <a16:creationId xmlns:a16="http://schemas.microsoft.com/office/drawing/2014/main" id="{8209FE54-6403-4022-A2E1-8F257D196E57}"/>
              </a:ext>
            </a:extLst>
          </p:cNvPr>
          <p:cNvSpPr>
            <a:spLocks noGrp="1"/>
          </p:cNvSpPr>
          <p:nvPr>
            <p:ph sz="half" idx="2"/>
          </p:nvPr>
        </p:nvSpPr>
        <p:spPr>
          <a:xfrm>
            <a:off x="811209" y="1721507"/>
            <a:ext cx="5157787" cy="1325563"/>
          </a:xfrm>
        </p:spPr>
        <p:txBody>
          <a:bodyPr>
            <a:normAutofit/>
          </a:bodyPr>
          <a:lstStyle/>
          <a:p>
            <a:r>
              <a:rPr lang="lv-LV" sz="2400" dirty="0">
                <a:latin typeface="Verdana" panose="020B0604030504040204" pitchFamily="34" charset="0"/>
                <a:ea typeface="Verdana" panose="020B0604030504040204" pitchFamily="34" charset="0"/>
              </a:rPr>
              <a:t>Plānot darbību saskaņā ar NAP2027</a:t>
            </a:r>
          </a:p>
          <a:p>
            <a:r>
              <a:rPr lang="lv-LV" sz="2400" dirty="0">
                <a:latin typeface="Verdana" panose="020B0604030504040204" pitchFamily="34" charset="0"/>
                <a:ea typeface="Verdana" panose="020B0604030504040204" pitchFamily="34" charset="0"/>
              </a:rPr>
              <a:t>Atskaitīties par progresu</a:t>
            </a:r>
          </a:p>
          <a:p>
            <a:pPr marL="0" indent="0">
              <a:buNone/>
            </a:pPr>
            <a:endParaRPr lang="en-US" dirty="0"/>
          </a:p>
        </p:txBody>
      </p:sp>
      <p:sp>
        <p:nvSpPr>
          <p:cNvPr id="5" name="Text Placeholder 4">
            <a:extLst>
              <a:ext uri="{FF2B5EF4-FFF2-40B4-BE49-F238E27FC236}">
                <a16:creationId xmlns:a16="http://schemas.microsoft.com/office/drawing/2014/main" id="{C4C36059-D0A4-460A-855F-05FBB0318D7E}"/>
              </a:ext>
            </a:extLst>
          </p:cNvPr>
          <p:cNvSpPr>
            <a:spLocks noGrp="1"/>
          </p:cNvSpPr>
          <p:nvPr>
            <p:ph type="body" sz="quarter" idx="3"/>
          </p:nvPr>
        </p:nvSpPr>
        <p:spPr>
          <a:xfrm>
            <a:off x="5994397" y="947183"/>
            <a:ext cx="5183188" cy="514096"/>
          </a:xfrm>
        </p:spPr>
        <p:txBody>
          <a:bodyPr/>
          <a:lstStyle/>
          <a:p>
            <a:r>
              <a:rPr lang="lv-LV" dirty="0">
                <a:latin typeface="Verdana" panose="020B0604030504040204" pitchFamily="34" charset="0"/>
                <a:ea typeface="Verdana" panose="020B0604030504040204" pitchFamily="34" charset="0"/>
              </a:rPr>
              <a:t>Sabiedrības iespējas</a:t>
            </a:r>
            <a:endParaRPr lang="en-US" dirty="0">
              <a:latin typeface="Verdana" panose="020B0604030504040204" pitchFamily="34" charset="0"/>
              <a:ea typeface="Verdana" panose="020B0604030504040204" pitchFamily="34" charset="0"/>
            </a:endParaRPr>
          </a:p>
        </p:txBody>
      </p:sp>
      <p:sp>
        <p:nvSpPr>
          <p:cNvPr id="6" name="Content Placeholder 5">
            <a:extLst>
              <a:ext uri="{FF2B5EF4-FFF2-40B4-BE49-F238E27FC236}">
                <a16:creationId xmlns:a16="http://schemas.microsoft.com/office/drawing/2014/main" id="{8706D911-6599-4C2A-AB0C-3CE291532D81}"/>
              </a:ext>
            </a:extLst>
          </p:cNvPr>
          <p:cNvSpPr>
            <a:spLocks noGrp="1"/>
          </p:cNvSpPr>
          <p:nvPr>
            <p:ph sz="quarter" idx="4"/>
          </p:nvPr>
        </p:nvSpPr>
        <p:spPr>
          <a:xfrm>
            <a:off x="6096000" y="1721507"/>
            <a:ext cx="5183188" cy="3684588"/>
          </a:xfrm>
        </p:spPr>
        <p:txBody>
          <a:bodyPr>
            <a:normAutofit/>
          </a:bodyPr>
          <a:lstStyle/>
          <a:p>
            <a:r>
              <a:rPr lang="lv-LV" sz="2400" dirty="0">
                <a:latin typeface="Verdana" panose="020B0604030504040204" pitchFamily="34" charset="0"/>
                <a:ea typeface="Verdana" panose="020B0604030504040204" pitchFamily="34" charset="0"/>
              </a:rPr>
              <a:t>Piedalīties NAP2027 izveidē un īstenošanā</a:t>
            </a:r>
          </a:p>
          <a:p>
            <a:r>
              <a:rPr lang="lv-LV" sz="2400" dirty="0">
                <a:latin typeface="Verdana" panose="020B0604030504040204" pitchFamily="34" charset="0"/>
                <a:ea typeface="Verdana" panose="020B0604030504040204" pitchFamily="34" charset="0"/>
              </a:rPr>
              <a:t>Iesaistīties tālāko valdības plānu izstrādē (nozaru attīstības plānošanā) </a:t>
            </a:r>
          </a:p>
          <a:p>
            <a:r>
              <a:rPr lang="lv-LV" sz="2400" dirty="0">
                <a:latin typeface="Verdana" panose="020B0604030504040204" pitchFamily="34" charset="0"/>
                <a:ea typeface="Verdana" panose="020B0604030504040204" pitchFamily="34" charset="0"/>
              </a:rPr>
              <a:t>Īstenot iniciatīvas, lai sasniegtu  mērķus</a:t>
            </a:r>
          </a:p>
          <a:p>
            <a:r>
              <a:rPr lang="lv-LV" sz="2400" dirty="0">
                <a:latin typeface="Verdana" panose="020B0604030504040204" pitchFamily="34" charset="0"/>
                <a:ea typeface="Verdana" panose="020B0604030504040204" pitchFamily="34" charset="0"/>
              </a:rPr>
              <a:t>Dalīties savstarpēji ar savu pieredzi.</a:t>
            </a:r>
          </a:p>
        </p:txBody>
      </p:sp>
      <p:pic>
        <p:nvPicPr>
          <p:cNvPr id="9" name="Attēls 8" descr="Attēls, kurā ir zāle, ārtelpa, koks, persona&#10;&#10;Apraksts ģenerēts automātiski">
            <a:extLst>
              <a:ext uri="{FF2B5EF4-FFF2-40B4-BE49-F238E27FC236}">
                <a16:creationId xmlns:a16="http://schemas.microsoft.com/office/drawing/2014/main" id="{A2B2CB94-1455-45CD-ABF3-3E6383712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16455"/>
            <a:ext cx="5968996" cy="3941545"/>
          </a:xfrm>
          <a:prstGeom prst="rect">
            <a:avLst/>
          </a:prstGeom>
        </p:spPr>
      </p:pic>
      <p:sp>
        <p:nvSpPr>
          <p:cNvPr id="10" name="TextBox 9">
            <a:extLst>
              <a:ext uri="{FF2B5EF4-FFF2-40B4-BE49-F238E27FC236}">
                <a16:creationId xmlns:a16="http://schemas.microsoft.com/office/drawing/2014/main" id="{66B05FD6-73B8-44C8-AFC4-1BB533CC9255}"/>
              </a:ext>
            </a:extLst>
          </p:cNvPr>
          <p:cNvSpPr txBox="1"/>
          <p:nvPr/>
        </p:nvSpPr>
        <p:spPr>
          <a:xfrm>
            <a:off x="5994397" y="6439301"/>
            <a:ext cx="2387065" cy="584775"/>
          </a:xfrm>
          <a:prstGeom prst="rect">
            <a:avLst/>
          </a:prstGeom>
          <a:noFill/>
        </p:spPr>
        <p:txBody>
          <a:bodyPr wrap="square" rtlCol="0">
            <a:spAutoFit/>
          </a:bodyPr>
          <a:lstStyle/>
          <a:p>
            <a:r>
              <a:rPr lang="lv-LV" sz="1400" dirty="0">
                <a:solidFill>
                  <a:schemeClr val="bg1">
                    <a:lumMod val="50000"/>
                  </a:schemeClr>
                </a:solidFill>
              </a:rPr>
              <a:t>Avots: FB: </a:t>
            </a:r>
            <a:r>
              <a:rPr lang="lv-LV" sz="1400" dirty="0">
                <a:solidFill>
                  <a:schemeClr val="bg1">
                    <a:lumMod val="50000"/>
                  </a:schemeClr>
                </a:solidFill>
                <a:effectLst/>
                <a:latin typeface="inherit"/>
              </a:rPr>
              <a:t>@LielaTalka</a:t>
            </a:r>
            <a:r>
              <a:rPr lang="lv-LV" sz="1400" b="0" i="0" dirty="0">
                <a:solidFill>
                  <a:schemeClr val="bg1">
                    <a:lumMod val="50000"/>
                  </a:schemeClr>
                </a:solidFill>
                <a:effectLst/>
                <a:latin typeface="Segoe UI Historic" panose="020B0502040204020203" pitchFamily="34" charset="0"/>
              </a:rPr>
              <a:t> </a:t>
            </a:r>
            <a:br>
              <a:rPr lang="lv-LV" b="0" i="0" dirty="0">
                <a:solidFill>
                  <a:srgbClr val="65676B"/>
                </a:solidFill>
                <a:effectLst/>
                <a:latin typeface="Segoe UI Historic" panose="020B0502040204020203" pitchFamily="34" charset="0"/>
              </a:rPr>
            </a:br>
            <a:endParaRPr lang="lv-LV" dirty="0"/>
          </a:p>
        </p:txBody>
      </p:sp>
    </p:spTree>
    <p:extLst>
      <p:ext uri="{BB962C8B-B14F-4D97-AF65-F5344CB8AC3E}">
        <p14:creationId xmlns:p14="http://schemas.microsoft.com/office/powerpoint/2010/main" val="2279959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EC1A3B-372A-41B0-8C42-F8A90B39E6E4}"/>
              </a:ext>
            </a:extLst>
          </p:cNvPr>
          <p:cNvSpPr/>
          <p:nvPr/>
        </p:nvSpPr>
        <p:spPr>
          <a:xfrm>
            <a:off x="972505" y="484357"/>
            <a:ext cx="6649577" cy="523220"/>
          </a:xfrm>
          <a:prstGeom prst="rect">
            <a:avLst/>
          </a:prstGeom>
        </p:spPr>
        <p:txBody>
          <a:bodyPr wrap="none">
            <a:spAutoFit/>
          </a:bodyPr>
          <a:lstStyle/>
          <a:p>
            <a:r>
              <a:rPr lang="lv-LV" altLang="en-US" sz="2800" b="1" dirty="0">
                <a:solidFill>
                  <a:srgbClr val="9D2235"/>
                </a:solidFill>
                <a:latin typeface="Verdana" panose="020B0604030504040204" pitchFamily="34" charset="0"/>
                <a:ea typeface="Verdana" panose="020B0604030504040204" pitchFamily="34" charset="0"/>
                <a:cs typeface="Verdana" panose="020B0604030504040204" pitchFamily="34" charset="0"/>
              </a:rPr>
              <a:t>NAP uzraudzība un novērtēšana</a:t>
            </a:r>
            <a:endParaRPr lang="lv-LV" sz="2800" dirty="0"/>
          </a:p>
        </p:txBody>
      </p:sp>
      <p:sp>
        <p:nvSpPr>
          <p:cNvPr id="5" name="TextBox 4">
            <a:extLst>
              <a:ext uri="{FF2B5EF4-FFF2-40B4-BE49-F238E27FC236}">
                <a16:creationId xmlns:a16="http://schemas.microsoft.com/office/drawing/2014/main" id="{DA6354E9-8525-4EF3-ADDE-F936B4011FE6}"/>
              </a:ext>
            </a:extLst>
          </p:cNvPr>
          <p:cNvSpPr txBox="1"/>
          <p:nvPr/>
        </p:nvSpPr>
        <p:spPr>
          <a:xfrm>
            <a:off x="2607399" y="1612227"/>
            <a:ext cx="8573630" cy="4801314"/>
          </a:xfrm>
          <a:prstGeom prst="rect">
            <a:avLst/>
          </a:prstGeom>
          <a:noFill/>
        </p:spPr>
        <p:txBody>
          <a:bodyPr wrap="square" rtlCol="0">
            <a:spAutoFit/>
          </a:bodyPr>
          <a:lstStyle/>
          <a:p>
            <a:pPr algn="just"/>
            <a:r>
              <a:rPr lang="lv-LV" b="1" dirty="0">
                <a:latin typeface="Verdana" panose="020B0604030504040204" pitchFamily="34" charset="0"/>
                <a:ea typeface="Verdana" panose="020B0604030504040204" pitchFamily="34" charset="0"/>
              </a:rPr>
              <a:t>Noteicošā loma </a:t>
            </a:r>
            <a:r>
              <a:rPr lang="lv-LV" dirty="0">
                <a:latin typeface="Verdana" panose="020B0604030504040204" pitchFamily="34" charset="0"/>
                <a:ea typeface="Verdana" panose="020B0604030504040204" pitchFamily="34" charset="0"/>
              </a:rPr>
              <a:t>NAP2027 uzraudzības un novērtēšanas procesā ir </a:t>
            </a:r>
            <a:r>
              <a:rPr lang="lv-LV" b="1" dirty="0">
                <a:latin typeface="Verdana" panose="020B0604030504040204" pitchFamily="34" charset="0"/>
                <a:ea typeface="Verdana" panose="020B0604030504040204" pitchFamily="34" charset="0"/>
              </a:rPr>
              <a:t>Saeimai.</a:t>
            </a:r>
            <a:r>
              <a:rPr lang="lv-LV" dirty="0">
                <a:latin typeface="Verdana" panose="020B0604030504040204" pitchFamily="34" charset="0"/>
                <a:ea typeface="Verdana" panose="020B0604030504040204" pitchFamily="34" charset="0"/>
              </a:rPr>
              <a:t> </a:t>
            </a:r>
          </a:p>
          <a:p>
            <a:pPr algn="just"/>
            <a:endParaRPr lang="lv-LV" dirty="0">
              <a:latin typeface="Verdana" panose="020B0604030504040204" pitchFamily="34" charset="0"/>
              <a:ea typeface="Verdana" panose="020B0604030504040204" pitchFamily="34" charset="0"/>
            </a:endParaRPr>
          </a:p>
          <a:p>
            <a:pPr algn="just"/>
            <a:r>
              <a:rPr lang="lv-LV" dirty="0">
                <a:latin typeface="Verdana" panose="020B0604030504040204" pitchFamily="34" charset="0"/>
                <a:ea typeface="Verdana" panose="020B0604030504040204" pitchFamily="34" charset="0"/>
              </a:rPr>
              <a:t>MK reizi divos gados </a:t>
            </a:r>
            <a:r>
              <a:rPr lang="lv-LV" b="1" dirty="0">
                <a:latin typeface="Verdana" panose="020B0604030504040204" pitchFamily="34" charset="0"/>
                <a:ea typeface="Verdana" panose="020B0604030504040204" pitchFamily="34" charset="0"/>
              </a:rPr>
              <a:t>iesniedz izskatīšanai Saeimā ziņojumu </a:t>
            </a:r>
            <a:r>
              <a:rPr lang="lv-LV" dirty="0">
                <a:latin typeface="Verdana" panose="020B0604030504040204" pitchFamily="34" charset="0"/>
                <a:ea typeface="Verdana" panose="020B0604030504040204" pitchFamily="34" charset="0"/>
              </a:rPr>
              <a:t>par Latvija2030, NAP2027 īstenošanu un  valsts ilgtspējīgu attīstību.</a:t>
            </a:r>
          </a:p>
          <a:p>
            <a:pPr algn="just"/>
            <a:endParaRPr lang="lv-LV" dirty="0">
              <a:latin typeface="Verdana" panose="020B0604030504040204" pitchFamily="34" charset="0"/>
              <a:ea typeface="Verdana" panose="020B0604030504040204" pitchFamily="34" charset="0"/>
            </a:endParaRPr>
          </a:p>
          <a:p>
            <a:pPr algn="just"/>
            <a:r>
              <a:rPr lang="lv-LV" dirty="0">
                <a:latin typeface="Verdana" panose="020B0604030504040204" pitchFamily="34" charset="0"/>
                <a:ea typeface="Verdana" panose="020B0604030504040204" pitchFamily="34" charset="0"/>
              </a:rPr>
              <a:t>Ziņojums tiek </a:t>
            </a:r>
            <a:r>
              <a:rPr lang="lv-LV" b="1" dirty="0">
                <a:latin typeface="Verdana" panose="020B0604030504040204" pitchFamily="34" charset="0"/>
                <a:ea typeface="Verdana" panose="020B0604030504040204" pitchFamily="34" charset="0"/>
              </a:rPr>
              <a:t>izstrādāts sadarbībā ar nozaru ministrijām </a:t>
            </a:r>
            <a:r>
              <a:rPr lang="lv-LV" dirty="0">
                <a:latin typeface="Verdana" panose="020B0604030504040204" pitchFamily="34" charset="0"/>
                <a:ea typeface="Verdana" panose="020B0604030504040204" pitchFamily="34" charset="0"/>
              </a:rPr>
              <a:t>un nevalstiskajām organizācijām. </a:t>
            </a:r>
            <a:r>
              <a:rPr lang="lv-LV" b="1" dirty="0">
                <a:latin typeface="Verdana" panose="020B0604030504040204" pitchFamily="34" charset="0"/>
                <a:ea typeface="Verdana" panose="020B0604030504040204" pitchFamily="34" charset="0"/>
              </a:rPr>
              <a:t>Ziņojums informē sabiedrību </a:t>
            </a:r>
            <a:r>
              <a:rPr lang="lv-LV" dirty="0">
                <a:latin typeface="Verdana" panose="020B0604030504040204" pitchFamily="34" charset="0"/>
                <a:ea typeface="Verdana" panose="020B0604030504040204" pitchFamily="34" charset="0"/>
              </a:rPr>
              <a:t>par progresu konkrētos valsts ilgtspējīgas attīstības virzienos.</a:t>
            </a:r>
          </a:p>
          <a:p>
            <a:pPr algn="just"/>
            <a:endParaRPr lang="lv-LV" dirty="0">
              <a:latin typeface="Verdana" panose="020B0604030504040204" pitchFamily="34" charset="0"/>
              <a:ea typeface="Verdana" panose="020B0604030504040204" pitchFamily="34" charset="0"/>
            </a:endParaRPr>
          </a:p>
          <a:p>
            <a:pPr algn="just"/>
            <a:r>
              <a:rPr lang="lv-LV" dirty="0">
                <a:latin typeface="Verdana" panose="020B0604030504040204" pitchFamily="34" charset="0"/>
                <a:ea typeface="Verdana" panose="020B0604030504040204" pitchFamily="34" charset="0"/>
              </a:rPr>
              <a:t>NAP2027 ir </a:t>
            </a:r>
            <a:r>
              <a:rPr lang="lv-LV" b="1" dirty="0">
                <a:latin typeface="Verdana" panose="020B0604030504040204" pitchFamily="34" charset="0"/>
                <a:ea typeface="Verdana" panose="020B0604030504040204" pitchFamily="34" charset="0"/>
              </a:rPr>
              <a:t>ietvertas indikatoru sasniedzamās vērtības 2024. un 2027. gadā.  </a:t>
            </a:r>
          </a:p>
          <a:p>
            <a:pPr algn="just"/>
            <a:endParaRPr lang="lv-LV" dirty="0">
              <a:latin typeface="Verdana" panose="020B0604030504040204" pitchFamily="34" charset="0"/>
              <a:ea typeface="Verdana" panose="020B0604030504040204" pitchFamily="34" charset="0"/>
            </a:endParaRPr>
          </a:p>
          <a:p>
            <a:pPr lvl="0" algn="just"/>
            <a:r>
              <a:rPr lang="lv-LV" dirty="0">
                <a:latin typeface="Verdana" panose="020B0604030504040204" pitchFamily="34" charset="0"/>
                <a:ea typeface="Verdana" panose="020B0604030504040204" pitchFamily="34" charset="0"/>
              </a:rPr>
              <a:t>Tas ļauj </a:t>
            </a:r>
            <a:r>
              <a:rPr lang="lv-LV" b="1" dirty="0">
                <a:latin typeface="Verdana" panose="020B0604030504040204" pitchFamily="34" charset="0"/>
                <a:ea typeface="Verdana" panose="020B0604030504040204" pitchFamily="34" charset="0"/>
              </a:rPr>
              <a:t>procesa vidū izvērtēt virzību </a:t>
            </a:r>
            <a:r>
              <a:rPr lang="lv-LV" dirty="0">
                <a:latin typeface="Verdana" panose="020B0604030504040204" pitchFamily="34" charset="0"/>
                <a:ea typeface="Verdana" panose="020B0604030504040204" pitchFamily="34" charset="0"/>
              </a:rPr>
              <a:t>uz noteiktajiem mērķiem un nepieciešamības gadījumā </a:t>
            </a:r>
            <a:r>
              <a:rPr lang="lv-LV" b="1" dirty="0">
                <a:latin typeface="Verdana" panose="020B0604030504040204" pitchFamily="34" charset="0"/>
                <a:ea typeface="Verdana" panose="020B0604030504040204" pitchFamily="34" charset="0"/>
              </a:rPr>
              <a:t>lemt par papildu uzdevumiem vai nepieciešamu resursu pārdali.</a:t>
            </a:r>
          </a:p>
          <a:p>
            <a:pPr lvl="0" algn="just"/>
            <a:endParaRPr lang="lv-LV" dirty="0">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CF942B1C-7530-4248-89E3-4E669B128760}"/>
              </a:ext>
            </a:extLst>
          </p:cNvPr>
          <p:cNvPicPr>
            <a:picLocks noChangeAspect="1"/>
          </p:cNvPicPr>
          <p:nvPr/>
        </p:nvPicPr>
        <p:blipFill>
          <a:blip r:embed="rId2"/>
          <a:stretch>
            <a:fillRect/>
          </a:stretch>
        </p:blipFill>
        <p:spPr>
          <a:xfrm>
            <a:off x="425567" y="3260899"/>
            <a:ext cx="884148" cy="1044022"/>
          </a:xfrm>
          <a:prstGeom prst="rect">
            <a:avLst/>
          </a:prstGeom>
        </p:spPr>
      </p:pic>
      <p:pic>
        <p:nvPicPr>
          <p:cNvPr id="8" name="Picture 7">
            <a:extLst>
              <a:ext uri="{FF2B5EF4-FFF2-40B4-BE49-F238E27FC236}">
                <a16:creationId xmlns:a16="http://schemas.microsoft.com/office/drawing/2014/main" id="{DCC97886-D00B-43D2-B46D-5BEF1C1F519A}"/>
              </a:ext>
            </a:extLst>
          </p:cNvPr>
          <p:cNvPicPr>
            <a:picLocks noChangeAspect="1"/>
          </p:cNvPicPr>
          <p:nvPr/>
        </p:nvPicPr>
        <p:blipFill>
          <a:blip r:embed="rId3"/>
          <a:stretch>
            <a:fillRect/>
          </a:stretch>
        </p:blipFill>
        <p:spPr>
          <a:xfrm>
            <a:off x="320031" y="1612227"/>
            <a:ext cx="1095221" cy="1044022"/>
          </a:xfrm>
          <a:prstGeom prst="rect">
            <a:avLst/>
          </a:prstGeom>
        </p:spPr>
      </p:pic>
      <p:pic>
        <p:nvPicPr>
          <p:cNvPr id="13" name="Picture 12">
            <a:extLst>
              <a:ext uri="{FF2B5EF4-FFF2-40B4-BE49-F238E27FC236}">
                <a16:creationId xmlns:a16="http://schemas.microsoft.com/office/drawing/2014/main" id="{D60B5E01-175F-4E94-A7C1-698F01740F06}"/>
              </a:ext>
            </a:extLst>
          </p:cNvPr>
          <p:cNvPicPr>
            <a:picLocks noChangeAspect="1"/>
          </p:cNvPicPr>
          <p:nvPr/>
        </p:nvPicPr>
        <p:blipFill>
          <a:blip r:embed="rId4"/>
          <a:stretch>
            <a:fillRect/>
          </a:stretch>
        </p:blipFill>
        <p:spPr>
          <a:xfrm>
            <a:off x="320031" y="4932149"/>
            <a:ext cx="1127241" cy="1044022"/>
          </a:xfrm>
          <a:prstGeom prst="rect">
            <a:avLst/>
          </a:prstGeom>
        </p:spPr>
      </p:pic>
      <p:cxnSp>
        <p:nvCxnSpPr>
          <p:cNvPr id="9" name="Taisns savienotājs 7">
            <a:extLst>
              <a:ext uri="{FF2B5EF4-FFF2-40B4-BE49-F238E27FC236}">
                <a16:creationId xmlns:a16="http://schemas.microsoft.com/office/drawing/2014/main" id="{FB2B8EA6-6798-9E4F-81D8-4284AFEB97AE}"/>
              </a:ext>
            </a:extLst>
          </p:cNvPr>
          <p:cNvCxnSpPr>
            <a:cxnSpLocks/>
          </p:cNvCxnSpPr>
          <p:nvPr/>
        </p:nvCxnSpPr>
        <p:spPr>
          <a:xfrm>
            <a:off x="0" y="397046"/>
            <a:ext cx="5508000" cy="0"/>
          </a:xfrm>
          <a:prstGeom prst="line">
            <a:avLst/>
          </a:prstGeom>
          <a:ln w="31750" cap="rnd">
            <a:solidFill>
              <a:schemeClr val="tx1">
                <a:lumMod val="65000"/>
                <a:lumOff val="35000"/>
              </a:schemeClr>
            </a:solidFill>
            <a:prstDash val="soli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400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79E6-55D2-BD44-BF7E-8783D7017678}"/>
              </a:ext>
            </a:extLst>
          </p:cNvPr>
          <p:cNvSpPr>
            <a:spLocks noGrp="1"/>
          </p:cNvSpPr>
          <p:nvPr>
            <p:ph type="title"/>
          </p:nvPr>
        </p:nvSpPr>
        <p:spPr/>
        <p:txBody>
          <a:bodyPr>
            <a:normAutofit/>
          </a:bodyPr>
          <a:lstStyle/>
          <a:p>
            <a:r>
              <a:rPr lang="lv-LV" altLang="lv-LV" sz="2800" dirty="0">
                <a:solidFill>
                  <a:schemeClr val="tx1">
                    <a:lumMod val="85000"/>
                    <a:lumOff val="15000"/>
                  </a:schemeClr>
                </a:solidFill>
              </a:rPr>
              <a:t>Ar atbildību par Latvijas nākotni!</a:t>
            </a:r>
            <a:br>
              <a:rPr lang="lv-LV" altLang="lv-LV" sz="2800" dirty="0">
                <a:solidFill>
                  <a:schemeClr val="tx1">
                    <a:lumMod val="85000"/>
                    <a:lumOff val="15000"/>
                  </a:schemeClr>
                </a:solidFill>
              </a:rPr>
            </a:br>
            <a:endParaRPr lang="en-US" sz="2800" dirty="0"/>
          </a:p>
        </p:txBody>
      </p:sp>
      <p:sp>
        <p:nvSpPr>
          <p:cNvPr id="4" name="Text Placeholder 3">
            <a:extLst>
              <a:ext uri="{FF2B5EF4-FFF2-40B4-BE49-F238E27FC236}">
                <a16:creationId xmlns:a16="http://schemas.microsoft.com/office/drawing/2014/main" id="{ACEE5CB8-2F07-E94D-9C3B-CDEACAB5D52C}"/>
              </a:ext>
            </a:extLst>
          </p:cNvPr>
          <p:cNvSpPr>
            <a:spLocks noGrp="1"/>
          </p:cNvSpPr>
          <p:nvPr>
            <p:ph type="body" sz="quarter" idx="11"/>
          </p:nvPr>
        </p:nvSpPr>
        <p:spPr>
          <a:xfrm>
            <a:off x="779489" y="5181599"/>
            <a:ext cx="10363200" cy="1102659"/>
          </a:xfrm>
        </p:spPr>
        <p:txBody>
          <a:bodyPr/>
          <a:lstStyle/>
          <a:p>
            <a:pPr>
              <a:defRPr/>
            </a:pPr>
            <a:r>
              <a:rPr lang="lv-LV" b="1" dirty="0">
                <a:solidFill>
                  <a:srgbClr val="9D2235"/>
                </a:solidFill>
              </a:rPr>
              <a:t>Papildu informācija: </a:t>
            </a:r>
            <a:r>
              <a:rPr lang="lv-LV" b="1" dirty="0">
                <a:solidFill>
                  <a:srgbClr val="30A8CE"/>
                </a:solidFill>
                <a:hlinkClick r:id="rId2"/>
              </a:rPr>
              <a:t>www.pkc.gov.lv/nap2027</a:t>
            </a:r>
            <a:r>
              <a:rPr lang="lv-LV" b="1" dirty="0">
                <a:solidFill>
                  <a:srgbClr val="30A8CE"/>
                </a:solidFill>
              </a:rPr>
              <a:t> </a:t>
            </a:r>
          </a:p>
          <a:p>
            <a:pPr>
              <a:defRPr/>
            </a:pPr>
            <a:r>
              <a:rPr lang="lv-LV" dirty="0">
                <a:solidFill>
                  <a:schemeClr val="bg2">
                    <a:lumMod val="25000"/>
                  </a:schemeClr>
                </a:solidFill>
              </a:rPr>
              <a:t>           </a:t>
            </a:r>
          </a:p>
          <a:p>
            <a:pPr>
              <a:defRPr/>
            </a:pPr>
            <a:r>
              <a:rPr lang="lv-LV" dirty="0">
                <a:solidFill>
                  <a:schemeClr val="bg2">
                    <a:lumMod val="25000"/>
                  </a:schemeClr>
                </a:solidFill>
              </a:rPr>
              <a:t>@</a:t>
            </a:r>
            <a:r>
              <a:rPr lang="lv-LV" dirty="0" err="1">
                <a:solidFill>
                  <a:schemeClr val="bg2">
                    <a:lumMod val="25000"/>
                  </a:schemeClr>
                </a:solidFill>
              </a:rPr>
              <a:t>LVnakotne</a:t>
            </a:r>
            <a:r>
              <a:rPr lang="lv-LV" dirty="0">
                <a:solidFill>
                  <a:schemeClr val="bg2">
                    <a:lumMod val="25000"/>
                  </a:schemeClr>
                </a:solidFill>
              </a:rPr>
              <a:t> </a:t>
            </a:r>
          </a:p>
          <a:p>
            <a:endParaRPr lang="en-US" dirty="0"/>
          </a:p>
        </p:txBody>
      </p:sp>
      <p:pic>
        <p:nvPicPr>
          <p:cNvPr id="5" name="Attēls 4">
            <a:extLst>
              <a:ext uri="{FF2B5EF4-FFF2-40B4-BE49-F238E27FC236}">
                <a16:creationId xmlns:a16="http://schemas.microsoft.com/office/drawing/2014/main" id="{F4FC3005-FEDD-4AAF-B2E5-2B402C1E1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384" y="461275"/>
            <a:ext cx="2255520" cy="2575560"/>
          </a:xfrm>
          <a:prstGeom prst="rect">
            <a:avLst/>
          </a:prstGeom>
        </p:spPr>
      </p:pic>
    </p:spTree>
    <p:extLst>
      <p:ext uri="{BB962C8B-B14F-4D97-AF65-F5344CB8AC3E}">
        <p14:creationId xmlns:p14="http://schemas.microsoft.com/office/powerpoint/2010/main" val="16607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7B99-B970-460F-B0B0-0BA3A2C99A4C}"/>
              </a:ext>
            </a:extLst>
          </p:cNvPr>
          <p:cNvSpPr>
            <a:spLocks noGrp="1"/>
          </p:cNvSpPr>
          <p:nvPr>
            <p:ph type="title"/>
          </p:nvPr>
        </p:nvSpPr>
        <p:spPr>
          <a:xfrm>
            <a:off x="609600" y="229777"/>
            <a:ext cx="10972800" cy="1143000"/>
          </a:xfrm>
        </p:spPr>
        <p:txBody>
          <a:bodyPr>
            <a:normAutofit/>
          </a:bodyPr>
          <a:lstStyle/>
          <a:p>
            <a:r>
              <a:rPr lang="lv-LV" sz="2800" b="1" dirty="0">
                <a:solidFill>
                  <a:srgbClr val="A50021"/>
                </a:solidFill>
                <a:latin typeface="Verdana" panose="020B0604030504040204" pitchFamily="34" charset="0"/>
                <a:ea typeface="Verdana" panose="020B0604030504040204" pitchFamily="34" charset="0"/>
              </a:rPr>
              <a:t>NAP2027 skaidrojums </a:t>
            </a:r>
            <a:r>
              <a:rPr lang="lv-LV" sz="2800" b="1" dirty="0" err="1">
                <a:solidFill>
                  <a:srgbClr val="A50021"/>
                </a:solidFill>
                <a:latin typeface="Verdana" panose="020B0604030504040204" pitchFamily="34" charset="0"/>
                <a:ea typeface="Verdana" panose="020B0604030504040204" pitchFamily="34" charset="0"/>
              </a:rPr>
              <a:t>infografikās</a:t>
            </a:r>
            <a:r>
              <a:rPr lang="lv-LV" sz="2800" b="1" dirty="0">
                <a:solidFill>
                  <a:srgbClr val="A50021"/>
                </a:solidFill>
                <a:latin typeface="Verdana" panose="020B0604030504040204" pitchFamily="34" charset="0"/>
                <a:ea typeface="Verdana" panose="020B0604030504040204" pitchFamily="34" charset="0"/>
              </a:rPr>
              <a:t> </a:t>
            </a:r>
            <a:endParaRPr lang="lv-LV" sz="2800" dirty="0">
              <a:solidFill>
                <a:srgbClr val="A50021"/>
              </a:solidFill>
            </a:endParaRPr>
          </a:p>
        </p:txBody>
      </p:sp>
      <p:sp>
        <p:nvSpPr>
          <p:cNvPr id="3" name="Content Placeholder 2">
            <a:extLst>
              <a:ext uri="{FF2B5EF4-FFF2-40B4-BE49-F238E27FC236}">
                <a16:creationId xmlns:a16="http://schemas.microsoft.com/office/drawing/2014/main" id="{F5AC74AC-4686-4B70-AEA9-E2B2C0A63D60}"/>
              </a:ext>
            </a:extLst>
          </p:cNvPr>
          <p:cNvSpPr>
            <a:spLocks noGrp="1"/>
          </p:cNvSpPr>
          <p:nvPr>
            <p:ph idx="1"/>
          </p:nvPr>
        </p:nvSpPr>
        <p:spPr>
          <a:xfrm>
            <a:off x="577089" y="1166018"/>
            <a:ext cx="10972800" cy="4525963"/>
          </a:xfrm>
        </p:spPr>
        <p:txBody>
          <a:bodyPr/>
          <a:lstStyle/>
          <a:p>
            <a:pPr marL="0" indent="0">
              <a:buNone/>
            </a:pPr>
            <a:r>
              <a:rPr lang="lv-LV" sz="1800" dirty="0">
                <a:latin typeface="Verdana" panose="020B0604030504040204" pitchFamily="34" charset="0"/>
                <a:ea typeface="Verdana" panose="020B0604030504040204" pitchFamily="34" charset="0"/>
              </a:rPr>
              <a:t>PKC tīmekļvietnē pieejams NAP2027 skaidrojums </a:t>
            </a:r>
            <a:r>
              <a:rPr lang="lv-LV" sz="1800" dirty="0" err="1">
                <a:latin typeface="Verdana" panose="020B0604030504040204" pitchFamily="34" charset="0"/>
                <a:ea typeface="Verdana" panose="020B0604030504040204" pitchFamily="34" charset="0"/>
              </a:rPr>
              <a:t>infografikās</a:t>
            </a:r>
            <a:r>
              <a:rPr lang="lv-LV" sz="1800" dirty="0">
                <a:latin typeface="Verdana" panose="020B0604030504040204" pitchFamily="34" charset="0"/>
                <a:ea typeface="Verdana" panose="020B0604030504040204" pitchFamily="34" charset="0"/>
              </a:rPr>
              <a:t> latviešu un angļu valodā:</a:t>
            </a:r>
          </a:p>
          <a:p>
            <a:pPr marL="0" indent="0">
              <a:buNone/>
            </a:pPr>
            <a:r>
              <a:rPr lang="lv-LV" sz="1800" dirty="0">
                <a:latin typeface="Verdana" panose="020B0604030504040204" pitchFamily="34" charset="0"/>
                <a:ea typeface="Verdana" panose="020B0604030504040204" pitchFamily="34" charset="0"/>
                <a:hlinkClick r:id="rId2"/>
              </a:rPr>
              <a:t>https://www.pkc.gov.lv/nap2027</a:t>
            </a:r>
            <a:endParaRPr lang="lv-LV" sz="1800" dirty="0">
              <a:latin typeface="Verdana" panose="020B0604030504040204" pitchFamily="34" charset="0"/>
              <a:ea typeface="Verdana" panose="020B0604030504040204" pitchFamily="34" charset="0"/>
            </a:endParaRPr>
          </a:p>
          <a:p>
            <a:pPr marL="0" indent="0">
              <a:buNone/>
            </a:pPr>
            <a:endParaRPr lang="lv-LV" sz="1800" dirty="0">
              <a:latin typeface="Verdana" panose="020B0604030504040204" pitchFamily="34" charset="0"/>
              <a:ea typeface="Verdana" panose="020B0604030504040204" pitchFamily="34" charset="0"/>
            </a:endParaRPr>
          </a:p>
          <a:p>
            <a:pPr marL="0" indent="0">
              <a:buNone/>
            </a:pPr>
            <a:endParaRPr lang="lv-LV" sz="1800" dirty="0">
              <a:latin typeface="Verdana" panose="020B0604030504040204" pitchFamily="34" charset="0"/>
              <a:ea typeface="Verdana" panose="020B0604030504040204" pitchFamily="34" charset="0"/>
            </a:endParaRPr>
          </a:p>
          <a:p>
            <a:pPr marL="0" indent="0">
              <a:buNone/>
            </a:pPr>
            <a:endParaRPr lang="lv-LV" sz="18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BE16DF5F-6146-4444-B853-C886C6C260C5}"/>
              </a:ext>
            </a:extLst>
          </p:cNvPr>
          <p:cNvSpPr>
            <a:spLocks noGrp="1"/>
          </p:cNvSpPr>
          <p:nvPr>
            <p:ph type="sldNum" sz="quarter" idx="12"/>
          </p:nvPr>
        </p:nvSpPr>
        <p:spPr/>
        <p:txBody>
          <a:bodyPr/>
          <a:lstStyle/>
          <a:p>
            <a:fld id="{3A2C6229-6458-4195-BAC8-460BF8B49FB6}" type="slidenum">
              <a:rPr lang="lv-LV" smtClean="0"/>
              <a:t>29</a:t>
            </a:fld>
            <a:endParaRPr lang="lv-LV"/>
          </a:p>
        </p:txBody>
      </p:sp>
      <p:pic>
        <p:nvPicPr>
          <p:cNvPr id="6" name="Picture 5">
            <a:extLst>
              <a:ext uri="{FF2B5EF4-FFF2-40B4-BE49-F238E27FC236}">
                <a16:creationId xmlns:a16="http://schemas.microsoft.com/office/drawing/2014/main" id="{F3459674-195F-4EC6-B9F6-797333805F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0760" y="2090952"/>
            <a:ext cx="2942729" cy="4164240"/>
          </a:xfrm>
          <a:prstGeom prst="rect">
            <a:avLst/>
          </a:prstGeom>
        </p:spPr>
      </p:pic>
      <p:pic>
        <p:nvPicPr>
          <p:cNvPr id="8" name="Picture 7">
            <a:extLst>
              <a:ext uri="{FF2B5EF4-FFF2-40B4-BE49-F238E27FC236}">
                <a16:creationId xmlns:a16="http://schemas.microsoft.com/office/drawing/2014/main" id="{B0F89546-190E-4845-BDE8-E53478CFAA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2443" y="2093223"/>
            <a:ext cx="2942729" cy="4164239"/>
          </a:xfrm>
          <a:prstGeom prst="rect">
            <a:avLst/>
          </a:prstGeom>
        </p:spPr>
      </p:pic>
      <p:pic>
        <p:nvPicPr>
          <p:cNvPr id="10" name="Picture 9">
            <a:extLst>
              <a:ext uri="{FF2B5EF4-FFF2-40B4-BE49-F238E27FC236}">
                <a16:creationId xmlns:a16="http://schemas.microsoft.com/office/drawing/2014/main" id="{197AAE47-4C3C-4D58-B5AD-8BEED0CA45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4126" y="2093222"/>
            <a:ext cx="2942729" cy="4164240"/>
          </a:xfrm>
          <a:prstGeom prst="rect">
            <a:avLst/>
          </a:prstGeom>
        </p:spPr>
      </p:pic>
      <p:pic>
        <p:nvPicPr>
          <p:cNvPr id="12" name="Picture 11">
            <a:extLst>
              <a:ext uri="{FF2B5EF4-FFF2-40B4-BE49-F238E27FC236}">
                <a16:creationId xmlns:a16="http://schemas.microsoft.com/office/drawing/2014/main" id="{CF970A97-F42D-4731-A371-C78660C745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498" y="2090952"/>
            <a:ext cx="2942730" cy="4164241"/>
          </a:xfrm>
          <a:prstGeom prst="rect">
            <a:avLst/>
          </a:prstGeom>
        </p:spPr>
      </p:pic>
    </p:spTree>
    <p:extLst>
      <p:ext uri="{BB962C8B-B14F-4D97-AF65-F5344CB8AC3E}">
        <p14:creationId xmlns:p14="http://schemas.microsoft.com/office/powerpoint/2010/main" val="89107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D6CC4C-49CC-4195-BDFE-EE472ADC4085}"/>
              </a:ext>
            </a:extLst>
          </p:cNvPr>
          <p:cNvSpPr/>
          <p:nvPr/>
        </p:nvSpPr>
        <p:spPr>
          <a:xfrm>
            <a:off x="4994275" y="385763"/>
            <a:ext cx="6588125" cy="18732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a:extLst>
              <a:ext uri="{FF2B5EF4-FFF2-40B4-BE49-F238E27FC236}">
                <a16:creationId xmlns:a16="http://schemas.microsoft.com/office/drawing/2014/main" id="{AC506C96-FB08-4EBE-B3E0-40CF146248D8}"/>
              </a:ext>
            </a:extLst>
          </p:cNvPr>
          <p:cNvSpPr/>
          <p:nvPr/>
        </p:nvSpPr>
        <p:spPr>
          <a:xfrm>
            <a:off x="5035550" y="2425700"/>
            <a:ext cx="6546850" cy="18716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9D15098C-66D8-4CEC-837D-1F05C03AF47F}"/>
              </a:ext>
            </a:extLst>
          </p:cNvPr>
          <p:cNvSpPr/>
          <p:nvPr/>
        </p:nvSpPr>
        <p:spPr>
          <a:xfrm>
            <a:off x="4992688" y="4551363"/>
            <a:ext cx="6589712" cy="20145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7413" name="Group 5">
            <a:extLst>
              <a:ext uri="{FF2B5EF4-FFF2-40B4-BE49-F238E27FC236}">
                <a16:creationId xmlns:a16="http://schemas.microsoft.com/office/drawing/2014/main" id="{20447BEC-07E7-479C-8424-24C8D2AAA17A}"/>
              </a:ext>
            </a:extLst>
          </p:cNvPr>
          <p:cNvGrpSpPr>
            <a:grpSpLocks/>
          </p:cNvGrpSpPr>
          <p:nvPr/>
        </p:nvGrpSpPr>
        <p:grpSpPr bwMode="auto">
          <a:xfrm>
            <a:off x="346075" y="312738"/>
            <a:ext cx="11139488" cy="1946275"/>
            <a:chOff x="3918754" y="312687"/>
            <a:chExt cx="6407499" cy="1945588"/>
          </a:xfrm>
        </p:grpSpPr>
        <p:sp>
          <p:nvSpPr>
            <p:cNvPr id="7" name="Rectangle 6">
              <a:extLst>
                <a:ext uri="{FF2B5EF4-FFF2-40B4-BE49-F238E27FC236}">
                  <a16:creationId xmlns:a16="http://schemas.microsoft.com/office/drawing/2014/main" id="{E9B4B798-126C-4FC9-A72D-B648BD424545}"/>
                </a:ext>
              </a:extLst>
            </p:cNvPr>
            <p:cNvSpPr/>
            <p:nvPr/>
          </p:nvSpPr>
          <p:spPr>
            <a:xfrm>
              <a:off x="6563206" y="328556"/>
              <a:ext cx="3763047" cy="1832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7437" name="Group 7">
              <a:extLst>
                <a:ext uri="{FF2B5EF4-FFF2-40B4-BE49-F238E27FC236}">
                  <a16:creationId xmlns:a16="http://schemas.microsoft.com/office/drawing/2014/main" id="{D3408FD3-9D99-4842-98D4-6973FD46F767}"/>
                </a:ext>
              </a:extLst>
            </p:cNvPr>
            <p:cNvGrpSpPr>
              <a:grpSpLocks/>
            </p:cNvGrpSpPr>
            <p:nvPr/>
          </p:nvGrpSpPr>
          <p:grpSpPr bwMode="auto">
            <a:xfrm>
              <a:off x="3918754" y="312687"/>
              <a:ext cx="2557767" cy="1945588"/>
              <a:chOff x="3918754" y="312687"/>
              <a:chExt cx="2557767" cy="1945588"/>
            </a:xfrm>
          </p:grpSpPr>
          <p:sp>
            <p:nvSpPr>
              <p:cNvPr id="9" name="Rectangle 8">
                <a:extLst>
                  <a:ext uri="{FF2B5EF4-FFF2-40B4-BE49-F238E27FC236}">
                    <a16:creationId xmlns:a16="http://schemas.microsoft.com/office/drawing/2014/main" id="{D25907F0-79CA-4879-8580-BC16FEF8791F}"/>
                  </a:ext>
                </a:extLst>
              </p:cNvPr>
              <p:cNvSpPr/>
              <p:nvPr/>
            </p:nvSpPr>
            <p:spPr>
              <a:xfrm>
                <a:off x="3918754" y="312687"/>
                <a:ext cx="2290154" cy="19455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lv-LV" sz="2800" b="1" dirty="0">
                    <a:solidFill>
                      <a:schemeClr val="bg1"/>
                    </a:solidFill>
                    <a:latin typeface="Verdana" panose="020B0604030504040204" pitchFamily="34" charset="0"/>
                    <a:ea typeface="Verdana" panose="020B0604030504040204" pitchFamily="34" charset="0"/>
                    <a:cs typeface="Verdana" panose="020B0604030504040204" pitchFamily="34" charset="0"/>
                  </a:rPr>
                  <a:t>KAS ir NAP(2027)?</a:t>
                </a:r>
                <a:endPar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en-US" sz="28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Isosceles Triangle 5">
                <a:extLst>
                  <a:ext uri="{FF2B5EF4-FFF2-40B4-BE49-F238E27FC236}">
                    <a16:creationId xmlns:a16="http://schemas.microsoft.com/office/drawing/2014/main" id="{FB82A3CC-AF52-4331-9AE2-D0A98FE60609}"/>
                  </a:ext>
                </a:extLst>
              </p:cNvPr>
              <p:cNvSpPr/>
              <p:nvPr/>
            </p:nvSpPr>
            <p:spPr>
              <a:xfrm rot="5400000">
                <a:off x="6176130" y="1166064"/>
                <a:ext cx="322148" cy="27850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17414" name="Group 10">
            <a:extLst>
              <a:ext uri="{FF2B5EF4-FFF2-40B4-BE49-F238E27FC236}">
                <a16:creationId xmlns:a16="http://schemas.microsoft.com/office/drawing/2014/main" id="{87B2375F-FAEF-4669-84EF-0FB88F9BB24B}"/>
              </a:ext>
            </a:extLst>
          </p:cNvPr>
          <p:cNvGrpSpPr>
            <a:grpSpLocks/>
          </p:cNvGrpSpPr>
          <p:nvPr/>
        </p:nvGrpSpPr>
        <p:grpSpPr bwMode="auto">
          <a:xfrm>
            <a:off x="357188" y="2363788"/>
            <a:ext cx="11128375" cy="1944687"/>
            <a:chOff x="3925454" y="337447"/>
            <a:chExt cx="6400799" cy="1945588"/>
          </a:xfrm>
        </p:grpSpPr>
        <p:sp>
          <p:nvSpPr>
            <p:cNvPr id="12" name="Rectangle 11">
              <a:extLst>
                <a:ext uri="{FF2B5EF4-FFF2-40B4-BE49-F238E27FC236}">
                  <a16:creationId xmlns:a16="http://schemas.microsoft.com/office/drawing/2014/main" id="{4C422489-AA34-469F-9412-027BA20C73E6}"/>
                </a:ext>
              </a:extLst>
            </p:cNvPr>
            <p:cNvSpPr/>
            <p:nvPr/>
          </p:nvSpPr>
          <p:spPr>
            <a:xfrm>
              <a:off x="6592605" y="359682"/>
              <a:ext cx="3733648" cy="1801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7433" name="Group 12">
              <a:extLst>
                <a:ext uri="{FF2B5EF4-FFF2-40B4-BE49-F238E27FC236}">
                  <a16:creationId xmlns:a16="http://schemas.microsoft.com/office/drawing/2014/main" id="{FED02CE5-3B9D-4A94-8CE8-28EE805FA0C9}"/>
                </a:ext>
              </a:extLst>
            </p:cNvPr>
            <p:cNvGrpSpPr>
              <a:grpSpLocks/>
            </p:cNvGrpSpPr>
            <p:nvPr/>
          </p:nvGrpSpPr>
          <p:grpSpPr bwMode="auto">
            <a:xfrm>
              <a:off x="3925454" y="337447"/>
              <a:ext cx="2525954" cy="1945588"/>
              <a:chOff x="3925454" y="337447"/>
              <a:chExt cx="2525954" cy="1945588"/>
            </a:xfrm>
          </p:grpSpPr>
          <p:sp>
            <p:nvSpPr>
              <p:cNvPr id="14" name="Rectangle 13">
                <a:extLst>
                  <a:ext uri="{FF2B5EF4-FFF2-40B4-BE49-F238E27FC236}">
                    <a16:creationId xmlns:a16="http://schemas.microsoft.com/office/drawing/2014/main" id="{D785B751-6533-4589-8713-C25DFECC7EE1}"/>
                  </a:ext>
                </a:extLst>
              </p:cNvPr>
              <p:cNvSpPr/>
              <p:nvPr/>
            </p:nvSpPr>
            <p:spPr>
              <a:xfrm>
                <a:off x="3925454" y="337447"/>
                <a:ext cx="2251693" cy="19455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altLang="lv-LV" sz="2800" b="1">
                    <a:solidFill>
                      <a:schemeClr val="bg1"/>
                    </a:solidFill>
                    <a:latin typeface="Verdana" panose="020B0604030504040204" pitchFamily="34" charset="0"/>
                    <a:cs typeface="Arial" panose="020B0604020202020204" pitchFamily="34" charset="0"/>
                  </a:rPr>
                  <a:t>KUR vēlamies NOKĻŪT?</a:t>
                </a:r>
                <a:endParaRPr lang="en-US" altLang="lv-LV" sz="2800" b="1">
                  <a:solidFill>
                    <a:schemeClr val="bg1"/>
                  </a:solidFill>
                  <a:cs typeface="Arial" panose="020B0604020202020204" pitchFamily="34" charset="0"/>
                </a:endParaRPr>
              </a:p>
            </p:txBody>
          </p:sp>
          <p:sp>
            <p:nvSpPr>
              <p:cNvPr id="15" name="Isosceles Triangle 12">
                <a:extLst>
                  <a:ext uri="{FF2B5EF4-FFF2-40B4-BE49-F238E27FC236}">
                    <a16:creationId xmlns:a16="http://schemas.microsoft.com/office/drawing/2014/main" id="{AAD45FC9-6282-4484-872D-9F6F4C5F61AE}"/>
                  </a:ext>
                </a:extLst>
              </p:cNvPr>
              <p:cNvSpPr/>
              <p:nvPr/>
            </p:nvSpPr>
            <p:spPr>
              <a:xfrm rot="5400000">
                <a:off x="6149829" y="1192435"/>
                <a:ext cx="324000" cy="27849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grpSp>
        <p:nvGrpSpPr>
          <p:cNvPr id="17415" name="Group 15">
            <a:extLst>
              <a:ext uri="{FF2B5EF4-FFF2-40B4-BE49-F238E27FC236}">
                <a16:creationId xmlns:a16="http://schemas.microsoft.com/office/drawing/2014/main" id="{B1C3572B-DA11-4299-8358-D585BF380F3D}"/>
              </a:ext>
            </a:extLst>
          </p:cNvPr>
          <p:cNvGrpSpPr>
            <a:grpSpLocks/>
          </p:cNvGrpSpPr>
          <p:nvPr/>
        </p:nvGrpSpPr>
        <p:grpSpPr bwMode="auto">
          <a:xfrm>
            <a:off x="357188" y="4516438"/>
            <a:ext cx="11128375" cy="1954212"/>
            <a:chOff x="3925454" y="233935"/>
            <a:chExt cx="6400798" cy="1953987"/>
          </a:xfrm>
        </p:grpSpPr>
        <p:sp>
          <p:nvSpPr>
            <p:cNvPr id="17" name="Rectangle 16">
              <a:extLst>
                <a:ext uri="{FF2B5EF4-FFF2-40B4-BE49-F238E27FC236}">
                  <a16:creationId xmlns:a16="http://schemas.microsoft.com/office/drawing/2014/main" id="{3151C623-B588-4616-B56A-0E6E6E181761}"/>
                </a:ext>
              </a:extLst>
            </p:cNvPr>
            <p:cNvSpPr/>
            <p:nvPr/>
          </p:nvSpPr>
          <p:spPr>
            <a:xfrm>
              <a:off x="6574343" y="233935"/>
              <a:ext cx="3751909" cy="1927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7429" name="Group 17">
              <a:extLst>
                <a:ext uri="{FF2B5EF4-FFF2-40B4-BE49-F238E27FC236}">
                  <a16:creationId xmlns:a16="http://schemas.microsoft.com/office/drawing/2014/main" id="{763EEDAE-6D17-43AE-999D-04CD9E9B1FAB}"/>
                </a:ext>
              </a:extLst>
            </p:cNvPr>
            <p:cNvGrpSpPr>
              <a:grpSpLocks/>
            </p:cNvGrpSpPr>
            <p:nvPr/>
          </p:nvGrpSpPr>
          <p:grpSpPr bwMode="auto">
            <a:xfrm>
              <a:off x="3925454" y="242334"/>
              <a:ext cx="2561462" cy="1945588"/>
              <a:chOff x="3925454" y="242334"/>
              <a:chExt cx="2561462" cy="1945588"/>
            </a:xfrm>
          </p:grpSpPr>
          <p:sp>
            <p:nvSpPr>
              <p:cNvPr id="19" name="Rectangle 18">
                <a:extLst>
                  <a:ext uri="{FF2B5EF4-FFF2-40B4-BE49-F238E27FC236}">
                    <a16:creationId xmlns:a16="http://schemas.microsoft.com/office/drawing/2014/main" id="{E8372BD6-71BB-4FE0-9848-F31B95E80F79}"/>
                  </a:ext>
                </a:extLst>
              </p:cNvPr>
              <p:cNvSpPr/>
              <p:nvPr/>
            </p:nvSpPr>
            <p:spPr>
              <a:xfrm>
                <a:off x="3925454" y="241871"/>
                <a:ext cx="2290043" cy="194605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ltLang="lv-LV" sz="2800" b="1">
                  <a:solidFill>
                    <a:schemeClr val="bg1"/>
                  </a:solidFill>
                  <a:latin typeface="Verdana" panose="020B0604030504040204" pitchFamily="34" charset="0"/>
                  <a:cs typeface="Arial" panose="020B0604020202020204" pitchFamily="34" charset="0"/>
                </a:endParaRPr>
              </a:p>
              <a:p>
                <a:pPr algn="ctr">
                  <a:defRPr/>
                </a:pPr>
                <a:r>
                  <a:rPr lang="lv-LV" altLang="lv-LV" sz="2800" b="1">
                    <a:solidFill>
                      <a:schemeClr val="bg1"/>
                    </a:solidFill>
                    <a:latin typeface="Verdana" panose="020B0604030504040204" pitchFamily="34" charset="0"/>
                    <a:cs typeface="Arial" panose="020B0604020202020204" pitchFamily="34" charset="0"/>
                  </a:rPr>
                  <a:t>KĀ to SASNIEGT?</a:t>
                </a:r>
                <a:endParaRPr lang="en-US" altLang="lv-LV" sz="2800" b="1">
                  <a:solidFill>
                    <a:schemeClr val="bg1"/>
                  </a:solidFill>
                  <a:cs typeface="Arial" panose="020B0604020202020204" pitchFamily="34" charset="0"/>
                </a:endParaRPr>
              </a:p>
              <a:p>
                <a:pPr algn="ctr">
                  <a:defRPr/>
                </a:pPr>
                <a:endParaRPr lang="en-US" altLang="lv-LV" sz="2800" b="1">
                  <a:solidFill>
                    <a:schemeClr val="bg1"/>
                  </a:solidFill>
                  <a:effectLst>
                    <a:outerShdw blurRad="38100" dist="38100" dir="2700000" algn="tl">
                      <a:srgbClr val="000000"/>
                    </a:outerShdw>
                  </a:effectLst>
                  <a:cs typeface="Arial" panose="020B0604020202020204" pitchFamily="34" charset="0"/>
                </a:endParaRPr>
              </a:p>
            </p:txBody>
          </p:sp>
          <p:sp>
            <p:nvSpPr>
              <p:cNvPr id="20" name="Isosceles Triangle 17">
                <a:extLst>
                  <a:ext uri="{FF2B5EF4-FFF2-40B4-BE49-F238E27FC236}">
                    <a16:creationId xmlns:a16="http://schemas.microsoft.com/office/drawing/2014/main" id="{87C4980C-8715-48FF-B14A-E304CC98286E}"/>
                  </a:ext>
                </a:extLst>
              </p:cNvPr>
              <p:cNvSpPr/>
              <p:nvPr/>
            </p:nvSpPr>
            <p:spPr>
              <a:xfrm rot="5400000">
                <a:off x="6185533" y="1128031"/>
                <a:ext cx="323813" cy="27849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17416" name="Group 25">
            <a:extLst>
              <a:ext uri="{FF2B5EF4-FFF2-40B4-BE49-F238E27FC236}">
                <a16:creationId xmlns:a16="http://schemas.microsoft.com/office/drawing/2014/main" id="{F4CAE289-2D78-4778-A121-BBEAA3665162}"/>
              </a:ext>
            </a:extLst>
          </p:cNvPr>
          <p:cNvGrpSpPr>
            <a:grpSpLocks/>
          </p:cNvGrpSpPr>
          <p:nvPr/>
        </p:nvGrpSpPr>
        <p:grpSpPr bwMode="auto">
          <a:xfrm>
            <a:off x="2251075" y="242888"/>
            <a:ext cx="7939088" cy="1857375"/>
            <a:chOff x="4266773" y="854335"/>
            <a:chExt cx="4384352" cy="1045403"/>
          </a:xfrm>
        </p:grpSpPr>
        <p:sp>
          <p:nvSpPr>
            <p:cNvPr id="17426" name="TextBox 26">
              <a:extLst>
                <a:ext uri="{FF2B5EF4-FFF2-40B4-BE49-F238E27FC236}">
                  <a16:creationId xmlns:a16="http://schemas.microsoft.com/office/drawing/2014/main" id="{218B718C-EC17-44A3-A339-AF7997306BB5}"/>
                </a:ext>
              </a:extLst>
            </p:cNvPr>
            <p:cNvSpPr txBox="1">
              <a:spLocks noChangeArrowheads="1"/>
            </p:cNvSpPr>
            <p:nvPr/>
          </p:nvSpPr>
          <p:spPr bwMode="auto">
            <a:xfrm>
              <a:off x="4266773" y="854335"/>
              <a:ext cx="2937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spAutoFit/>
            </a:bodyPr>
            <a:lstStyle/>
            <a:p>
              <a:endParaRPr lang="lv-LV" altLang="lv-LV" sz="2400" b="1"/>
            </a:p>
          </p:txBody>
        </p:sp>
        <p:sp>
          <p:nvSpPr>
            <p:cNvPr id="17427" name="TextBox 27">
              <a:extLst>
                <a:ext uri="{FF2B5EF4-FFF2-40B4-BE49-F238E27FC236}">
                  <a16:creationId xmlns:a16="http://schemas.microsoft.com/office/drawing/2014/main" id="{2D1697DE-E91F-4182-A8D7-B95C70B5B0E7}"/>
                </a:ext>
              </a:extLst>
            </p:cNvPr>
            <p:cNvSpPr txBox="1">
              <a:spLocks noChangeArrowheads="1"/>
            </p:cNvSpPr>
            <p:nvPr/>
          </p:nvSpPr>
          <p:spPr bwMode="auto">
            <a:xfrm>
              <a:off x="5804496" y="1323426"/>
              <a:ext cx="2846629" cy="5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107950">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spcAft>
                  <a:spcPts val="1500"/>
                </a:spcAft>
              </a:pPr>
              <a:r>
                <a:rPr lang="lv-LV" altLang="lv-LV" sz="1600">
                  <a:solidFill>
                    <a:srgbClr val="404040"/>
                  </a:solidFill>
                  <a:latin typeface="Verdana" panose="020B0604030504040204" pitchFamily="34" charset="0"/>
                </a:rPr>
                <a:t>POLITISKA UN OPERACIONĀLA STRATĒĢIJA – GALVENĀS </a:t>
              </a:r>
              <a:r>
                <a:rPr lang="lv-LV" altLang="lv-LV" sz="1600" b="1">
                  <a:solidFill>
                    <a:srgbClr val="9D2235"/>
                  </a:solidFill>
                  <a:latin typeface="Verdana" panose="020B0604030504040204" pitchFamily="34" charset="0"/>
                </a:rPr>
                <a:t>IZVĒLES </a:t>
              </a:r>
            </a:p>
            <a:p>
              <a:pPr>
                <a:spcAft>
                  <a:spcPts val="1500"/>
                </a:spcAft>
              </a:pPr>
              <a:r>
                <a:rPr lang="lv-LV" altLang="lv-LV" sz="1600">
                  <a:solidFill>
                    <a:srgbClr val="404040"/>
                  </a:solidFill>
                  <a:latin typeface="Verdana" panose="020B0604030504040204" pitchFamily="34" charset="0"/>
                </a:rPr>
                <a:t>VALSTS ATTĪSTĪBAS</a:t>
              </a:r>
              <a:r>
                <a:rPr lang="lv-LV" altLang="lv-LV" sz="1600">
                  <a:solidFill>
                    <a:srgbClr val="C00000"/>
                  </a:solidFill>
                  <a:latin typeface="Verdana" panose="020B0604030504040204" pitchFamily="34" charset="0"/>
                </a:rPr>
                <a:t> </a:t>
              </a:r>
              <a:r>
                <a:rPr lang="lv-LV" altLang="lv-LV" sz="1600" b="1">
                  <a:solidFill>
                    <a:srgbClr val="9D2235"/>
                  </a:solidFill>
                  <a:latin typeface="Verdana" panose="020B0604030504040204" pitchFamily="34" charset="0"/>
                </a:rPr>
                <a:t>VĪZIJA</a:t>
              </a:r>
              <a:r>
                <a:rPr lang="lv-LV" altLang="lv-LV" sz="1600">
                  <a:solidFill>
                    <a:srgbClr val="C00000"/>
                  </a:solidFill>
                  <a:latin typeface="Verdana" panose="020B0604030504040204" pitchFamily="34" charset="0"/>
                </a:rPr>
                <a:t> </a:t>
              </a:r>
              <a:r>
                <a:rPr lang="lv-LV" altLang="lv-LV" sz="1600">
                  <a:solidFill>
                    <a:srgbClr val="404040"/>
                  </a:solidFill>
                  <a:latin typeface="Verdana" panose="020B0604030504040204" pitchFamily="34" charset="0"/>
                </a:rPr>
                <a:t>UN VIRSMĒRĶIS</a:t>
              </a:r>
            </a:p>
          </p:txBody>
        </p:sp>
      </p:grpSp>
      <p:grpSp>
        <p:nvGrpSpPr>
          <p:cNvPr id="17417" name="Group 28">
            <a:extLst>
              <a:ext uri="{FF2B5EF4-FFF2-40B4-BE49-F238E27FC236}">
                <a16:creationId xmlns:a16="http://schemas.microsoft.com/office/drawing/2014/main" id="{52451963-111C-4699-BC59-0DAFF4A5C42F}"/>
              </a:ext>
            </a:extLst>
          </p:cNvPr>
          <p:cNvGrpSpPr>
            <a:grpSpLocks/>
          </p:cNvGrpSpPr>
          <p:nvPr/>
        </p:nvGrpSpPr>
        <p:grpSpPr bwMode="auto">
          <a:xfrm>
            <a:off x="2251075" y="2566988"/>
            <a:ext cx="8474075" cy="1482725"/>
            <a:chOff x="4334870" y="984521"/>
            <a:chExt cx="4341650" cy="1483157"/>
          </a:xfrm>
        </p:grpSpPr>
        <p:sp>
          <p:nvSpPr>
            <p:cNvPr id="17424" name="TextBox 29">
              <a:extLst>
                <a:ext uri="{FF2B5EF4-FFF2-40B4-BE49-F238E27FC236}">
                  <a16:creationId xmlns:a16="http://schemas.microsoft.com/office/drawing/2014/main" id="{79F1276F-EBE8-48DA-B051-4C8526CBFAEF}"/>
                </a:ext>
              </a:extLst>
            </p:cNvPr>
            <p:cNvSpPr txBox="1">
              <a:spLocks noChangeArrowheads="1"/>
            </p:cNvSpPr>
            <p:nvPr/>
          </p:nvSpPr>
          <p:spPr bwMode="auto">
            <a:xfrm>
              <a:off x="4334870" y="984521"/>
              <a:ext cx="2937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spAutoFit/>
            </a:bodyPr>
            <a:lstStyle/>
            <a:p>
              <a:endParaRPr lang="lv-LV" altLang="lv-LV" sz="2400" b="1"/>
            </a:p>
          </p:txBody>
        </p:sp>
        <p:sp>
          <p:nvSpPr>
            <p:cNvPr id="17425" name="TextBox 30">
              <a:extLst>
                <a:ext uri="{FF2B5EF4-FFF2-40B4-BE49-F238E27FC236}">
                  <a16:creationId xmlns:a16="http://schemas.microsoft.com/office/drawing/2014/main" id="{52455383-4283-4F55-9B5D-9A4A0CC7D81C}"/>
                </a:ext>
              </a:extLst>
            </p:cNvPr>
            <p:cNvSpPr txBox="1">
              <a:spLocks noChangeArrowheads="1"/>
            </p:cNvSpPr>
            <p:nvPr/>
          </p:nvSpPr>
          <p:spPr bwMode="auto">
            <a:xfrm>
              <a:off x="5739522" y="1005164"/>
              <a:ext cx="2936998" cy="146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107950">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spcAft>
                  <a:spcPts val="1500"/>
                </a:spcAft>
              </a:pPr>
              <a:r>
                <a:rPr lang="lv-LV" altLang="lv-LV" sz="1600" b="1">
                  <a:solidFill>
                    <a:srgbClr val="9D2235"/>
                  </a:solidFill>
                  <a:latin typeface="Verdana" panose="020B0604030504040204" pitchFamily="34" charset="0"/>
                </a:rPr>
                <a:t>PRIORITĀTES</a:t>
              </a:r>
              <a:r>
                <a:rPr lang="lv-LV" altLang="lv-LV" sz="1600">
                  <a:solidFill>
                    <a:srgbClr val="9D2235"/>
                  </a:solidFill>
                  <a:latin typeface="Verdana" panose="020B0604030504040204" pitchFamily="34" charset="0"/>
                </a:rPr>
                <a:t> – </a:t>
              </a:r>
              <a:r>
                <a:rPr lang="lv-LV" altLang="lv-LV" sz="1600" b="1">
                  <a:solidFill>
                    <a:srgbClr val="9D2235"/>
                  </a:solidFill>
                  <a:latin typeface="Verdana" panose="020B0604030504040204" pitchFamily="34" charset="0"/>
                </a:rPr>
                <a:t>STRATĒĢISKIE MĒRĶI </a:t>
              </a:r>
            </a:p>
            <a:p>
              <a:pPr>
                <a:spcAft>
                  <a:spcPts val="1500"/>
                </a:spcAft>
              </a:pPr>
              <a:r>
                <a:rPr lang="lv-LV" altLang="lv-LV" sz="1600">
                  <a:solidFill>
                    <a:srgbClr val="404040"/>
                  </a:solidFill>
                  <a:latin typeface="Verdana" panose="020B0604030504040204" pitchFamily="34" charset="0"/>
                </a:rPr>
                <a:t>RĪCĪBAS VIRZIENI/ </a:t>
              </a:r>
              <a:r>
                <a:rPr lang="lv-LV" altLang="lv-LV" sz="1600" b="1">
                  <a:solidFill>
                    <a:srgbClr val="9D2235"/>
                  </a:solidFill>
                  <a:latin typeface="Verdana" panose="020B0604030504040204" pitchFamily="34" charset="0"/>
                </a:rPr>
                <a:t>UZDEVUMI</a:t>
              </a:r>
              <a:r>
                <a:rPr lang="lv-LV" altLang="lv-LV" sz="1600" b="1">
                  <a:solidFill>
                    <a:srgbClr val="C00000"/>
                  </a:solidFill>
                  <a:latin typeface="Verdana" panose="020B0604030504040204" pitchFamily="34" charset="0"/>
                </a:rPr>
                <a:t> </a:t>
              </a:r>
              <a:r>
                <a:rPr lang="lv-LV" altLang="lv-LV" sz="1600">
                  <a:solidFill>
                    <a:srgbClr val="404040"/>
                  </a:solidFill>
                  <a:latin typeface="Verdana" panose="020B0604030504040204" pitchFamily="34" charset="0"/>
                </a:rPr>
                <a:t>KATRĀ PRIORITĀTĒ </a:t>
              </a:r>
            </a:p>
            <a:p>
              <a:pPr>
                <a:spcAft>
                  <a:spcPts val="1500"/>
                </a:spcAft>
              </a:pPr>
              <a:r>
                <a:rPr lang="lv-LV" altLang="lv-LV" sz="1600">
                  <a:solidFill>
                    <a:srgbClr val="404040"/>
                  </a:solidFill>
                  <a:latin typeface="Verdana" panose="020B0604030504040204" pitchFamily="34" charset="0"/>
                </a:rPr>
                <a:t>SASNIEDZAMIE RĪCĪBAS VIRZIENU/ POLITIKU </a:t>
              </a:r>
              <a:r>
                <a:rPr lang="lv-LV" altLang="lv-LV" sz="1600" b="1">
                  <a:solidFill>
                    <a:srgbClr val="9D2235"/>
                  </a:solidFill>
                  <a:latin typeface="Verdana" panose="020B0604030504040204" pitchFamily="34" charset="0"/>
                </a:rPr>
                <a:t>REZULTĀTI</a:t>
              </a:r>
              <a:r>
                <a:rPr lang="lv-LV" altLang="lv-LV" sz="1600" b="1">
                  <a:solidFill>
                    <a:srgbClr val="C00000"/>
                  </a:solidFill>
                  <a:latin typeface="Verdana" panose="020B0604030504040204" pitchFamily="34" charset="0"/>
                </a:rPr>
                <a:t> </a:t>
              </a:r>
            </a:p>
          </p:txBody>
        </p:sp>
      </p:grpSp>
      <p:grpSp>
        <p:nvGrpSpPr>
          <p:cNvPr id="17418" name="Group 31">
            <a:extLst>
              <a:ext uri="{FF2B5EF4-FFF2-40B4-BE49-F238E27FC236}">
                <a16:creationId xmlns:a16="http://schemas.microsoft.com/office/drawing/2014/main" id="{FF980358-7C5C-4F42-91ED-E2D9119E85D6}"/>
              </a:ext>
            </a:extLst>
          </p:cNvPr>
          <p:cNvGrpSpPr>
            <a:grpSpLocks/>
          </p:cNvGrpSpPr>
          <p:nvPr/>
        </p:nvGrpSpPr>
        <p:grpSpPr bwMode="auto">
          <a:xfrm>
            <a:off x="2143125" y="4414838"/>
            <a:ext cx="8943975" cy="1809760"/>
            <a:chOff x="4346991" y="1001849"/>
            <a:chExt cx="5985240" cy="1810098"/>
          </a:xfrm>
        </p:grpSpPr>
        <p:sp>
          <p:nvSpPr>
            <p:cNvPr id="17422" name="TextBox 32">
              <a:extLst>
                <a:ext uri="{FF2B5EF4-FFF2-40B4-BE49-F238E27FC236}">
                  <a16:creationId xmlns:a16="http://schemas.microsoft.com/office/drawing/2014/main" id="{A12E9328-FB56-4F1A-BD22-AF20D6BE173E}"/>
                </a:ext>
              </a:extLst>
            </p:cNvPr>
            <p:cNvSpPr txBox="1">
              <a:spLocks noChangeArrowheads="1"/>
            </p:cNvSpPr>
            <p:nvPr/>
          </p:nvSpPr>
          <p:spPr bwMode="auto">
            <a:xfrm>
              <a:off x="4346991" y="1001849"/>
              <a:ext cx="2937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spAutoFit/>
            </a:bodyPr>
            <a:lstStyle/>
            <a:p>
              <a:endParaRPr lang="lv-LV" altLang="lv-LV" sz="2400" b="1"/>
            </a:p>
          </p:txBody>
        </p:sp>
        <p:sp>
          <p:nvSpPr>
            <p:cNvPr id="17423" name="TextBox 33">
              <a:extLst>
                <a:ext uri="{FF2B5EF4-FFF2-40B4-BE49-F238E27FC236}">
                  <a16:creationId xmlns:a16="http://schemas.microsoft.com/office/drawing/2014/main" id="{20E45636-D47F-497D-A9F3-879DB0217732}"/>
                </a:ext>
              </a:extLst>
            </p:cNvPr>
            <p:cNvSpPr txBox="1">
              <a:spLocks noChangeArrowheads="1"/>
            </p:cNvSpPr>
            <p:nvPr/>
          </p:nvSpPr>
          <p:spPr bwMode="auto">
            <a:xfrm>
              <a:off x="6233712" y="1103468"/>
              <a:ext cx="4098519" cy="170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107950">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spcAft>
                  <a:spcPts val="1500"/>
                </a:spcAft>
              </a:pPr>
              <a:r>
                <a:rPr lang="lv-LV" altLang="lv-LV" sz="1600" dirty="0">
                  <a:solidFill>
                    <a:srgbClr val="404040"/>
                  </a:solidFill>
                  <a:latin typeface="Verdana" panose="020B0604030504040204" pitchFamily="34" charset="0"/>
                </a:rPr>
                <a:t>INDIKATĪVIE FINANŠU </a:t>
              </a:r>
              <a:r>
                <a:rPr lang="lv-LV" altLang="lv-LV" sz="1600" b="1" dirty="0">
                  <a:solidFill>
                    <a:srgbClr val="9D2235"/>
                  </a:solidFill>
                  <a:latin typeface="Verdana" panose="020B0604030504040204" pitchFamily="34" charset="0"/>
                </a:rPr>
                <a:t>IEGULDĪJUMI</a:t>
              </a:r>
              <a:r>
                <a:rPr lang="lv-LV" altLang="lv-LV" sz="1600" dirty="0">
                  <a:solidFill>
                    <a:srgbClr val="9D2235"/>
                  </a:solidFill>
                  <a:latin typeface="Verdana" panose="020B0604030504040204" pitchFamily="34" charset="0"/>
                </a:rPr>
                <a:t>/ </a:t>
              </a:r>
              <a:r>
                <a:rPr lang="lv-LV" altLang="lv-LV" sz="1600" dirty="0">
                  <a:solidFill>
                    <a:srgbClr val="404040"/>
                  </a:solidFill>
                  <a:latin typeface="Verdana" panose="020B0604030504040204" pitchFamily="34" charset="0"/>
                </a:rPr>
                <a:t>LIELIE PROJEKTI AR KPI/ </a:t>
              </a:r>
              <a:r>
                <a:rPr lang="lv-LV" altLang="lv-LV" sz="1600" b="1" dirty="0">
                  <a:solidFill>
                    <a:srgbClr val="9D2235"/>
                  </a:solidFill>
                  <a:latin typeface="Verdana" panose="020B0604030504040204" pitchFamily="34" charset="0"/>
                </a:rPr>
                <a:t>ATDEVE</a:t>
              </a:r>
              <a:r>
                <a:rPr lang="lv-LV" altLang="lv-LV" sz="1600" dirty="0">
                  <a:solidFill>
                    <a:srgbClr val="404040"/>
                  </a:solidFill>
                  <a:latin typeface="Verdana" panose="020B0604030504040204" pitchFamily="34" charset="0"/>
                </a:rPr>
                <a:t>/ IETEKME UZ POLITIKU REZULTĀTIEM</a:t>
              </a:r>
            </a:p>
            <a:p>
              <a:pPr>
                <a:spcAft>
                  <a:spcPts val="1500"/>
                </a:spcAft>
              </a:pPr>
              <a:r>
                <a:rPr lang="lv-LV" altLang="lv-LV" sz="1600" b="1" dirty="0">
                  <a:solidFill>
                    <a:srgbClr val="9D2235"/>
                  </a:solidFill>
                  <a:latin typeface="Verdana" panose="020B0604030504040204" pitchFamily="34" charset="0"/>
                </a:rPr>
                <a:t>ATBILDĪGĀS</a:t>
              </a:r>
              <a:r>
                <a:rPr lang="lv-LV" altLang="lv-LV" sz="1600" dirty="0">
                  <a:solidFill>
                    <a:srgbClr val="6CB32B"/>
                  </a:solidFill>
                  <a:latin typeface="Verdana" panose="020B0604030504040204" pitchFamily="34" charset="0"/>
                </a:rPr>
                <a:t> </a:t>
              </a:r>
              <a:r>
                <a:rPr lang="lv-LV" altLang="lv-LV" sz="1600" dirty="0">
                  <a:solidFill>
                    <a:srgbClr val="404040"/>
                  </a:solidFill>
                  <a:latin typeface="Verdana" panose="020B0604030504040204" pitchFamily="34" charset="0"/>
                </a:rPr>
                <a:t>INSTITŪCIJAS</a:t>
              </a:r>
            </a:p>
            <a:p>
              <a:pPr>
                <a:spcAft>
                  <a:spcPts val="1500"/>
                </a:spcAft>
              </a:pPr>
              <a:r>
                <a:rPr lang="lv-LV" altLang="lv-LV" sz="1600" b="1" dirty="0">
                  <a:solidFill>
                    <a:srgbClr val="9D2235"/>
                  </a:solidFill>
                  <a:latin typeface="Verdana" panose="020B0604030504040204" pitchFamily="34" charset="0"/>
                </a:rPr>
                <a:t>ĪSTENOŠANAS</a:t>
              </a:r>
              <a:r>
                <a:rPr lang="lv-LV" altLang="lv-LV" sz="1600" dirty="0">
                  <a:solidFill>
                    <a:srgbClr val="404040"/>
                  </a:solidFill>
                  <a:latin typeface="Verdana" panose="020B0604030504040204" pitchFamily="34" charset="0"/>
                </a:rPr>
                <a:t>, </a:t>
              </a:r>
              <a:r>
                <a:rPr lang="lv-LV" altLang="lv-LV" sz="1600" dirty="0">
                  <a:latin typeface="Verdana" panose="020B0604030504040204" pitchFamily="34" charset="0"/>
                </a:rPr>
                <a:t>UZRAUDZĪBAS</a:t>
              </a:r>
              <a:r>
                <a:rPr lang="lv-LV" altLang="lv-LV" sz="1600" dirty="0">
                  <a:solidFill>
                    <a:srgbClr val="6CB32B"/>
                  </a:solidFill>
                  <a:latin typeface="Verdana" panose="020B0604030504040204" pitchFamily="34" charset="0"/>
                </a:rPr>
                <a:t> </a:t>
              </a:r>
              <a:r>
                <a:rPr lang="lv-LV" altLang="lv-LV" sz="1600" dirty="0">
                  <a:solidFill>
                    <a:srgbClr val="404040"/>
                  </a:solidFill>
                  <a:latin typeface="Verdana" panose="020B0604030504040204" pitchFamily="34" charset="0"/>
                </a:rPr>
                <a:t>UN NOVĒRTĒŠANAS PROCESS  </a:t>
              </a:r>
            </a:p>
          </p:txBody>
        </p:sp>
      </p:grpSp>
      <p:pic>
        <p:nvPicPr>
          <p:cNvPr id="17419" name="Graphic 38" descr="Bullseye">
            <a:extLst>
              <a:ext uri="{FF2B5EF4-FFF2-40B4-BE49-F238E27FC236}">
                <a16:creationId xmlns:a16="http://schemas.microsoft.com/office/drawing/2014/main" id="{01BF2165-5839-4DFF-92A9-0FAAB6531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75" y="32448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Graphic 39" descr="Head with Gears">
            <a:extLst>
              <a:ext uri="{FF2B5EF4-FFF2-40B4-BE49-F238E27FC236}">
                <a16:creationId xmlns:a16="http://schemas.microsoft.com/office/drawing/2014/main" id="{CCEDD324-246E-437B-9EE5-DEB3D3E43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4175" y="12239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Graphic 40" descr="Lightbulb">
            <a:extLst>
              <a:ext uri="{FF2B5EF4-FFF2-40B4-BE49-F238E27FC236}">
                <a16:creationId xmlns:a16="http://schemas.microsoft.com/office/drawing/2014/main" id="{9D8D5A66-6B63-4EFF-98A3-7DACBB3965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9900" y="53768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0443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763713" y="584200"/>
            <a:ext cx="8128000" cy="1036638"/>
          </a:xfrm>
        </p:spPr>
        <p:txBody>
          <a:bodyPr/>
          <a:lstStyle/>
          <a:p>
            <a:r>
              <a:rPr lang="lv-LV" altLang="lv-LV" dirty="0">
                <a:solidFill>
                  <a:srgbClr val="9E0000"/>
                </a:solidFill>
              </a:rPr>
              <a:t>Latvija 2030 Vīzija</a:t>
            </a:r>
          </a:p>
        </p:txBody>
      </p:sp>
      <p:sp>
        <p:nvSpPr>
          <p:cNvPr id="33795" name="Content Placeholder 2"/>
          <p:cNvSpPr>
            <a:spLocks noGrp="1"/>
          </p:cNvSpPr>
          <p:nvPr>
            <p:ph idx="1"/>
          </p:nvPr>
        </p:nvSpPr>
        <p:spPr>
          <a:xfrm>
            <a:off x="1763713" y="1565276"/>
            <a:ext cx="10237787" cy="4797425"/>
          </a:xfrm>
        </p:spPr>
        <p:txBody>
          <a:bodyPr>
            <a:normAutofit fontScale="85000" lnSpcReduction="20000"/>
          </a:bodyPr>
          <a:lstStyle/>
          <a:p>
            <a:pPr>
              <a:lnSpc>
                <a:spcPct val="100000"/>
              </a:lnSpc>
              <a:spcBef>
                <a:spcPts val="1800"/>
              </a:spcBef>
              <a:spcAft>
                <a:spcPts val="600"/>
              </a:spcAft>
            </a:pPr>
            <a:r>
              <a:rPr lang="lv-LV" altLang="lv-LV" sz="1900" dirty="0">
                <a:solidFill>
                  <a:srgbClr val="262626"/>
                </a:solidFill>
              </a:rPr>
              <a:t>2030. gadā Latvija būs plaukstoša </a:t>
            </a:r>
            <a:r>
              <a:rPr lang="lv-LV" altLang="lv-LV" sz="1900" dirty="0">
                <a:solidFill>
                  <a:srgbClr val="9E0000"/>
                </a:solidFill>
              </a:rPr>
              <a:t>aktīvu</a:t>
            </a:r>
            <a:r>
              <a:rPr lang="lv-LV" altLang="lv-LV" sz="1900" dirty="0">
                <a:solidFill>
                  <a:srgbClr val="262626"/>
                </a:solidFill>
              </a:rPr>
              <a:t> un </a:t>
            </a:r>
            <a:r>
              <a:rPr lang="lv-LV" altLang="lv-LV" sz="1900" dirty="0">
                <a:solidFill>
                  <a:srgbClr val="9E0000"/>
                </a:solidFill>
              </a:rPr>
              <a:t>atbildīgu pilsoņu </a:t>
            </a:r>
            <a:r>
              <a:rPr lang="lv-LV" altLang="lv-LV" sz="1900" dirty="0">
                <a:solidFill>
                  <a:srgbClr val="262626"/>
                </a:solidFill>
              </a:rPr>
              <a:t>valsts. </a:t>
            </a:r>
          </a:p>
          <a:p>
            <a:pPr>
              <a:lnSpc>
                <a:spcPct val="100000"/>
              </a:lnSpc>
              <a:spcBef>
                <a:spcPts val="1800"/>
              </a:spcBef>
              <a:spcAft>
                <a:spcPts val="600"/>
              </a:spcAft>
            </a:pPr>
            <a:r>
              <a:rPr lang="lv-LV" altLang="lv-LV" sz="1900" dirty="0">
                <a:solidFill>
                  <a:srgbClr val="262626"/>
                </a:solidFill>
              </a:rPr>
              <a:t>Ikviens varēs justies </a:t>
            </a:r>
            <a:r>
              <a:rPr lang="lv-LV" altLang="lv-LV" sz="1900" dirty="0">
                <a:solidFill>
                  <a:srgbClr val="9E0000"/>
                </a:solidFill>
              </a:rPr>
              <a:t>drošs </a:t>
            </a:r>
            <a:r>
              <a:rPr lang="lv-LV" altLang="lv-LV" sz="1900" dirty="0">
                <a:solidFill>
                  <a:srgbClr val="262626"/>
                </a:solidFill>
              </a:rPr>
              <a:t>un </a:t>
            </a:r>
            <a:r>
              <a:rPr lang="lv-LV" altLang="lv-LV" sz="1900" dirty="0">
                <a:solidFill>
                  <a:srgbClr val="9E0000"/>
                </a:solidFill>
              </a:rPr>
              <a:t>piederīgs</a:t>
            </a:r>
            <a:r>
              <a:rPr lang="lv-LV" altLang="lv-LV" sz="1900" dirty="0">
                <a:solidFill>
                  <a:srgbClr val="262626"/>
                </a:solidFill>
              </a:rPr>
              <a:t> Latvijai, šeit katrs varēs </a:t>
            </a:r>
            <a:r>
              <a:rPr lang="lv-LV" altLang="lv-LV" sz="1900" dirty="0">
                <a:solidFill>
                  <a:srgbClr val="9E0000"/>
                </a:solidFill>
              </a:rPr>
              <a:t>īstenot</a:t>
            </a:r>
            <a:r>
              <a:rPr lang="lv-LV" altLang="lv-LV" sz="1900" dirty="0">
                <a:solidFill>
                  <a:srgbClr val="262626"/>
                </a:solidFill>
              </a:rPr>
              <a:t> savus </a:t>
            </a:r>
            <a:r>
              <a:rPr lang="lv-LV" altLang="lv-LV" sz="1900" dirty="0">
                <a:solidFill>
                  <a:srgbClr val="9E0000"/>
                </a:solidFill>
              </a:rPr>
              <a:t>mērķus. </a:t>
            </a:r>
          </a:p>
          <a:p>
            <a:pPr>
              <a:lnSpc>
                <a:spcPct val="100000"/>
              </a:lnSpc>
              <a:spcBef>
                <a:spcPts val="1800"/>
              </a:spcBef>
              <a:spcAft>
                <a:spcPts val="600"/>
              </a:spcAft>
            </a:pPr>
            <a:r>
              <a:rPr lang="lv-LV" altLang="lv-LV" sz="1900" dirty="0">
                <a:solidFill>
                  <a:srgbClr val="262626"/>
                </a:solidFill>
              </a:rPr>
              <a:t>Nācijas stiprums sakņosies mantotajās, iepazītajās un jaunradītajās </a:t>
            </a:r>
            <a:r>
              <a:rPr lang="lv-LV" altLang="lv-LV" sz="1900" dirty="0">
                <a:solidFill>
                  <a:srgbClr val="9E0000"/>
                </a:solidFill>
              </a:rPr>
              <a:t>kultūras</a:t>
            </a:r>
            <a:r>
              <a:rPr lang="lv-LV" altLang="lv-LV" sz="1900" dirty="0">
                <a:solidFill>
                  <a:srgbClr val="262626"/>
                </a:solidFill>
              </a:rPr>
              <a:t> un garīgajās </a:t>
            </a:r>
            <a:r>
              <a:rPr lang="lv-LV" altLang="lv-LV" sz="1900" dirty="0">
                <a:solidFill>
                  <a:srgbClr val="9E0000"/>
                </a:solidFill>
              </a:rPr>
              <a:t>vērtībās</a:t>
            </a:r>
            <a:r>
              <a:rPr lang="lv-LV" altLang="lv-LV" sz="1900" dirty="0">
                <a:solidFill>
                  <a:srgbClr val="262626"/>
                </a:solidFill>
              </a:rPr>
              <a:t>, latviešu valodas bagātībā un citu valodu zināšanās.</a:t>
            </a:r>
          </a:p>
          <a:p>
            <a:pPr>
              <a:lnSpc>
                <a:spcPct val="100000"/>
              </a:lnSpc>
              <a:spcBef>
                <a:spcPts val="1800"/>
              </a:spcBef>
              <a:spcAft>
                <a:spcPts val="600"/>
              </a:spcAft>
            </a:pPr>
            <a:r>
              <a:rPr lang="lv-LV" altLang="lv-LV" sz="1900" dirty="0">
                <a:solidFill>
                  <a:srgbClr val="262626"/>
                </a:solidFill>
              </a:rPr>
              <a:t>Tas </a:t>
            </a:r>
            <a:r>
              <a:rPr lang="lv-LV" altLang="lv-LV" sz="1900" dirty="0">
                <a:solidFill>
                  <a:srgbClr val="9E0000"/>
                </a:solidFill>
              </a:rPr>
              <a:t>vienos sabiedrību </a:t>
            </a:r>
            <a:r>
              <a:rPr lang="lv-LV" altLang="lv-LV" sz="1900" dirty="0">
                <a:solidFill>
                  <a:srgbClr val="262626"/>
                </a:solidFill>
              </a:rPr>
              <a:t>jaunu, daudzveidīgu un neatkārtojamu vērtību radīšanai </a:t>
            </a:r>
            <a:r>
              <a:rPr lang="lv-LV" altLang="lv-LV" sz="1900" dirty="0">
                <a:solidFill>
                  <a:srgbClr val="9E0000"/>
                </a:solidFill>
              </a:rPr>
              <a:t>ekonomikā, zinātnē un kultūrā</a:t>
            </a:r>
            <a:r>
              <a:rPr lang="lv-LV" altLang="lv-LV" sz="1900" dirty="0">
                <a:solidFill>
                  <a:srgbClr val="262626"/>
                </a:solidFill>
              </a:rPr>
              <a:t>, kuras novērtēs, pazīs un cienīs arī ārpus Latvijas.  </a:t>
            </a:r>
          </a:p>
          <a:p>
            <a:pPr>
              <a:lnSpc>
                <a:spcPct val="100000"/>
              </a:lnSpc>
              <a:spcBef>
                <a:spcPts val="1800"/>
              </a:spcBef>
              <a:spcAft>
                <a:spcPts val="600"/>
              </a:spcAft>
            </a:pPr>
            <a:r>
              <a:rPr lang="lv-LV" altLang="lv-LV" sz="1900" dirty="0">
                <a:solidFill>
                  <a:srgbClr val="9E0000"/>
                </a:solidFill>
              </a:rPr>
              <a:t>Rīga</a:t>
            </a:r>
            <a:r>
              <a:rPr lang="lv-LV" altLang="lv-LV" sz="1900" dirty="0">
                <a:solidFill>
                  <a:srgbClr val="262626"/>
                </a:solidFill>
              </a:rPr>
              <a:t> būs nozīmīgs kultūras, tūrisma </a:t>
            </a:r>
            <a:r>
              <a:rPr lang="lv-LV" altLang="lv-LV" sz="1900" dirty="0">
                <a:solidFill>
                  <a:srgbClr val="9E0000"/>
                </a:solidFill>
              </a:rPr>
              <a:t>un biznesa centrs Eiropā. Pilsētu </a:t>
            </a:r>
            <a:r>
              <a:rPr lang="lv-LV" altLang="lv-LV" sz="1900" dirty="0">
                <a:solidFill>
                  <a:srgbClr val="262626"/>
                </a:solidFill>
              </a:rPr>
              <a:t>un </a:t>
            </a:r>
            <a:r>
              <a:rPr lang="lv-LV" altLang="lv-LV" sz="1900" dirty="0">
                <a:solidFill>
                  <a:srgbClr val="9E0000"/>
                </a:solidFill>
              </a:rPr>
              <a:t>lauku partnerība </a:t>
            </a:r>
            <a:r>
              <a:rPr lang="lv-LV" altLang="lv-LV" sz="1900" dirty="0">
                <a:solidFill>
                  <a:srgbClr val="262626"/>
                </a:solidFill>
              </a:rPr>
              <a:t>nodrošinās augstu dzīves kvalitāti visā Latvijas teritorijā.  </a:t>
            </a:r>
          </a:p>
          <a:p>
            <a:pPr>
              <a:lnSpc>
                <a:spcPct val="100000"/>
              </a:lnSpc>
              <a:spcBef>
                <a:spcPts val="1800"/>
              </a:spcBef>
              <a:spcAft>
                <a:spcPts val="600"/>
              </a:spcAft>
            </a:pPr>
            <a:r>
              <a:rPr lang="lv-LV" altLang="lv-LV" sz="1900" dirty="0">
                <a:solidFill>
                  <a:srgbClr val="262626"/>
                </a:solidFill>
              </a:rPr>
              <a:t>Latvija – mūsu mājas – zaļa un sakopta, radoša un ērti sasniedzama vieta pasaules telpā, </a:t>
            </a:r>
            <a:r>
              <a:rPr lang="lv-LV" altLang="lv-LV" sz="1900" dirty="0">
                <a:solidFill>
                  <a:srgbClr val="9E0000"/>
                </a:solidFill>
              </a:rPr>
              <a:t>par</a:t>
            </a:r>
            <a:r>
              <a:rPr lang="lv-LV" altLang="lv-LV" sz="1900" dirty="0">
                <a:solidFill>
                  <a:srgbClr val="262626"/>
                </a:solidFill>
              </a:rPr>
              <a:t> kuras </a:t>
            </a:r>
            <a:r>
              <a:rPr lang="lv-LV" altLang="lv-LV" sz="1900" dirty="0">
                <a:solidFill>
                  <a:srgbClr val="9E0000"/>
                </a:solidFill>
              </a:rPr>
              <a:t>ilgtspējīgu attīstību </a:t>
            </a:r>
            <a:r>
              <a:rPr lang="lv-LV" altLang="lv-LV" sz="1900" dirty="0">
                <a:solidFill>
                  <a:srgbClr val="262626"/>
                </a:solidFill>
              </a:rPr>
              <a:t>mēs </a:t>
            </a:r>
            <a:r>
              <a:rPr lang="lv-LV" altLang="lv-LV" sz="1900" dirty="0">
                <a:solidFill>
                  <a:srgbClr val="9E0000"/>
                </a:solidFill>
              </a:rPr>
              <a:t>esam atbildīgi </a:t>
            </a:r>
            <a:r>
              <a:rPr lang="lv-LV" altLang="lv-LV" sz="1900" dirty="0">
                <a:solidFill>
                  <a:srgbClr val="262626"/>
                </a:solidFill>
              </a:rPr>
              <a:t>nākamo paaudžu priekšā</a:t>
            </a:r>
          </a:p>
          <a:p>
            <a:pPr>
              <a:lnSpc>
                <a:spcPct val="100000"/>
              </a:lnSpc>
              <a:spcBef>
                <a:spcPts val="1800"/>
              </a:spcBef>
              <a:spcAft>
                <a:spcPts val="600"/>
              </a:spcAft>
            </a:pPr>
            <a:endParaRPr lang="lv-LV" altLang="lv-LV" sz="1600" dirty="0">
              <a:solidFill>
                <a:srgbClr val="65863E"/>
              </a:solidFill>
            </a:endParaRPr>
          </a:p>
          <a:p>
            <a:endParaRPr lang="lv-LV" altLang="lv-LV" sz="1600" dirty="0">
              <a:solidFill>
                <a:srgbClr val="65863E"/>
              </a:solidFill>
            </a:endParaRPr>
          </a:p>
          <a:p>
            <a:r>
              <a:rPr lang="lv-LV" altLang="lv-LV" sz="1000" i="1" dirty="0">
                <a:solidFill>
                  <a:schemeClr val="bg1">
                    <a:lumMod val="50000"/>
                  </a:schemeClr>
                </a:solidFill>
              </a:rPr>
              <a:t>Avots: Latvijas ilgtspējīgas attīstības stratēģija līdz 2030.gadam, Saeima 2010.g jūnijs </a:t>
            </a:r>
          </a:p>
        </p:txBody>
      </p:sp>
    </p:spTree>
    <p:extLst>
      <p:ext uri="{BB962C8B-B14F-4D97-AF65-F5344CB8AC3E}">
        <p14:creationId xmlns:p14="http://schemas.microsoft.com/office/powerpoint/2010/main" val="3834344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A7159-F012-044D-A315-5236FBE2739B}"/>
              </a:ext>
            </a:extLst>
          </p:cNvPr>
          <p:cNvSpPr txBox="1">
            <a:spLocks/>
          </p:cNvSpPr>
          <p:nvPr/>
        </p:nvSpPr>
        <p:spPr>
          <a:xfrm>
            <a:off x="336651" y="96650"/>
            <a:ext cx="10515600" cy="8743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06450" lvl="3" indent="-342900" defTabSz="938213" eaLnBrk="0" hangingPunct="0"/>
            <a:r>
              <a:rPr lang="lv-LV" altLang="lv-LV" sz="2800" b="1" cap="all" dirty="0">
                <a:solidFill>
                  <a:srgbClr val="9D2235"/>
                </a:solidFill>
                <a:latin typeface="Verdana" panose="020B0604030504040204" pitchFamily="34" charset="0"/>
                <a:ea typeface="Verdana" panose="020B0604030504040204" pitchFamily="34" charset="0"/>
                <a:cs typeface="Verdana" panose="020B0604030504040204" pitchFamily="34" charset="0"/>
              </a:rPr>
              <a:t>NAP2027 </a:t>
            </a:r>
            <a:r>
              <a:rPr lang="lv-LV" altLang="lv-LV" sz="2800" b="1" dirty="0">
                <a:solidFill>
                  <a:srgbClr val="A50021"/>
                </a:solidFill>
                <a:latin typeface="Verdana" panose="020B0604030504040204" pitchFamily="34" charset="0"/>
                <a:ea typeface="Verdana" panose="020B0604030504040204" pitchFamily="34" charset="0"/>
                <a:cs typeface="Verdana" panose="020B0604030504040204" pitchFamily="34" charset="0"/>
              </a:rPr>
              <a:t>definēts, ņemot vērā</a:t>
            </a:r>
          </a:p>
        </p:txBody>
      </p:sp>
      <p:sp>
        <p:nvSpPr>
          <p:cNvPr id="3" name="Shape">
            <a:extLst>
              <a:ext uri="{FF2B5EF4-FFF2-40B4-BE49-F238E27FC236}">
                <a16:creationId xmlns:a16="http://schemas.microsoft.com/office/drawing/2014/main" id="{F96891C8-C1AC-7C4C-8675-0E75610850D9}"/>
              </a:ext>
            </a:extLst>
          </p:cNvPr>
          <p:cNvSpPr/>
          <p:nvPr/>
        </p:nvSpPr>
        <p:spPr>
          <a:xfrm rot="20776764">
            <a:off x="4352998" y="2530614"/>
            <a:ext cx="2482906" cy="3267273"/>
          </a:xfrm>
          <a:custGeom>
            <a:avLst/>
            <a:gdLst/>
            <a:ahLst/>
            <a:cxnLst>
              <a:cxn ang="0">
                <a:pos x="wd2" y="hd2"/>
              </a:cxn>
              <a:cxn ang="5400000">
                <a:pos x="wd2" y="hd2"/>
              </a:cxn>
              <a:cxn ang="10800000">
                <a:pos x="wd2" y="hd2"/>
              </a:cxn>
              <a:cxn ang="16200000">
                <a:pos x="wd2" y="hd2"/>
              </a:cxn>
            </a:cxnLst>
            <a:rect l="0" t="0" r="r" b="b"/>
            <a:pathLst>
              <a:path w="21528" h="21600" extrusionOk="0">
                <a:moveTo>
                  <a:pt x="21490" y="20100"/>
                </a:moveTo>
                <a:lnTo>
                  <a:pt x="19969" y="17230"/>
                </a:lnTo>
                <a:cubicBezTo>
                  <a:pt x="13236" y="17218"/>
                  <a:pt x="7602" y="13660"/>
                  <a:pt x="6133" y="8886"/>
                </a:cubicBezTo>
                <a:cubicBezTo>
                  <a:pt x="5966" y="8344"/>
                  <a:pt x="5852" y="7788"/>
                  <a:pt x="5797" y="7220"/>
                </a:cubicBezTo>
                <a:cubicBezTo>
                  <a:pt x="5795" y="7202"/>
                  <a:pt x="5792" y="7185"/>
                  <a:pt x="5790" y="7167"/>
                </a:cubicBezTo>
                <a:cubicBezTo>
                  <a:pt x="5784" y="7137"/>
                  <a:pt x="5779" y="7106"/>
                  <a:pt x="5775" y="7074"/>
                </a:cubicBezTo>
                <a:cubicBezTo>
                  <a:pt x="5764" y="6983"/>
                  <a:pt x="5754" y="6891"/>
                  <a:pt x="5747" y="6799"/>
                </a:cubicBezTo>
                <a:cubicBezTo>
                  <a:pt x="5745" y="6776"/>
                  <a:pt x="5741" y="6754"/>
                  <a:pt x="5740" y="6730"/>
                </a:cubicBezTo>
                <a:cubicBezTo>
                  <a:pt x="5740" y="6723"/>
                  <a:pt x="5739" y="6716"/>
                  <a:pt x="5739" y="6708"/>
                </a:cubicBezTo>
                <a:cubicBezTo>
                  <a:pt x="5732" y="6598"/>
                  <a:pt x="5730" y="6489"/>
                  <a:pt x="5731" y="6380"/>
                </a:cubicBezTo>
                <a:cubicBezTo>
                  <a:pt x="5731" y="6362"/>
                  <a:pt x="5732" y="6344"/>
                  <a:pt x="5734" y="6325"/>
                </a:cubicBezTo>
                <a:cubicBezTo>
                  <a:pt x="5735" y="6227"/>
                  <a:pt x="5740" y="6129"/>
                  <a:pt x="5747" y="6032"/>
                </a:cubicBezTo>
                <a:cubicBezTo>
                  <a:pt x="5748" y="6021"/>
                  <a:pt x="5747" y="6011"/>
                  <a:pt x="5748" y="6000"/>
                </a:cubicBezTo>
                <a:cubicBezTo>
                  <a:pt x="5752" y="5958"/>
                  <a:pt x="5758" y="5916"/>
                  <a:pt x="5762" y="5874"/>
                </a:cubicBezTo>
                <a:cubicBezTo>
                  <a:pt x="5767" y="5825"/>
                  <a:pt x="5773" y="5775"/>
                  <a:pt x="5779" y="5727"/>
                </a:cubicBezTo>
                <a:cubicBezTo>
                  <a:pt x="5786" y="5676"/>
                  <a:pt x="5795" y="5626"/>
                  <a:pt x="5804" y="5575"/>
                </a:cubicBezTo>
                <a:cubicBezTo>
                  <a:pt x="5813" y="5523"/>
                  <a:pt x="5821" y="5471"/>
                  <a:pt x="5831" y="5418"/>
                </a:cubicBezTo>
                <a:cubicBezTo>
                  <a:pt x="5839" y="5377"/>
                  <a:pt x="5850" y="5338"/>
                  <a:pt x="5859" y="5297"/>
                </a:cubicBezTo>
                <a:cubicBezTo>
                  <a:pt x="5873" y="5235"/>
                  <a:pt x="5887" y="5173"/>
                  <a:pt x="5904" y="5110"/>
                </a:cubicBezTo>
                <a:cubicBezTo>
                  <a:pt x="5911" y="5086"/>
                  <a:pt x="5919" y="5064"/>
                  <a:pt x="5925" y="5040"/>
                </a:cubicBezTo>
                <a:cubicBezTo>
                  <a:pt x="6532" y="2914"/>
                  <a:pt x="8514" y="1180"/>
                  <a:pt x="11129" y="399"/>
                </a:cubicBezTo>
                <a:cubicBezTo>
                  <a:pt x="11136" y="397"/>
                  <a:pt x="11141" y="395"/>
                  <a:pt x="11146" y="393"/>
                </a:cubicBezTo>
                <a:cubicBezTo>
                  <a:pt x="11158" y="390"/>
                  <a:pt x="11168" y="386"/>
                  <a:pt x="11180" y="383"/>
                </a:cubicBezTo>
                <a:cubicBezTo>
                  <a:pt x="11250" y="362"/>
                  <a:pt x="11322" y="343"/>
                  <a:pt x="11394" y="324"/>
                </a:cubicBezTo>
                <a:cubicBezTo>
                  <a:pt x="11440" y="312"/>
                  <a:pt x="11484" y="298"/>
                  <a:pt x="11528" y="287"/>
                </a:cubicBezTo>
                <a:cubicBezTo>
                  <a:pt x="11544" y="283"/>
                  <a:pt x="11561" y="279"/>
                  <a:pt x="11576" y="275"/>
                </a:cubicBezTo>
                <a:cubicBezTo>
                  <a:pt x="11630" y="261"/>
                  <a:pt x="11685" y="249"/>
                  <a:pt x="11738" y="237"/>
                </a:cubicBezTo>
                <a:cubicBezTo>
                  <a:pt x="11802" y="222"/>
                  <a:pt x="11865" y="206"/>
                  <a:pt x="11929" y="192"/>
                </a:cubicBezTo>
                <a:cubicBezTo>
                  <a:pt x="11951" y="187"/>
                  <a:pt x="11972" y="183"/>
                  <a:pt x="11994" y="179"/>
                </a:cubicBezTo>
                <a:cubicBezTo>
                  <a:pt x="12019" y="174"/>
                  <a:pt x="12045" y="169"/>
                  <a:pt x="12069" y="164"/>
                </a:cubicBezTo>
                <a:cubicBezTo>
                  <a:pt x="12166" y="145"/>
                  <a:pt x="12261" y="127"/>
                  <a:pt x="12359" y="110"/>
                </a:cubicBezTo>
                <a:cubicBezTo>
                  <a:pt x="12401" y="103"/>
                  <a:pt x="12441" y="96"/>
                  <a:pt x="12483" y="90"/>
                </a:cubicBezTo>
                <a:cubicBezTo>
                  <a:pt x="12587" y="73"/>
                  <a:pt x="12693" y="57"/>
                  <a:pt x="12800" y="44"/>
                </a:cubicBezTo>
                <a:cubicBezTo>
                  <a:pt x="12843" y="38"/>
                  <a:pt x="12886" y="33"/>
                  <a:pt x="12929" y="28"/>
                </a:cubicBezTo>
                <a:cubicBezTo>
                  <a:pt x="13013" y="18"/>
                  <a:pt x="13099" y="9"/>
                  <a:pt x="13186" y="0"/>
                </a:cubicBezTo>
                <a:cubicBezTo>
                  <a:pt x="12436" y="42"/>
                  <a:pt x="11703" y="129"/>
                  <a:pt x="10991" y="254"/>
                </a:cubicBezTo>
                <a:cubicBezTo>
                  <a:pt x="4702" y="1370"/>
                  <a:pt x="16" y="5648"/>
                  <a:pt x="0" y="10759"/>
                </a:cubicBezTo>
                <a:cubicBezTo>
                  <a:pt x="0" y="10768"/>
                  <a:pt x="0" y="10777"/>
                  <a:pt x="0" y="10785"/>
                </a:cubicBezTo>
                <a:cubicBezTo>
                  <a:pt x="0" y="16166"/>
                  <a:pt x="5178" y="20630"/>
                  <a:pt x="11957" y="21460"/>
                </a:cubicBezTo>
                <a:cubicBezTo>
                  <a:pt x="12703" y="21551"/>
                  <a:pt x="13467" y="21600"/>
                  <a:pt x="14247" y="21600"/>
                </a:cubicBezTo>
                <a:cubicBezTo>
                  <a:pt x="15027" y="21600"/>
                  <a:pt x="15791" y="21551"/>
                  <a:pt x="16537" y="21460"/>
                </a:cubicBezTo>
                <a:cubicBezTo>
                  <a:pt x="18155" y="21320"/>
                  <a:pt x="19714" y="21033"/>
                  <a:pt x="21190" y="20616"/>
                </a:cubicBezTo>
                <a:cubicBezTo>
                  <a:pt x="21462" y="20541"/>
                  <a:pt x="21600" y="20307"/>
                  <a:pt x="21490" y="20100"/>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sz="3000"/>
          </a:p>
        </p:txBody>
      </p:sp>
      <p:sp>
        <p:nvSpPr>
          <p:cNvPr id="4" name="Shape">
            <a:extLst>
              <a:ext uri="{FF2B5EF4-FFF2-40B4-BE49-F238E27FC236}">
                <a16:creationId xmlns:a16="http://schemas.microsoft.com/office/drawing/2014/main" id="{68089076-89CE-9442-98D6-952E23D676B4}"/>
              </a:ext>
            </a:extLst>
          </p:cNvPr>
          <p:cNvSpPr/>
          <p:nvPr/>
        </p:nvSpPr>
        <p:spPr>
          <a:xfrm rot="21076117">
            <a:off x="4876518" y="2421700"/>
            <a:ext cx="3254941" cy="2489624"/>
          </a:xfrm>
          <a:custGeom>
            <a:avLst/>
            <a:gdLst/>
            <a:ahLst/>
            <a:cxnLst>
              <a:cxn ang="0">
                <a:pos x="wd2" y="hd2"/>
              </a:cxn>
              <a:cxn ang="5400000">
                <a:pos x="wd2" y="hd2"/>
              </a:cxn>
              <a:cxn ang="10800000">
                <a:pos x="wd2" y="hd2"/>
              </a:cxn>
              <a:cxn ang="16200000">
                <a:pos x="wd2" y="hd2"/>
              </a:cxn>
            </a:cxnLst>
            <a:rect l="0" t="0" r="r" b="b"/>
            <a:pathLst>
              <a:path w="21600" h="21528" extrusionOk="0">
                <a:moveTo>
                  <a:pt x="21463" y="4995"/>
                </a:moveTo>
                <a:cubicBezTo>
                  <a:pt x="21323" y="3377"/>
                  <a:pt x="21036" y="1817"/>
                  <a:pt x="20619" y="341"/>
                </a:cubicBezTo>
                <a:cubicBezTo>
                  <a:pt x="20542" y="66"/>
                  <a:pt x="20307" y="-72"/>
                  <a:pt x="20100" y="38"/>
                </a:cubicBezTo>
                <a:lnTo>
                  <a:pt x="17230" y="1559"/>
                </a:lnTo>
                <a:cubicBezTo>
                  <a:pt x="17218" y="8291"/>
                  <a:pt x="13660" y="13925"/>
                  <a:pt x="8886" y="15395"/>
                </a:cubicBezTo>
                <a:cubicBezTo>
                  <a:pt x="8344" y="15561"/>
                  <a:pt x="7788" y="15675"/>
                  <a:pt x="7220" y="15730"/>
                </a:cubicBezTo>
                <a:cubicBezTo>
                  <a:pt x="7203" y="15732"/>
                  <a:pt x="7185" y="15735"/>
                  <a:pt x="7168" y="15737"/>
                </a:cubicBezTo>
                <a:cubicBezTo>
                  <a:pt x="7138" y="15743"/>
                  <a:pt x="7106" y="15748"/>
                  <a:pt x="7075" y="15752"/>
                </a:cubicBezTo>
                <a:cubicBezTo>
                  <a:pt x="6984" y="15764"/>
                  <a:pt x="6893" y="15773"/>
                  <a:pt x="6801" y="15781"/>
                </a:cubicBezTo>
                <a:cubicBezTo>
                  <a:pt x="6777" y="15782"/>
                  <a:pt x="6755" y="15786"/>
                  <a:pt x="6731" y="15787"/>
                </a:cubicBezTo>
                <a:cubicBezTo>
                  <a:pt x="6724" y="15787"/>
                  <a:pt x="6717" y="15788"/>
                  <a:pt x="6709" y="15788"/>
                </a:cubicBezTo>
                <a:cubicBezTo>
                  <a:pt x="6599" y="15795"/>
                  <a:pt x="6490" y="15797"/>
                  <a:pt x="6381" y="15796"/>
                </a:cubicBezTo>
                <a:cubicBezTo>
                  <a:pt x="6362" y="15796"/>
                  <a:pt x="6344" y="15795"/>
                  <a:pt x="6325" y="15794"/>
                </a:cubicBezTo>
                <a:cubicBezTo>
                  <a:pt x="6227" y="15792"/>
                  <a:pt x="6130" y="15788"/>
                  <a:pt x="6033" y="15781"/>
                </a:cubicBezTo>
                <a:cubicBezTo>
                  <a:pt x="6022" y="15779"/>
                  <a:pt x="6012" y="15781"/>
                  <a:pt x="6001" y="15779"/>
                </a:cubicBezTo>
                <a:cubicBezTo>
                  <a:pt x="5959" y="15775"/>
                  <a:pt x="5917" y="15769"/>
                  <a:pt x="5874" y="15765"/>
                </a:cubicBezTo>
                <a:cubicBezTo>
                  <a:pt x="5825" y="15760"/>
                  <a:pt x="5776" y="15754"/>
                  <a:pt x="5728" y="15748"/>
                </a:cubicBezTo>
                <a:cubicBezTo>
                  <a:pt x="5676" y="15741"/>
                  <a:pt x="5626" y="15731"/>
                  <a:pt x="5575" y="15723"/>
                </a:cubicBezTo>
                <a:cubicBezTo>
                  <a:pt x="5523" y="15714"/>
                  <a:pt x="5471" y="15706"/>
                  <a:pt x="5419" y="15696"/>
                </a:cubicBezTo>
                <a:cubicBezTo>
                  <a:pt x="5378" y="15688"/>
                  <a:pt x="5338" y="15678"/>
                  <a:pt x="5297" y="15668"/>
                </a:cubicBezTo>
                <a:cubicBezTo>
                  <a:pt x="5235" y="15654"/>
                  <a:pt x="5173" y="15640"/>
                  <a:pt x="5111" y="15624"/>
                </a:cubicBezTo>
                <a:cubicBezTo>
                  <a:pt x="5087" y="15618"/>
                  <a:pt x="5064" y="15610"/>
                  <a:pt x="5040" y="15603"/>
                </a:cubicBezTo>
                <a:cubicBezTo>
                  <a:pt x="2914" y="14997"/>
                  <a:pt x="1181" y="13015"/>
                  <a:pt x="399" y="10401"/>
                </a:cubicBezTo>
                <a:cubicBezTo>
                  <a:pt x="397" y="10394"/>
                  <a:pt x="395" y="10389"/>
                  <a:pt x="393" y="10382"/>
                </a:cubicBezTo>
                <a:cubicBezTo>
                  <a:pt x="390" y="10371"/>
                  <a:pt x="386" y="10360"/>
                  <a:pt x="383" y="10349"/>
                </a:cubicBezTo>
                <a:cubicBezTo>
                  <a:pt x="362" y="10278"/>
                  <a:pt x="343" y="10206"/>
                  <a:pt x="324" y="10135"/>
                </a:cubicBezTo>
                <a:cubicBezTo>
                  <a:pt x="312" y="10089"/>
                  <a:pt x="298" y="10045"/>
                  <a:pt x="287" y="10000"/>
                </a:cubicBezTo>
                <a:cubicBezTo>
                  <a:pt x="283" y="9985"/>
                  <a:pt x="279" y="9968"/>
                  <a:pt x="275" y="9952"/>
                </a:cubicBezTo>
                <a:cubicBezTo>
                  <a:pt x="261" y="9899"/>
                  <a:pt x="249" y="9844"/>
                  <a:pt x="237" y="9791"/>
                </a:cubicBezTo>
                <a:cubicBezTo>
                  <a:pt x="222" y="9727"/>
                  <a:pt x="206" y="9664"/>
                  <a:pt x="192" y="9600"/>
                </a:cubicBezTo>
                <a:cubicBezTo>
                  <a:pt x="187" y="9578"/>
                  <a:pt x="183" y="9557"/>
                  <a:pt x="179" y="9535"/>
                </a:cubicBezTo>
                <a:cubicBezTo>
                  <a:pt x="174" y="9510"/>
                  <a:pt x="169" y="9484"/>
                  <a:pt x="164" y="9459"/>
                </a:cubicBezTo>
                <a:cubicBezTo>
                  <a:pt x="145" y="9363"/>
                  <a:pt x="127" y="9266"/>
                  <a:pt x="110" y="9170"/>
                </a:cubicBezTo>
                <a:cubicBezTo>
                  <a:pt x="103" y="9128"/>
                  <a:pt x="96" y="9088"/>
                  <a:pt x="90" y="9046"/>
                </a:cubicBezTo>
                <a:cubicBezTo>
                  <a:pt x="73" y="8942"/>
                  <a:pt x="57" y="8836"/>
                  <a:pt x="44" y="8729"/>
                </a:cubicBezTo>
                <a:cubicBezTo>
                  <a:pt x="38" y="8686"/>
                  <a:pt x="33" y="8643"/>
                  <a:pt x="28" y="8600"/>
                </a:cubicBezTo>
                <a:cubicBezTo>
                  <a:pt x="18" y="8515"/>
                  <a:pt x="9" y="8429"/>
                  <a:pt x="0" y="8343"/>
                </a:cubicBezTo>
                <a:cubicBezTo>
                  <a:pt x="42" y="9093"/>
                  <a:pt x="129" y="9826"/>
                  <a:pt x="254" y="10538"/>
                </a:cubicBezTo>
                <a:cubicBezTo>
                  <a:pt x="1370" y="16826"/>
                  <a:pt x="5648" y="21512"/>
                  <a:pt x="10759" y="21528"/>
                </a:cubicBezTo>
                <a:cubicBezTo>
                  <a:pt x="10768" y="21528"/>
                  <a:pt x="10777" y="21528"/>
                  <a:pt x="10785" y="21528"/>
                </a:cubicBezTo>
                <a:cubicBezTo>
                  <a:pt x="16166" y="21528"/>
                  <a:pt x="20630" y="16350"/>
                  <a:pt x="21460" y="9571"/>
                </a:cubicBezTo>
                <a:cubicBezTo>
                  <a:pt x="21551" y="8826"/>
                  <a:pt x="21600" y="8062"/>
                  <a:pt x="21600" y="7282"/>
                </a:cubicBezTo>
                <a:cubicBezTo>
                  <a:pt x="21600" y="6502"/>
                  <a:pt x="21555" y="5741"/>
                  <a:pt x="21463" y="4995"/>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sz="3000"/>
          </a:p>
        </p:txBody>
      </p:sp>
      <p:sp>
        <p:nvSpPr>
          <p:cNvPr id="5" name="Shape">
            <a:extLst>
              <a:ext uri="{FF2B5EF4-FFF2-40B4-BE49-F238E27FC236}">
                <a16:creationId xmlns:a16="http://schemas.microsoft.com/office/drawing/2014/main" id="{3F35F7C1-703B-1049-8AA8-BFD9A4726873}"/>
              </a:ext>
            </a:extLst>
          </p:cNvPr>
          <p:cNvSpPr/>
          <p:nvPr/>
        </p:nvSpPr>
        <p:spPr>
          <a:xfrm rot="809515">
            <a:off x="4846834" y="1112194"/>
            <a:ext cx="2489633" cy="3267273"/>
          </a:xfrm>
          <a:custGeom>
            <a:avLst/>
            <a:gdLst/>
            <a:ahLst/>
            <a:cxnLst>
              <a:cxn ang="0">
                <a:pos x="wd2" y="hd2"/>
              </a:cxn>
              <a:cxn ang="5400000">
                <a:pos x="wd2" y="hd2"/>
              </a:cxn>
              <a:cxn ang="10800000">
                <a:pos x="wd2" y="hd2"/>
              </a:cxn>
              <a:cxn ang="16200000">
                <a:pos x="wd2" y="hd2"/>
              </a:cxn>
            </a:cxnLst>
            <a:rect l="0" t="0" r="r" b="b"/>
            <a:pathLst>
              <a:path w="21526" h="21600" extrusionOk="0">
                <a:moveTo>
                  <a:pt x="9573" y="140"/>
                </a:moveTo>
                <a:cubicBezTo>
                  <a:pt x="8827" y="49"/>
                  <a:pt x="8063" y="0"/>
                  <a:pt x="7284" y="0"/>
                </a:cubicBezTo>
                <a:cubicBezTo>
                  <a:pt x="6504" y="0"/>
                  <a:pt x="5740" y="49"/>
                  <a:pt x="4994" y="140"/>
                </a:cubicBezTo>
                <a:cubicBezTo>
                  <a:pt x="3376" y="280"/>
                  <a:pt x="1817" y="567"/>
                  <a:pt x="341" y="984"/>
                </a:cubicBezTo>
                <a:cubicBezTo>
                  <a:pt x="66" y="1061"/>
                  <a:pt x="-72" y="1296"/>
                  <a:pt x="37" y="1503"/>
                </a:cubicBezTo>
                <a:lnTo>
                  <a:pt x="1559" y="4372"/>
                </a:lnTo>
                <a:cubicBezTo>
                  <a:pt x="8290" y="4384"/>
                  <a:pt x="13923" y="7942"/>
                  <a:pt x="15393" y="12716"/>
                </a:cubicBezTo>
                <a:cubicBezTo>
                  <a:pt x="15393" y="12716"/>
                  <a:pt x="15777" y="14035"/>
                  <a:pt x="15779" y="14802"/>
                </a:cubicBezTo>
                <a:cubicBezTo>
                  <a:pt x="15780" y="14826"/>
                  <a:pt x="15784" y="14849"/>
                  <a:pt x="15785" y="14873"/>
                </a:cubicBezTo>
                <a:cubicBezTo>
                  <a:pt x="15785" y="14879"/>
                  <a:pt x="15786" y="14886"/>
                  <a:pt x="15786" y="14894"/>
                </a:cubicBezTo>
                <a:cubicBezTo>
                  <a:pt x="15793" y="15004"/>
                  <a:pt x="15796" y="15113"/>
                  <a:pt x="15794" y="15222"/>
                </a:cubicBezTo>
                <a:cubicBezTo>
                  <a:pt x="15794" y="15241"/>
                  <a:pt x="15793" y="15260"/>
                  <a:pt x="15792" y="15278"/>
                </a:cubicBezTo>
                <a:cubicBezTo>
                  <a:pt x="15790" y="15376"/>
                  <a:pt x="15786" y="15473"/>
                  <a:pt x="15779" y="15570"/>
                </a:cubicBezTo>
                <a:cubicBezTo>
                  <a:pt x="15777" y="15581"/>
                  <a:pt x="15779" y="15591"/>
                  <a:pt x="15777" y="15602"/>
                </a:cubicBezTo>
                <a:cubicBezTo>
                  <a:pt x="15773" y="15645"/>
                  <a:pt x="15767" y="15686"/>
                  <a:pt x="15763" y="15728"/>
                </a:cubicBezTo>
                <a:cubicBezTo>
                  <a:pt x="15758" y="15777"/>
                  <a:pt x="15752" y="15826"/>
                  <a:pt x="15746" y="15874"/>
                </a:cubicBezTo>
                <a:cubicBezTo>
                  <a:pt x="15739" y="15925"/>
                  <a:pt x="15729" y="15975"/>
                  <a:pt x="15721" y="16027"/>
                </a:cubicBezTo>
                <a:cubicBezTo>
                  <a:pt x="15712" y="16079"/>
                  <a:pt x="15704" y="16132"/>
                  <a:pt x="15694" y="16183"/>
                </a:cubicBezTo>
                <a:cubicBezTo>
                  <a:pt x="15686" y="16224"/>
                  <a:pt x="15676" y="16264"/>
                  <a:pt x="15666" y="16304"/>
                </a:cubicBezTo>
                <a:cubicBezTo>
                  <a:pt x="15652" y="16366"/>
                  <a:pt x="15638" y="16429"/>
                  <a:pt x="15622" y="16490"/>
                </a:cubicBezTo>
                <a:cubicBezTo>
                  <a:pt x="15616" y="16514"/>
                  <a:pt x="15608" y="16538"/>
                  <a:pt x="15601" y="16560"/>
                </a:cubicBezTo>
                <a:cubicBezTo>
                  <a:pt x="14995" y="18686"/>
                  <a:pt x="13013" y="20420"/>
                  <a:pt x="10398" y="21201"/>
                </a:cubicBezTo>
                <a:cubicBezTo>
                  <a:pt x="10393" y="21203"/>
                  <a:pt x="10386" y="21205"/>
                  <a:pt x="10381" y="21207"/>
                </a:cubicBezTo>
                <a:cubicBezTo>
                  <a:pt x="10369" y="21210"/>
                  <a:pt x="10359" y="21214"/>
                  <a:pt x="10347" y="21217"/>
                </a:cubicBezTo>
                <a:cubicBezTo>
                  <a:pt x="10277" y="21238"/>
                  <a:pt x="10205" y="21257"/>
                  <a:pt x="10134" y="21276"/>
                </a:cubicBezTo>
                <a:cubicBezTo>
                  <a:pt x="10088" y="21288"/>
                  <a:pt x="10044" y="21302"/>
                  <a:pt x="9999" y="21313"/>
                </a:cubicBezTo>
                <a:cubicBezTo>
                  <a:pt x="9984" y="21317"/>
                  <a:pt x="9968" y="21320"/>
                  <a:pt x="9951" y="21325"/>
                </a:cubicBezTo>
                <a:cubicBezTo>
                  <a:pt x="9898" y="21339"/>
                  <a:pt x="9843" y="21351"/>
                  <a:pt x="9789" y="21363"/>
                </a:cubicBezTo>
                <a:cubicBezTo>
                  <a:pt x="9725" y="21378"/>
                  <a:pt x="9663" y="21394"/>
                  <a:pt x="9599" y="21408"/>
                </a:cubicBezTo>
                <a:cubicBezTo>
                  <a:pt x="9577" y="21413"/>
                  <a:pt x="9556" y="21417"/>
                  <a:pt x="9534" y="21421"/>
                </a:cubicBezTo>
                <a:cubicBezTo>
                  <a:pt x="9509" y="21426"/>
                  <a:pt x="9483" y="21431"/>
                  <a:pt x="9458" y="21436"/>
                </a:cubicBezTo>
                <a:cubicBezTo>
                  <a:pt x="9363" y="21455"/>
                  <a:pt x="9267" y="21473"/>
                  <a:pt x="9169" y="21490"/>
                </a:cubicBezTo>
                <a:cubicBezTo>
                  <a:pt x="9127" y="21497"/>
                  <a:pt x="9085" y="21504"/>
                  <a:pt x="9044" y="21510"/>
                </a:cubicBezTo>
                <a:cubicBezTo>
                  <a:pt x="8939" y="21527"/>
                  <a:pt x="8834" y="21543"/>
                  <a:pt x="8728" y="21556"/>
                </a:cubicBezTo>
                <a:cubicBezTo>
                  <a:pt x="8685" y="21562"/>
                  <a:pt x="8642" y="21567"/>
                  <a:pt x="8599" y="21572"/>
                </a:cubicBezTo>
                <a:cubicBezTo>
                  <a:pt x="8514" y="21582"/>
                  <a:pt x="8428" y="21591"/>
                  <a:pt x="8342" y="21600"/>
                </a:cubicBezTo>
                <a:cubicBezTo>
                  <a:pt x="9092" y="21558"/>
                  <a:pt x="9825" y="21471"/>
                  <a:pt x="10536" y="21346"/>
                </a:cubicBezTo>
                <a:cubicBezTo>
                  <a:pt x="16824" y="20230"/>
                  <a:pt x="21510" y="15953"/>
                  <a:pt x="21525" y="10842"/>
                </a:cubicBezTo>
                <a:cubicBezTo>
                  <a:pt x="21525" y="10833"/>
                  <a:pt x="21525" y="10824"/>
                  <a:pt x="21525" y="10816"/>
                </a:cubicBezTo>
                <a:cubicBezTo>
                  <a:pt x="21528" y="5434"/>
                  <a:pt x="16351" y="971"/>
                  <a:pt x="9573" y="140"/>
                </a:cubicBezTo>
                <a:close/>
              </a:path>
            </a:pathLst>
          </a:custGeom>
          <a:solidFill>
            <a:schemeClr val="tx2"/>
          </a:solidFill>
          <a:ln w="12700">
            <a:noFill/>
            <a:miter lim="400000"/>
          </a:ln>
        </p:spPr>
        <p:txBody>
          <a:bodyPr lIns="38100" tIns="38100" rIns="38100" bIns="38100" anchor="ctr"/>
          <a:lstStyle/>
          <a:p>
            <a:pPr>
              <a:defRPr sz="3000">
                <a:solidFill>
                  <a:srgbClr val="FFFFFF"/>
                </a:solidFill>
              </a:defRPr>
            </a:pPr>
            <a:endParaRPr sz="3000"/>
          </a:p>
        </p:txBody>
      </p:sp>
      <p:sp>
        <p:nvSpPr>
          <p:cNvPr id="6" name="Shape">
            <a:extLst>
              <a:ext uri="{FF2B5EF4-FFF2-40B4-BE49-F238E27FC236}">
                <a16:creationId xmlns:a16="http://schemas.microsoft.com/office/drawing/2014/main" id="{1AEE416B-59E1-8744-B86C-AC112E5299F6}"/>
              </a:ext>
            </a:extLst>
          </p:cNvPr>
          <p:cNvSpPr/>
          <p:nvPr/>
        </p:nvSpPr>
        <p:spPr>
          <a:xfrm rot="20570484">
            <a:off x="3505114" y="2321058"/>
            <a:ext cx="3258713" cy="2489926"/>
          </a:xfrm>
          <a:custGeom>
            <a:avLst/>
            <a:gdLst/>
            <a:ahLst/>
            <a:cxnLst>
              <a:cxn ang="0">
                <a:pos x="wd2" y="hd2"/>
              </a:cxn>
              <a:cxn ang="5400000">
                <a:pos x="wd2" y="hd2"/>
              </a:cxn>
              <a:cxn ang="10800000">
                <a:pos x="wd2" y="hd2"/>
              </a:cxn>
              <a:cxn ang="16200000">
                <a:pos x="wd2" y="hd2"/>
              </a:cxn>
            </a:cxnLst>
            <a:rect l="0" t="0" r="r" b="b"/>
            <a:pathLst>
              <a:path w="21600" h="21528" extrusionOk="0">
                <a:moveTo>
                  <a:pt x="21306" y="10989"/>
                </a:moveTo>
                <a:cubicBezTo>
                  <a:pt x="20192" y="4701"/>
                  <a:pt x="15922" y="16"/>
                  <a:pt x="10821" y="0"/>
                </a:cubicBezTo>
                <a:cubicBezTo>
                  <a:pt x="10812" y="0"/>
                  <a:pt x="10803" y="0"/>
                  <a:pt x="10795" y="0"/>
                </a:cubicBezTo>
                <a:cubicBezTo>
                  <a:pt x="5424" y="0"/>
                  <a:pt x="968" y="5177"/>
                  <a:pt x="139" y="11955"/>
                </a:cubicBezTo>
                <a:cubicBezTo>
                  <a:pt x="48" y="12701"/>
                  <a:pt x="0" y="13465"/>
                  <a:pt x="0" y="14244"/>
                </a:cubicBezTo>
                <a:cubicBezTo>
                  <a:pt x="0" y="15024"/>
                  <a:pt x="48" y="15788"/>
                  <a:pt x="139" y="16534"/>
                </a:cubicBezTo>
                <a:cubicBezTo>
                  <a:pt x="280" y="18152"/>
                  <a:pt x="566" y="19711"/>
                  <a:pt x="982" y="21187"/>
                </a:cubicBezTo>
                <a:cubicBezTo>
                  <a:pt x="1059" y="21462"/>
                  <a:pt x="1293" y="21600"/>
                  <a:pt x="1500" y="21490"/>
                </a:cubicBezTo>
                <a:lnTo>
                  <a:pt x="4364" y="19969"/>
                </a:lnTo>
                <a:cubicBezTo>
                  <a:pt x="4376" y="13238"/>
                  <a:pt x="7928" y="7605"/>
                  <a:pt x="12693" y="6135"/>
                </a:cubicBezTo>
                <a:cubicBezTo>
                  <a:pt x="13234" y="5968"/>
                  <a:pt x="13789" y="5855"/>
                  <a:pt x="14356" y="5800"/>
                </a:cubicBezTo>
                <a:cubicBezTo>
                  <a:pt x="14374" y="5798"/>
                  <a:pt x="14391" y="5795"/>
                  <a:pt x="14409" y="5792"/>
                </a:cubicBezTo>
                <a:cubicBezTo>
                  <a:pt x="14439" y="5787"/>
                  <a:pt x="14470" y="5782"/>
                  <a:pt x="14501" y="5778"/>
                </a:cubicBezTo>
                <a:cubicBezTo>
                  <a:pt x="14592" y="5766"/>
                  <a:pt x="14684" y="5757"/>
                  <a:pt x="14776" y="5749"/>
                </a:cubicBezTo>
                <a:cubicBezTo>
                  <a:pt x="14799" y="5748"/>
                  <a:pt x="14823" y="5744"/>
                  <a:pt x="14845" y="5743"/>
                </a:cubicBezTo>
                <a:cubicBezTo>
                  <a:pt x="14852" y="5743"/>
                  <a:pt x="14859" y="5742"/>
                  <a:pt x="14867" y="5742"/>
                </a:cubicBezTo>
                <a:cubicBezTo>
                  <a:pt x="14977" y="5735"/>
                  <a:pt x="15085" y="5732"/>
                  <a:pt x="15194" y="5734"/>
                </a:cubicBezTo>
                <a:cubicBezTo>
                  <a:pt x="15212" y="5734"/>
                  <a:pt x="15231" y="5735"/>
                  <a:pt x="15249" y="5736"/>
                </a:cubicBezTo>
                <a:cubicBezTo>
                  <a:pt x="15347" y="5738"/>
                  <a:pt x="15445" y="5743"/>
                  <a:pt x="15542" y="5749"/>
                </a:cubicBezTo>
                <a:cubicBezTo>
                  <a:pt x="15553" y="5751"/>
                  <a:pt x="15563" y="5749"/>
                  <a:pt x="15574" y="5751"/>
                </a:cubicBezTo>
                <a:cubicBezTo>
                  <a:pt x="15616" y="5755"/>
                  <a:pt x="15658" y="5761"/>
                  <a:pt x="15699" y="5765"/>
                </a:cubicBezTo>
                <a:cubicBezTo>
                  <a:pt x="15748" y="5770"/>
                  <a:pt x="15798" y="5775"/>
                  <a:pt x="15846" y="5782"/>
                </a:cubicBezTo>
                <a:cubicBezTo>
                  <a:pt x="15897" y="5789"/>
                  <a:pt x="15947" y="5798"/>
                  <a:pt x="15997" y="5807"/>
                </a:cubicBezTo>
                <a:cubicBezTo>
                  <a:pt x="16050" y="5816"/>
                  <a:pt x="16102" y="5824"/>
                  <a:pt x="16155" y="5834"/>
                </a:cubicBezTo>
                <a:cubicBezTo>
                  <a:pt x="16195" y="5842"/>
                  <a:pt x="16235" y="5852"/>
                  <a:pt x="16275" y="5862"/>
                </a:cubicBezTo>
                <a:cubicBezTo>
                  <a:pt x="16337" y="5876"/>
                  <a:pt x="16400" y="5890"/>
                  <a:pt x="16462" y="5907"/>
                </a:cubicBezTo>
                <a:cubicBezTo>
                  <a:pt x="16486" y="5914"/>
                  <a:pt x="16508" y="5921"/>
                  <a:pt x="16532" y="5928"/>
                </a:cubicBezTo>
                <a:cubicBezTo>
                  <a:pt x="18653" y="6534"/>
                  <a:pt x="20385" y="8516"/>
                  <a:pt x="21165" y="11131"/>
                </a:cubicBezTo>
                <a:cubicBezTo>
                  <a:pt x="21167" y="11136"/>
                  <a:pt x="21169" y="11143"/>
                  <a:pt x="21170" y="11148"/>
                </a:cubicBezTo>
                <a:cubicBezTo>
                  <a:pt x="21173" y="11160"/>
                  <a:pt x="21177" y="11170"/>
                  <a:pt x="21180" y="11182"/>
                </a:cubicBezTo>
                <a:cubicBezTo>
                  <a:pt x="21201" y="11252"/>
                  <a:pt x="21221" y="11324"/>
                  <a:pt x="21239" y="11396"/>
                </a:cubicBezTo>
                <a:cubicBezTo>
                  <a:pt x="21251" y="11441"/>
                  <a:pt x="21265" y="11486"/>
                  <a:pt x="21276" y="11530"/>
                </a:cubicBezTo>
                <a:cubicBezTo>
                  <a:pt x="21280" y="11546"/>
                  <a:pt x="21283" y="11561"/>
                  <a:pt x="21287" y="11577"/>
                </a:cubicBezTo>
                <a:cubicBezTo>
                  <a:pt x="21301" y="11630"/>
                  <a:pt x="21312" y="11685"/>
                  <a:pt x="21325" y="11740"/>
                </a:cubicBezTo>
                <a:cubicBezTo>
                  <a:pt x="21340" y="11804"/>
                  <a:pt x="21356" y="11866"/>
                  <a:pt x="21370" y="11930"/>
                </a:cubicBezTo>
                <a:cubicBezTo>
                  <a:pt x="21375" y="11952"/>
                  <a:pt x="21379" y="11973"/>
                  <a:pt x="21383" y="11996"/>
                </a:cubicBezTo>
                <a:cubicBezTo>
                  <a:pt x="21388" y="12020"/>
                  <a:pt x="21393" y="12046"/>
                  <a:pt x="21397" y="12072"/>
                </a:cubicBezTo>
                <a:cubicBezTo>
                  <a:pt x="21417" y="12168"/>
                  <a:pt x="21435" y="12264"/>
                  <a:pt x="21452" y="12362"/>
                </a:cubicBezTo>
                <a:cubicBezTo>
                  <a:pt x="21459" y="12404"/>
                  <a:pt x="21466" y="12445"/>
                  <a:pt x="21472" y="12487"/>
                </a:cubicBezTo>
                <a:cubicBezTo>
                  <a:pt x="21488" y="12591"/>
                  <a:pt x="21504" y="12697"/>
                  <a:pt x="21518" y="12803"/>
                </a:cubicBezTo>
                <a:cubicBezTo>
                  <a:pt x="21524" y="12846"/>
                  <a:pt x="21529" y="12889"/>
                  <a:pt x="21534" y="12932"/>
                </a:cubicBezTo>
                <a:cubicBezTo>
                  <a:pt x="21544" y="13016"/>
                  <a:pt x="21553" y="13102"/>
                  <a:pt x="21561" y="13188"/>
                </a:cubicBezTo>
                <a:cubicBezTo>
                  <a:pt x="21563" y="13211"/>
                  <a:pt x="21565" y="13234"/>
                  <a:pt x="21567" y="13256"/>
                </a:cubicBezTo>
                <a:cubicBezTo>
                  <a:pt x="21571" y="13297"/>
                  <a:pt x="21575" y="13338"/>
                  <a:pt x="21578" y="13379"/>
                </a:cubicBezTo>
                <a:cubicBezTo>
                  <a:pt x="21587" y="13499"/>
                  <a:pt x="21594" y="13619"/>
                  <a:pt x="21600" y="13740"/>
                </a:cubicBezTo>
                <a:cubicBezTo>
                  <a:pt x="21598" y="12727"/>
                  <a:pt x="21306" y="10989"/>
                  <a:pt x="21306" y="10989"/>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sz="3000"/>
          </a:p>
        </p:txBody>
      </p:sp>
      <p:grpSp>
        <p:nvGrpSpPr>
          <p:cNvPr id="8" name="Group 7">
            <a:extLst>
              <a:ext uri="{FF2B5EF4-FFF2-40B4-BE49-F238E27FC236}">
                <a16:creationId xmlns:a16="http://schemas.microsoft.com/office/drawing/2014/main" id="{8D826536-2D0C-974F-A62C-D51C950A3FE6}"/>
              </a:ext>
            </a:extLst>
          </p:cNvPr>
          <p:cNvGrpSpPr/>
          <p:nvPr/>
        </p:nvGrpSpPr>
        <p:grpSpPr>
          <a:xfrm>
            <a:off x="8301564" y="848767"/>
            <a:ext cx="3535839" cy="2395550"/>
            <a:chOff x="8143389" y="1139833"/>
            <a:chExt cx="3160444" cy="3194068"/>
          </a:xfrm>
        </p:grpSpPr>
        <p:sp>
          <p:nvSpPr>
            <p:cNvPr id="9" name="TextBox 8">
              <a:extLst>
                <a:ext uri="{FF2B5EF4-FFF2-40B4-BE49-F238E27FC236}">
                  <a16:creationId xmlns:a16="http://schemas.microsoft.com/office/drawing/2014/main" id="{685064A3-102B-7643-920D-E5F2A2C826CB}"/>
                </a:ext>
              </a:extLst>
            </p:cNvPr>
            <p:cNvSpPr txBox="1"/>
            <p:nvPr/>
          </p:nvSpPr>
          <p:spPr>
            <a:xfrm>
              <a:off x="8143389" y="1139833"/>
              <a:ext cx="2926080" cy="861775"/>
            </a:xfrm>
            <a:prstGeom prst="rect">
              <a:avLst/>
            </a:prstGeom>
            <a:noFill/>
          </p:spPr>
          <p:txBody>
            <a:bodyPr wrap="square" lIns="0" rIns="0" rtlCol="0" anchor="b">
              <a:spAutoFit/>
            </a:bodyPr>
            <a:lstStyle/>
            <a:p>
              <a:r>
                <a:rPr lang="lv-LV" b="1" dirty="0">
                  <a:latin typeface="Verdana" panose="020B0604030504040204" pitchFamily="34" charset="0"/>
                  <a:ea typeface="Verdana" panose="020B0604030504040204" pitchFamily="34" charset="0"/>
                </a:rPr>
                <a:t>Globālās attīstības tendences</a:t>
              </a:r>
            </a:p>
          </p:txBody>
        </p:sp>
        <p:sp>
          <p:nvSpPr>
            <p:cNvPr id="10" name="TextBox 9">
              <a:extLst>
                <a:ext uri="{FF2B5EF4-FFF2-40B4-BE49-F238E27FC236}">
                  <a16:creationId xmlns:a16="http://schemas.microsoft.com/office/drawing/2014/main" id="{238B546A-72FF-B34D-8422-386662F334D0}"/>
                </a:ext>
              </a:extLst>
            </p:cNvPr>
            <p:cNvSpPr txBox="1"/>
            <p:nvPr/>
          </p:nvSpPr>
          <p:spPr>
            <a:xfrm>
              <a:off x="8377753" y="1912724"/>
              <a:ext cx="2926080" cy="2421177"/>
            </a:xfrm>
            <a:prstGeom prst="rect">
              <a:avLst/>
            </a:prstGeom>
            <a:noFill/>
          </p:spPr>
          <p:txBody>
            <a:bodyPr wrap="square" lIns="0" rIns="0" rtlCol="0" anchor="t">
              <a:spAutoFit/>
            </a:bodyPr>
            <a:lstStyle/>
            <a:p>
              <a:pPr indent="-171450" algn="just">
                <a:buFont typeface="Arial" panose="020B0604020202020204" pitchFamily="34" charset="0"/>
                <a:buChar char="•"/>
              </a:pPr>
              <a:r>
                <a:rPr lang="lv-LV" sz="1400" dirty="0">
                  <a:latin typeface="Verdana" panose="020B0604030504040204" pitchFamily="34" charset="0"/>
                  <a:ea typeface="Verdana" panose="020B0604030504040204" pitchFamily="34" charset="0"/>
                </a:rPr>
                <a:t>uzticēšanās krīze/ polarizācija</a:t>
              </a:r>
            </a:p>
            <a:p>
              <a:pPr indent="-171450" algn="just">
                <a:buFont typeface="Arial" panose="020B0604020202020204" pitchFamily="34" charset="0"/>
                <a:buChar char="•"/>
              </a:pPr>
              <a:r>
                <a:rPr lang="lv-LV" sz="1400" dirty="0">
                  <a:latin typeface="Verdana" panose="020B0604030504040204" pitchFamily="34" charset="0"/>
                  <a:ea typeface="Verdana" panose="020B0604030504040204" pitchFamily="34" charset="0"/>
                </a:rPr>
                <a:t>sabiedrības novecošanās </a:t>
              </a:r>
            </a:p>
            <a:p>
              <a:pPr indent="-171450" algn="just">
                <a:buFont typeface="Arial" panose="020B0604020202020204" pitchFamily="34" charset="0"/>
                <a:buChar char="•"/>
              </a:pPr>
              <a:r>
                <a:rPr lang="lv-LV" sz="1400" dirty="0">
                  <a:latin typeface="Verdana" panose="020B0604030504040204" pitchFamily="34" charset="0"/>
                  <a:ea typeface="Verdana" panose="020B0604030504040204" pitchFamily="34" charset="0"/>
                </a:rPr>
                <a:t>migrācija un urbanizācija</a:t>
              </a:r>
            </a:p>
            <a:p>
              <a:pPr indent="-171450" algn="just">
                <a:buFont typeface="Arial" panose="020B0604020202020204" pitchFamily="34" charset="0"/>
                <a:buChar char="•"/>
              </a:pPr>
              <a:r>
                <a:rPr lang="lv-LV" sz="1400" dirty="0">
                  <a:latin typeface="Verdana" panose="020B0604030504040204" pitchFamily="34" charset="0"/>
                  <a:ea typeface="Verdana" panose="020B0604030504040204" pitchFamily="34" charset="0"/>
                </a:rPr>
                <a:t>ceturtā industriālā revolūcija /nākotnes darba tirgus izmaiņas </a:t>
              </a:r>
            </a:p>
            <a:p>
              <a:pPr indent="-171450" algn="just">
                <a:buFont typeface="Arial" panose="020B0604020202020204" pitchFamily="34" charset="0"/>
                <a:buChar char="•"/>
              </a:pPr>
              <a:r>
                <a:rPr lang="lv-LV" sz="1400" dirty="0">
                  <a:latin typeface="Verdana" panose="020B0604030504040204" pitchFamily="34" charset="0"/>
                  <a:ea typeface="Verdana" panose="020B0604030504040204" pitchFamily="34" charset="0"/>
                </a:rPr>
                <a:t>klimata pārmaiņas</a:t>
              </a:r>
            </a:p>
            <a:p>
              <a:pPr indent="-171450" algn="just">
                <a:buFont typeface="Arial" panose="020B0604020202020204" pitchFamily="34" charset="0"/>
                <a:buChar char="•"/>
              </a:pPr>
              <a:r>
                <a:rPr lang="lv-LV" sz="1400" dirty="0">
                  <a:latin typeface="Verdana" panose="020B0604030504040204" pitchFamily="34" charset="0"/>
                  <a:ea typeface="Verdana" panose="020B0604030504040204" pitchFamily="34" charset="0"/>
                </a:rPr>
                <a:t>uzņēmumu integrācija globālajās vērtību ķēdēs</a:t>
              </a:r>
            </a:p>
          </p:txBody>
        </p:sp>
      </p:grpSp>
      <p:grpSp>
        <p:nvGrpSpPr>
          <p:cNvPr id="11" name="Group 10">
            <a:extLst>
              <a:ext uri="{FF2B5EF4-FFF2-40B4-BE49-F238E27FC236}">
                <a16:creationId xmlns:a16="http://schemas.microsoft.com/office/drawing/2014/main" id="{495FD706-8F3F-454C-B1E1-60FF5766FFF4}"/>
              </a:ext>
            </a:extLst>
          </p:cNvPr>
          <p:cNvGrpSpPr/>
          <p:nvPr/>
        </p:nvGrpSpPr>
        <p:grpSpPr>
          <a:xfrm rot="10800000">
            <a:off x="6342668" y="1500828"/>
            <a:ext cx="1585984" cy="69056"/>
            <a:chOff x="2799047" y="2915886"/>
            <a:chExt cx="2114644" cy="92075"/>
          </a:xfrm>
        </p:grpSpPr>
        <p:cxnSp>
          <p:nvCxnSpPr>
            <p:cNvPr id="12" name="Straight Arrow Connector 11">
              <a:extLst>
                <a:ext uri="{FF2B5EF4-FFF2-40B4-BE49-F238E27FC236}">
                  <a16:creationId xmlns:a16="http://schemas.microsoft.com/office/drawing/2014/main" id="{55DC89F8-E22A-AC4E-BB47-23373DF759FC}"/>
                </a:ext>
              </a:extLst>
            </p:cNvPr>
            <p:cNvCxnSpPr>
              <a:cxnSpLocks/>
              <a:endCxn id="13" idx="2"/>
            </p:cNvCxnSpPr>
            <p:nvPr/>
          </p:nvCxnSpPr>
          <p:spPr>
            <a:xfrm rot="10800000" flipH="1">
              <a:off x="2799047" y="2961924"/>
              <a:ext cx="2022570" cy="0"/>
            </a:xfrm>
            <a:prstGeom prst="straightConnector1">
              <a:avLst/>
            </a:prstGeom>
            <a:ln>
              <a:solidFill>
                <a:schemeClr val="bg2">
                  <a:lumMod val="75000"/>
                </a:schemeClr>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91F7DB3-1D57-7342-B507-8E511DE25A9D}"/>
                </a:ext>
              </a:extLst>
            </p:cNvPr>
            <p:cNvSpPr/>
            <p:nvPr/>
          </p:nvSpPr>
          <p:spPr>
            <a:xfrm>
              <a:off x="4821616" y="2915886"/>
              <a:ext cx="92075" cy="92075"/>
            </a:xfrm>
            <a:prstGeom prst="ellipse">
              <a:avLst/>
            </a:prstGeom>
            <a:no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14" name="Group 13">
            <a:extLst>
              <a:ext uri="{FF2B5EF4-FFF2-40B4-BE49-F238E27FC236}">
                <a16:creationId xmlns:a16="http://schemas.microsoft.com/office/drawing/2014/main" id="{CEA3EFB9-7AD4-AA48-BF0F-ADEA82752B3B}"/>
              </a:ext>
            </a:extLst>
          </p:cNvPr>
          <p:cNvGrpSpPr/>
          <p:nvPr/>
        </p:nvGrpSpPr>
        <p:grpSpPr>
          <a:xfrm>
            <a:off x="8454319" y="4414781"/>
            <a:ext cx="2777764" cy="1383114"/>
            <a:chOff x="8143388" y="1139833"/>
            <a:chExt cx="2926081" cy="1844155"/>
          </a:xfrm>
        </p:grpSpPr>
        <p:sp>
          <p:nvSpPr>
            <p:cNvPr id="15" name="TextBox 14">
              <a:extLst>
                <a:ext uri="{FF2B5EF4-FFF2-40B4-BE49-F238E27FC236}">
                  <a16:creationId xmlns:a16="http://schemas.microsoft.com/office/drawing/2014/main" id="{C6E184A9-D3C6-9546-8D1A-142F1CAB5928}"/>
                </a:ext>
              </a:extLst>
            </p:cNvPr>
            <p:cNvSpPr txBox="1"/>
            <p:nvPr/>
          </p:nvSpPr>
          <p:spPr>
            <a:xfrm>
              <a:off x="8143389" y="1139833"/>
              <a:ext cx="2926080" cy="861775"/>
            </a:xfrm>
            <a:prstGeom prst="rect">
              <a:avLst/>
            </a:prstGeom>
            <a:noFill/>
          </p:spPr>
          <p:txBody>
            <a:bodyPr wrap="square" lIns="0" rIns="0" rtlCol="0" anchor="b">
              <a:spAutoFit/>
            </a:bodyPr>
            <a:lstStyle/>
            <a:p>
              <a:r>
                <a:rPr lang="lv-LV" b="1" dirty="0">
                  <a:latin typeface="Verdana" panose="020B0604030504040204" pitchFamily="34" charset="0"/>
                  <a:ea typeface="Verdana" panose="020B0604030504040204" pitchFamily="34" charset="0"/>
                </a:rPr>
                <a:t>Dienaskārtība 2030</a:t>
              </a:r>
            </a:p>
          </p:txBody>
        </p:sp>
        <p:sp>
          <p:nvSpPr>
            <p:cNvPr id="16" name="TextBox 15">
              <a:extLst>
                <a:ext uri="{FF2B5EF4-FFF2-40B4-BE49-F238E27FC236}">
                  <a16:creationId xmlns:a16="http://schemas.microsoft.com/office/drawing/2014/main" id="{01786C5B-132C-FD4E-9D61-C85A639DA18A}"/>
                </a:ext>
              </a:extLst>
            </p:cNvPr>
            <p:cNvSpPr txBox="1"/>
            <p:nvPr/>
          </p:nvSpPr>
          <p:spPr>
            <a:xfrm>
              <a:off x="8143388" y="1999101"/>
              <a:ext cx="2926080" cy="984887"/>
            </a:xfrm>
            <a:prstGeom prst="rect">
              <a:avLst/>
            </a:prstGeom>
            <a:noFill/>
          </p:spPr>
          <p:txBody>
            <a:bodyPr wrap="square" lIns="0" rIns="0" rtlCol="0" anchor="t">
              <a:spAutoFit/>
            </a:bodyPr>
            <a:lstStyle/>
            <a:p>
              <a:r>
                <a:rPr lang="lv-LV" sz="1400" dirty="0">
                  <a:latin typeface="Verdana" panose="020B0604030504040204" pitchFamily="34" charset="0"/>
                  <a:ea typeface="Verdana" panose="020B0604030504040204" pitchFamily="34" charset="0"/>
                </a:rPr>
                <a:t>ar 17 ilgtspējīgas attīstības mērķiem (IAM) un 169 </a:t>
              </a:r>
              <a:r>
                <a:rPr lang="lv-LV" sz="1400" dirty="0" err="1">
                  <a:latin typeface="Verdana" panose="020B0604030504040204" pitchFamily="34" charset="0"/>
                  <a:ea typeface="Verdana" panose="020B0604030504040204" pitchFamily="34" charset="0"/>
                </a:rPr>
                <a:t>apakšmērķiem</a:t>
              </a:r>
              <a:endParaRPr lang="en-US" sz="1400" noProof="1">
                <a:latin typeface="Verdana" panose="020B0604030504040204" pitchFamily="34" charset="0"/>
                <a:ea typeface="Verdana" panose="020B0604030504040204" pitchFamily="34" charset="0"/>
              </a:endParaRPr>
            </a:p>
          </p:txBody>
        </p:sp>
      </p:grpSp>
      <p:grpSp>
        <p:nvGrpSpPr>
          <p:cNvPr id="17" name="Group 16">
            <a:extLst>
              <a:ext uri="{FF2B5EF4-FFF2-40B4-BE49-F238E27FC236}">
                <a16:creationId xmlns:a16="http://schemas.microsoft.com/office/drawing/2014/main" id="{CFC0F509-E57A-3B4D-9CFA-51A514B2EB4D}"/>
              </a:ext>
            </a:extLst>
          </p:cNvPr>
          <p:cNvGrpSpPr/>
          <p:nvPr/>
        </p:nvGrpSpPr>
        <p:grpSpPr>
          <a:xfrm rot="10800000">
            <a:off x="6820209" y="4507368"/>
            <a:ext cx="1268942" cy="69056"/>
            <a:chOff x="3221770" y="2915886"/>
            <a:chExt cx="1691921" cy="92075"/>
          </a:xfrm>
        </p:grpSpPr>
        <p:cxnSp>
          <p:nvCxnSpPr>
            <p:cNvPr id="18" name="Straight Arrow Connector 17">
              <a:extLst>
                <a:ext uri="{FF2B5EF4-FFF2-40B4-BE49-F238E27FC236}">
                  <a16:creationId xmlns:a16="http://schemas.microsoft.com/office/drawing/2014/main" id="{B72552DA-118F-144A-88A4-6EBE26E940B3}"/>
                </a:ext>
              </a:extLst>
            </p:cNvPr>
            <p:cNvCxnSpPr>
              <a:cxnSpLocks/>
              <a:endCxn id="19" idx="2"/>
            </p:cNvCxnSpPr>
            <p:nvPr/>
          </p:nvCxnSpPr>
          <p:spPr>
            <a:xfrm rot="10800000" flipH="1">
              <a:off x="3221770" y="2961924"/>
              <a:ext cx="1599847" cy="0"/>
            </a:xfrm>
            <a:prstGeom prst="straightConnector1">
              <a:avLst/>
            </a:prstGeom>
            <a:ln>
              <a:solidFill>
                <a:schemeClr val="tx2"/>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22D1DAB2-0638-5747-928C-25FBB25F819A}"/>
                </a:ext>
              </a:extLst>
            </p:cNvPr>
            <p:cNvSpPr/>
            <p:nvPr/>
          </p:nvSpPr>
          <p:spPr>
            <a:xfrm>
              <a:off x="4821616" y="2915886"/>
              <a:ext cx="92075" cy="92075"/>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20" name="Group 19">
            <a:extLst>
              <a:ext uri="{FF2B5EF4-FFF2-40B4-BE49-F238E27FC236}">
                <a16:creationId xmlns:a16="http://schemas.microsoft.com/office/drawing/2014/main" id="{478E2E7A-21E4-704E-939E-D9636AD49634}"/>
              </a:ext>
            </a:extLst>
          </p:cNvPr>
          <p:cNvGrpSpPr/>
          <p:nvPr/>
        </p:nvGrpSpPr>
        <p:grpSpPr>
          <a:xfrm>
            <a:off x="932159" y="3323951"/>
            <a:ext cx="2482906" cy="675228"/>
            <a:chOff x="338440" y="2700315"/>
            <a:chExt cx="2926080" cy="900305"/>
          </a:xfrm>
        </p:grpSpPr>
        <p:sp>
          <p:nvSpPr>
            <p:cNvPr id="21" name="TextBox 20">
              <a:extLst>
                <a:ext uri="{FF2B5EF4-FFF2-40B4-BE49-F238E27FC236}">
                  <a16:creationId xmlns:a16="http://schemas.microsoft.com/office/drawing/2014/main" id="{6C3C351F-3662-DE47-AF25-CE4B6D2CEF57}"/>
                </a:ext>
              </a:extLst>
            </p:cNvPr>
            <p:cNvSpPr txBox="1"/>
            <p:nvPr/>
          </p:nvSpPr>
          <p:spPr>
            <a:xfrm>
              <a:off x="338440" y="2700315"/>
              <a:ext cx="2926080" cy="492442"/>
            </a:xfrm>
            <a:prstGeom prst="rect">
              <a:avLst/>
            </a:prstGeom>
            <a:noFill/>
          </p:spPr>
          <p:txBody>
            <a:bodyPr wrap="square" lIns="0" rIns="0" rtlCol="0" anchor="b">
              <a:spAutoFit/>
            </a:bodyPr>
            <a:lstStyle/>
            <a:p>
              <a:r>
                <a:rPr lang="lv-LV" b="1" dirty="0">
                  <a:latin typeface="Verdana" panose="020B0604030504040204" pitchFamily="34" charset="0"/>
                  <a:ea typeface="Verdana" panose="020B0604030504040204" pitchFamily="34" charset="0"/>
                </a:rPr>
                <a:t>Latvija 2030</a:t>
              </a:r>
              <a:endParaRPr lang="lv-LV" dirty="0">
                <a:latin typeface="Verdana" panose="020B0604030504040204" pitchFamily="34" charset="0"/>
                <a:ea typeface="Verdana" panose="020B0604030504040204" pitchFamily="34" charset="0"/>
              </a:endParaRPr>
            </a:p>
          </p:txBody>
        </p:sp>
        <p:sp>
          <p:nvSpPr>
            <p:cNvPr id="22" name="TextBox 21">
              <a:extLst>
                <a:ext uri="{FF2B5EF4-FFF2-40B4-BE49-F238E27FC236}">
                  <a16:creationId xmlns:a16="http://schemas.microsoft.com/office/drawing/2014/main" id="{EC007372-0FAB-D443-B5DF-C872D8BCE0EB}"/>
                </a:ext>
              </a:extLst>
            </p:cNvPr>
            <p:cNvSpPr txBox="1"/>
            <p:nvPr/>
          </p:nvSpPr>
          <p:spPr>
            <a:xfrm>
              <a:off x="338440" y="3190250"/>
              <a:ext cx="2926080" cy="410370"/>
            </a:xfrm>
            <a:prstGeom prst="rect">
              <a:avLst/>
            </a:prstGeom>
            <a:noFill/>
          </p:spPr>
          <p:txBody>
            <a:bodyPr wrap="square" lIns="0" rIns="0" rtlCol="0" anchor="t">
              <a:spAutoFit/>
            </a:bodyPr>
            <a:lstStyle/>
            <a:p>
              <a:pPr algn="just"/>
              <a:r>
                <a:rPr lang="lv-LV" sz="1400" dirty="0">
                  <a:latin typeface="Verdana" panose="020B0604030504040204" pitchFamily="34" charset="0"/>
                  <a:ea typeface="Verdana" panose="020B0604030504040204" pitchFamily="34" charset="0"/>
                </a:rPr>
                <a:t>Aktuālie mērķi</a:t>
              </a:r>
              <a:endParaRPr lang="en-US" sz="1400" noProof="1">
                <a:solidFill>
                  <a:schemeClr val="tx1">
                    <a:lumMod val="65000"/>
                    <a:lumOff val="35000"/>
                  </a:schemeClr>
                </a:solidFill>
                <a:latin typeface="Verdana" panose="020B0604030504040204" pitchFamily="34" charset="0"/>
                <a:ea typeface="Verdana" panose="020B0604030504040204" pitchFamily="34" charset="0"/>
              </a:endParaRPr>
            </a:p>
          </p:txBody>
        </p:sp>
      </p:grpSp>
      <p:grpSp>
        <p:nvGrpSpPr>
          <p:cNvPr id="23" name="Group 22">
            <a:extLst>
              <a:ext uri="{FF2B5EF4-FFF2-40B4-BE49-F238E27FC236}">
                <a16:creationId xmlns:a16="http://schemas.microsoft.com/office/drawing/2014/main" id="{A0333749-510E-3F41-9600-FDCF900FBE8D}"/>
              </a:ext>
            </a:extLst>
          </p:cNvPr>
          <p:cNvGrpSpPr/>
          <p:nvPr/>
        </p:nvGrpSpPr>
        <p:grpSpPr>
          <a:xfrm>
            <a:off x="2527238" y="3883046"/>
            <a:ext cx="1521008" cy="87110"/>
            <a:chOff x="3305990" y="2915886"/>
            <a:chExt cx="1607701" cy="92075"/>
          </a:xfrm>
        </p:grpSpPr>
        <p:cxnSp>
          <p:nvCxnSpPr>
            <p:cNvPr id="24" name="Straight Arrow Connector 23">
              <a:extLst>
                <a:ext uri="{FF2B5EF4-FFF2-40B4-BE49-F238E27FC236}">
                  <a16:creationId xmlns:a16="http://schemas.microsoft.com/office/drawing/2014/main" id="{56522F5E-242E-AB48-89A8-27DCCA5990CD}"/>
                </a:ext>
              </a:extLst>
            </p:cNvPr>
            <p:cNvCxnSpPr>
              <a:cxnSpLocks/>
              <a:endCxn id="25" idx="2"/>
            </p:cNvCxnSpPr>
            <p:nvPr/>
          </p:nvCxnSpPr>
          <p:spPr>
            <a:xfrm>
              <a:off x="3305990" y="2961924"/>
              <a:ext cx="1515626" cy="0"/>
            </a:xfrm>
            <a:prstGeom prst="straightConnector1">
              <a:avLst/>
            </a:prstGeom>
            <a:ln>
              <a:solidFill>
                <a:schemeClr val="tx2"/>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35F04C4-642D-204A-9BB3-B43CF641DC76}"/>
                </a:ext>
              </a:extLst>
            </p:cNvPr>
            <p:cNvSpPr/>
            <p:nvPr/>
          </p:nvSpPr>
          <p:spPr>
            <a:xfrm>
              <a:off x="4821616" y="2915886"/>
              <a:ext cx="92075" cy="92075"/>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26" name="Group 25">
            <a:extLst>
              <a:ext uri="{FF2B5EF4-FFF2-40B4-BE49-F238E27FC236}">
                <a16:creationId xmlns:a16="http://schemas.microsoft.com/office/drawing/2014/main" id="{BF043464-6FB9-0043-9916-2B60733447B2}"/>
              </a:ext>
            </a:extLst>
          </p:cNvPr>
          <p:cNvGrpSpPr/>
          <p:nvPr/>
        </p:nvGrpSpPr>
        <p:grpSpPr>
          <a:xfrm>
            <a:off x="969092" y="4907224"/>
            <a:ext cx="2482906" cy="890671"/>
            <a:chOff x="338440" y="2700314"/>
            <a:chExt cx="2926080" cy="1187562"/>
          </a:xfrm>
        </p:grpSpPr>
        <p:sp>
          <p:nvSpPr>
            <p:cNvPr id="27" name="TextBox 26">
              <a:extLst>
                <a:ext uri="{FF2B5EF4-FFF2-40B4-BE49-F238E27FC236}">
                  <a16:creationId xmlns:a16="http://schemas.microsoft.com/office/drawing/2014/main" id="{DD11635E-CD09-9B45-80FA-89BEB0B5810A}"/>
                </a:ext>
              </a:extLst>
            </p:cNvPr>
            <p:cNvSpPr txBox="1"/>
            <p:nvPr/>
          </p:nvSpPr>
          <p:spPr>
            <a:xfrm>
              <a:off x="338440" y="2700314"/>
              <a:ext cx="2926080" cy="492443"/>
            </a:xfrm>
            <a:prstGeom prst="rect">
              <a:avLst/>
            </a:prstGeom>
            <a:noFill/>
          </p:spPr>
          <p:txBody>
            <a:bodyPr wrap="square" lIns="0" rIns="0" rtlCol="0" anchor="b">
              <a:spAutoFit/>
            </a:bodyPr>
            <a:lstStyle/>
            <a:p>
              <a:r>
                <a:rPr lang="lv-LV" b="1" dirty="0">
                  <a:latin typeface="Verdana" panose="020B0604030504040204" pitchFamily="34" charset="0"/>
                  <a:ea typeface="Verdana" panose="020B0604030504040204" pitchFamily="34" charset="0"/>
                </a:rPr>
                <a:t>NAP2020</a:t>
              </a:r>
            </a:p>
          </p:txBody>
        </p:sp>
        <p:sp>
          <p:nvSpPr>
            <p:cNvPr id="28" name="TextBox 27">
              <a:extLst>
                <a:ext uri="{FF2B5EF4-FFF2-40B4-BE49-F238E27FC236}">
                  <a16:creationId xmlns:a16="http://schemas.microsoft.com/office/drawing/2014/main" id="{FC46B772-7AAA-D341-9413-9EBCE1B017A6}"/>
                </a:ext>
              </a:extLst>
            </p:cNvPr>
            <p:cNvSpPr txBox="1"/>
            <p:nvPr/>
          </p:nvSpPr>
          <p:spPr>
            <a:xfrm>
              <a:off x="338440" y="3190249"/>
              <a:ext cx="2926080" cy="697627"/>
            </a:xfrm>
            <a:prstGeom prst="rect">
              <a:avLst/>
            </a:prstGeom>
            <a:noFill/>
          </p:spPr>
          <p:txBody>
            <a:bodyPr wrap="square" lIns="0" rIns="0" rtlCol="0" anchor="t">
              <a:spAutoFit/>
            </a:bodyPr>
            <a:lstStyle/>
            <a:p>
              <a:r>
                <a:rPr lang="lv-LV" sz="1400" dirty="0">
                  <a:latin typeface="Verdana" panose="020B0604030504040204" pitchFamily="34" charset="0"/>
                  <a:ea typeface="Verdana" panose="020B0604030504040204" pitchFamily="34" charset="0"/>
                </a:rPr>
                <a:t>un nozaru politiku </a:t>
              </a:r>
              <a:r>
                <a:rPr lang="lv-LV" sz="1400" dirty="0" err="1">
                  <a:latin typeface="Verdana" panose="020B0604030504040204" pitchFamily="34" charset="0"/>
                  <a:ea typeface="Verdana" panose="020B0604030504040204" pitchFamily="34" charset="0"/>
                </a:rPr>
                <a:t>vidusposma</a:t>
              </a:r>
              <a:r>
                <a:rPr lang="lv-LV" sz="1400" dirty="0">
                  <a:latin typeface="Verdana" panose="020B0604030504040204" pitchFamily="34" charset="0"/>
                  <a:ea typeface="Verdana" panose="020B0604030504040204" pitchFamily="34" charset="0"/>
                </a:rPr>
                <a:t> </a:t>
              </a:r>
              <a:r>
                <a:rPr lang="lv-LV" sz="1400" dirty="0" err="1">
                  <a:latin typeface="Verdana" panose="020B0604030504040204" pitchFamily="34" charset="0"/>
                  <a:ea typeface="Verdana" panose="020B0604030504040204" pitchFamily="34" charset="0"/>
                </a:rPr>
                <a:t>izvērtējumi</a:t>
              </a:r>
              <a:endParaRPr lang="en-US" sz="1400" noProof="1">
                <a:latin typeface="Verdana" panose="020B0604030504040204" pitchFamily="34" charset="0"/>
                <a:ea typeface="Verdana" panose="020B0604030504040204" pitchFamily="34" charset="0"/>
              </a:endParaRPr>
            </a:p>
          </p:txBody>
        </p:sp>
      </p:grpSp>
      <p:grpSp>
        <p:nvGrpSpPr>
          <p:cNvPr id="29" name="Group 28">
            <a:extLst>
              <a:ext uri="{FF2B5EF4-FFF2-40B4-BE49-F238E27FC236}">
                <a16:creationId xmlns:a16="http://schemas.microsoft.com/office/drawing/2014/main" id="{B953CC66-F040-AD41-828D-00430F9C43FB}"/>
              </a:ext>
            </a:extLst>
          </p:cNvPr>
          <p:cNvGrpSpPr/>
          <p:nvPr/>
        </p:nvGrpSpPr>
        <p:grpSpPr>
          <a:xfrm>
            <a:off x="3798378" y="5392220"/>
            <a:ext cx="1669567" cy="87110"/>
            <a:chOff x="3148964" y="2915886"/>
            <a:chExt cx="1764727" cy="92075"/>
          </a:xfrm>
        </p:grpSpPr>
        <p:cxnSp>
          <p:nvCxnSpPr>
            <p:cNvPr id="30" name="Straight Arrow Connector 29">
              <a:extLst>
                <a:ext uri="{FF2B5EF4-FFF2-40B4-BE49-F238E27FC236}">
                  <a16:creationId xmlns:a16="http://schemas.microsoft.com/office/drawing/2014/main" id="{ECCC5211-28DB-0C41-BF45-E914B22991BA}"/>
                </a:ext>
              </a:extLst>
            </p:cNvPr>
            <p:cNvCxnSpPr>
              <a:cxnSpLocks/>
              <a:endCxn id="31" idx="2"/>
            </p:cNvCxnSpPr>
            <p:nvPr/>
          </p:nvCxnSpPr>
          <p:spPr>
            <a:xfrm flipV="1">
              <a:off x="3148964" y="2961923"/>
              <a:ext cx="1672652" cy="14992"/>
            </a:xfrm>
            <a:prstGeom prst="straightConnector1">
              <a:avLst/>
            </a:prstGeom>
            <a:ln>
              <a:solidFill>
                <a:schemeClr val="tx2"/>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6B68FD84-5874-E041-9193-E3A24E9C9396}"/>
                </a:ext>
              </a:extLst>
            </p:cNvPr>
            <p:cNvSpPr/>
            <p:nvPr/>
          </p:nvSpPr>
          <p:spPr>
            <a:xfrm>
              <a:off x="4821616" y="2915886"/>
              <a:ext cx="92075" cy="92075"/>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pic>
        <p:nvPicPr>
          <p:cNvPr id="1028" name="Picture 4" descr="Attēlu rezultāti vaicājumam “NAP 2020”">
            <a:extLst>
              <a:ext uri="{FF2B5EF4-FFF2-40B4-BE49-F238E27FC236}">
                <a16:creationId xmlns:a16="http://schemas.microsoft.com/office/drawing/2014/main" id="{8B86437C-CD2B-4EF2-8DC6-F985F62FFC5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8325" y="4659989"/>
            <a:ext cx="1422791" cy="10054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ttēlu rezultāti vaicājumam “Latvija 2030”">
            <a:extLst>
              <a:ext uri="{FF2B5EF4-FFF2-40B4-BE49-F238E27FC236}">
                <a16:creationId xmlns:a16="http://schemas.microsoft.com/office/drawing/2014/main" id="{B365AC34-73E1-4D5B-BAA3-F1E7357A4C78}"/>
              </a:ext>
            </a:extLst>
          </p:cNvPr>
          <p:cNvPicPr>
            <a:picLocks noChangeAspect="1" noChangeArrowheads="1"/>
          </p:cNvPicPr>
          <p:nvPr/>
        </p:nvPicPr>
        <p:blipFill>
          <a:blip r:embed="rId3" cstate="print">
            <a:clrChange>
              <a:clrFrom>
                <a:srgbClr val="FFF7F3"/>
              </a:clrFrom>
              <a:clrTo>
                <a:srgbClr val="FFF7F3">
                  <a:alpha val="0"/>
                </a:srgbClr>
              </a:clrTo>
            </a:clrChange>
            <a:extLst>
              <a:ext uri="{28A0092B-C50C-407E-A947-70E740481C1C}">
                <a14:useLocalDpi xmlns:a14="http://schemas.microsoft.com/office/drawing/2010/main" val="0"/>
              </a:ext>
            </a:extLst>
          </a:blip>
          <a:srcRect/>
          <a:stretch>
            <a:fillRect/>
          </a:stretch>
        </p:blipFill>
        <p:spPr bwMode="auto">
          <a:xfrm>
            <a:off x="3819621" y="3015945"/>
            <a:ext cx="1010994" cy="3552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ttēlu rezultāti vaicājumam “global trend icon transparent free”">
            <a:extLst>
              <a:ext uri="{FF2B5EF4-FFF2-40B4-BE49-F238E27FC236}">
                <a16:creationId xmlns:a16="http://schemas.microsoft.com/office/drawing/2014/main" id="{595A5548-79AF-49B7-816D-B3AE66569B0C}"/>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6177419" y="1662461"/>
            <a:ext cx="671121" cy="6711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ttēlu rezultāti vaicājumam “icon global goals transparent”">
            <a:extLst>
              <a:ext uri="{FF2B5EF4-FFF2-40B4-BE49-F238E27FC236}">
                <a16:creationId xmlns:a16="http://schemas.microsoft.com/office/drawing/2014/main" id="{9B18A118-9FCB-4D15-987F-3E07AEB5C7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8852" y="3631058"/>
            <a:ext cx="616692" cy="616692"/>
          </a:xfrm>
          <a:prstGeom prst="rect">
            <a:avLst/>
          </a:prstGeom>
          <a:noFill/>
          <a:extLst>
            <a:ext uri="{909E8E84-426E-40DD-AFC4-6F175D3DCCD1}">
              <a14:hiddenFill xmlns:a14="http://schemas.microsoft.com/office/drawing/2010/main">
                <a:solidFill>
                  <a:srgbClr val="FFFFFF"/>
                </a:solidFill>
              </a14:hiddenFill>
            </a:ext>
          </a:extLst>
        </p:spPr>
      </p:pic>
      <p:sp>
        <p:nvSpPr>
          <p:cNvPr id="38" name="Shape">
            <a:extLst>
              <a:ext uri="{FF2B5EF4-FFF2-40B4-BE49-F238E27FC236}">
                <a16:creationId xmlns:a16="http://schemas.microsoft.com/office/drawing/2014/main" id="{4A199757-D030-4F2B-B089-70DD30B8B1AF}"/>
              </a:ext>
            </a:extLst>
          </p:cNvPr>
          <p:cNvSpPr/>
          <p:nvPr/>
        </p:nvSpPr>
        <p:spPr>
          <a:xfrm rot="1378913">
            <a:off x="3360545" y="1541745"/>
            <a:ext cx="3371926" cy="2474618"/>
          </a:xfrm>
          <a:custGeom>
            <a:avLst/>
            <a:gdLst/>
            <a:ahLst/>
            <a:cxnLst>
              <a:cxn ang="0">
                <a:pos x="wd2" y="hd2"/>
              </a:cxn>
              <a:cxn ang="5400000">
                <a:pos x="wd2" y="hd2"/>
              </a:cxn>
              <a:cxn ang="10800000">
                <a:pos x="wd2" y="hd2"/>
              </a:cxn>
              <a:cxn ang="16200000">
                <a:pos x="wd2" y="hd2"/>
              </a:cxn>
            </a:cxnLst>
            <a:rect l="0" t="0" r="r" b="b"/>
            <a:pathLst>
              <a:path w="21600" h="21528" extrusionOk="0">
                <a:moveTo>
                  <a:pt x="21306" y="10989"/>
                </a:moveTo>
                <a:cubicBezTo>
                  <a:pt x="20192" y="4701"/>
                  <a:pt x="15922" y="16"/>
                  <a:pt x="10821" y="0"/>
                </a:cubicBezTo>
                <a:cubicBezTo>
                  <a:pt x="10812" y="0"/>
                  <a:pt x="10803" y="0"/>
                  <a:pt x="10795" y="0"/>
                </a:cubicBezTo>
                <a:cubicBezTo>
                  <a:pt x="5424" y="0"/>
                  <a:pt x="968" y="5177"/>
                  <a:pt x="139" y="11955"/>
                </a:cubicBezTo>
                <a:cubicBezTo>
                  <a:pt x="48" y="12701"/>
                  <a:pt x="0" y="13465"/>
                  <a:pt x="0" y="14244"/>
                </a:cubicBezTo>
                <a:cubicBezTo>
                  <a:pt x="0" y="15024"/>
                  <a:pt x="48" y="15788"/>
                  <a:pt x="139" y="16534"/>
                </a:cubicBezTo>
                <a:cubicBezTo>
                  <a:pt x="280" y="18152"/>
                  <a:pt x="566" y="19711"/>
                  <a:pt x="982" y="21187"/>
                </a:cubicBezTo>
                <a:cubicBezTo>
                  <a:pt x="1059" y="21462"/>
                  <a:pt x="1293" y="21600"/>
                  <a:pt x="1500" y="21490"/>
                </a:cubicBezTo>
                <a:lnTo>
                  <a:pt x="4364" y="19969"/>
                </a:lnTo>
                <a:cubicBezTo>
                  <a:pt x="4376" y="13238"/>
                  <a:pt x="7928" y="7605"/>
                  <a:pt x="12693" y="6135"/>
                </a:cubicBezTo>
                <a:cubicBezTo>
                  <a:pt x="13234" y="5968"/>
                  <a:pt x="13789" y="5855"/>
                  <a:pt x="14356" y="5800"/>
                </a:cubicBezTo>
                <a:cubicBezTo>
                  <a:pt x="14374" y="5798"/>
                  <a:pt x="14391" y="5795"/>
                  <a:pt x="14409" y="5792"/>
                </a:cubicBezTo>
                <a:cubicBezTo>
                  <a:pt x="14439" y="5787"/>
                  <a:pt x="14470" y="5782"/>
                  <a:pt x="14501" y="5778"/>
                </a:cubicBezTo>
                <a:cubicBezTo>
                  <a:pt x="14592" y="5766"/>
                  <a:pt x="14684" y="5757"/>
                  <a:pt x="14776" y="5749"/>
                </a:cubicBezTo>
                <a:cubicBezTo>
                  <a:pt x="14799" y="5748"/>
                  <a:pt x="14823" y="5744"/>
                  <a:pt x="14845" y="5743"/>
                </a:cubicBezTo>
                <a:cubicBezTo>
                  <a:pt x="14852" y="5743"/>
                  <a:pt x="14859" y="5742"/>
                  <a:pt x="14867" y="5742"/>
                </a:cubicBezTo>
                <a:cubicBezTo>
                  <a:pt x="14977" y="5735"/>
                  <a:pt x="15085" y="5732"/>
                  <a:pt x="15194" y="5734"/>
                </a:cubicBezTo>
                <a:cubicBezTo>
                  <a:pt x="15212" y="5734"/>
                  <a:pt x="15231" y="5735"/>
                  <a:pt x="15249" y="5736"/>
                </a:cubicBezTo>
                <a:cubicBezTo>
                  <a:pt x="15347" y="5738"/>
                  <a:pt x="15445" y="5743"/>
                  <a:pt x="15542" y="5749"/>
                </a:cubicBezTo>
                <a:cubicBezTo>
                  <a:pt x="15553" y="5751"/>
                  <a:pt x="15563" y="5749"/>
                  <a:pt x="15574" y="5751"/>
                </a:cubicBezTo>
                <a:cubicBezTo>
                  <a:pt x="15616" y="5755"/>
                  <a:pt x="15658" y="5761"/>
                  <a:pt x="15699" y="5765"/>
                </a:cubicBezTo>
                <a:cubicBezTo>
                  <a:pt x="15748" y="5770"/>
                  <a:pt x="15798" y="5775"/>
                  <a:pt x="15846" y="5782"/>
                </a:cubicBezTo>
                <a:cubicBezTo>
                  <a:pt x="15897" y="5789"/>
                  <a:pt x="15947" y="5798"/>
                  <a:pt x="15997" y="5807"/>
                </a:cubicBezTo>
                <a:cubicBezTo>
                  <a:pt x="16050" y="5816"/>
                  <a:pt x="16102" y="5824"/>
                  <a:pt x="16155" y="5834"/>
                </a:cubicBezTo>
                <a:cubicBezTo>
                  <a:pt x="16195" y="5842"/>
                  <a:pt x="16235" y="5852"/>
                  <a:pt x="16275" y="5862"/>
                </a:cubicBezTo>
                <a:cubicBezTo>
                  <a:pt x="16337" y="5876"/>
                  <a:pt x="16400" y="5890"/>
                  <a:pt x="16462" y="5907"/>
                </a:cubicBezTo>
                <a:cubicBezTo>
                  <a:pt x="16486" y="5914"/>
                  <a:pt x="16508" y="5921"/>
                  <a:pt x="16532" y="5928"/>
                </a:cubicBezTo>
                <a:cubicBezTo>
                  <a:pt x="18653" y="6534"/>
                  <a:pt x="20385" y="8516"/>
                  <a:pt x="21165" y="11131"/>
                </a:cubicBezTo>
                <a:cubicBezTo>
                  <a:pt x="21167" y="11136"/>
                  <a:pt x="21169" y="11143"/>
                  <a:pt x="21170" y="11148"/>
                </a:cubicBezTo>
                <a:cubicBezTo>
                  <a:pt x="21173" y="11160"/>
                  <a:pt x="21177" y="11170"/>
                  <a:pt x="21180" y="11182"/>
                </a:cubicBezTo>
                <a:cubicBezTo>
                  <a:pt x="21201" y="11252"/>
                  <a:pt x="21221" y="11324"/>
                  <a:pt x="21239" y="11396"/>
                </a:cubicBezTo>
                <a:cubicBezTo>
                  <a:pt x="21251" y="11441"/>
                  <a:pt x="21265" y="11486"/>
                  <a:pt x="21276" y="11530"/>
                </a:cubicBezTo>
                <a:cubicBezTo>
                  <a:pt x="21280" y="11546"/>
                  <a:pt x="21283" y="11561"/>
                  <a:pt x="21287" y="11577"/>
                </a:cubicBezTo>
                <a:cubicBezTo>
                  <a:pt x="21301" y="11630"/>
                  <a:pt x="21312" y="11685"/>
                  <a:pt x="21325" y="11740"/>
                </a:cubicBezTo>
                <a:cubicBezTo>
                  <a:pt x="21340" y="11804"/>
                  <a:pt x="21356" y="11866"/>
                  <a:pt x="21370" y="11930"/>
                </a:cubicBezTo>
                <a:cubicBezTo>
                  <a:pt x="21375" y="11952"/>
                  <a:pt x="21379" y="11973"/>
                  <a:pt x="21383" y="11996"/>
                </a:cubicBezTo>
                <a:cubicBezTo>
                  <a:pt x="21388" y="12020"/>
                  <a:pt x="21393" y="12046"/>
                  <a:pt x="21397" y="12072"/>
                </a:cubicBezTo>
                <a:cubicBezTo>
                  <a:pt x="21417" y="12168"/>
                  <a:pt x="21435" y="12264"/>
                  <a:pt x="21452" y="12362"/>
                </a:cubicBezTo>
                <a:cubicBezTo>
                  <a:pt x="21459" y="12404"/>
                  <a:pt x="21466" y="12445"/>
                  <a:pt x="21472" y="12487"/>
                </a:cubicBezTo>
                <a:cubicBezTo>
                  <a:pt x="21488" y="12591"/>
                  <a:pt x="21504" y="12697"/>
                  <a:pt x="21518" y="12803"/>
                </a:cubicBezTo>
                <a:cubicBezTo>
                  <a:pt x="21524" y="12846"/>
                  <a:pt x="21529" y="12889"/>
                  <a:pt x="21534" y="12932"/>
                </a:cubicBezTo>
                <a:cubicBezTo>
                  <a:pt x="21544" y="13016"/>
                  <a:pt x="21553" y="13102"/>
                  <a:pt x="21561" y="13188"/>
                </a:cubicBezTo>
                <a:cubicBezTo>
                  <a:pt x="21563" y="13211"/>
                  <a:pt x="21565" y="13234"/>
                  <a:pt x="21567" y="13256"/>
                </a:cubicBezTo>
                <a:cubicBezTo>
                  <a:pt x="21571" y="13297"/>
                  <a:pt x="21575" y="13338"/>
                  <a:pt x="21578" y="13379"/>
                </a:cubicBezTo>
                <a:cubicBezTo>
                  <a:pt x="21587" y="13499"/>
                  <a:pt x="21594" y="13619"/>
                  <a:pt x="21600" y="13740"/>
                </a:cubicBezTo>
                <a:cubicBezTo>
                  <a:pt x="21598" y="12727"/>
                  <a:pt x="21306" y="10989"/>
                  <a:pt x="21306" y="10989"/>
                </a:cubicBezTo>
                <a:close/>
              </a:path>
            </a:pathLst>
          </a:custGeom>
          <a:solidFill>
            <a:srgbClr val="0070C0"/>
          </a:solidFill>
          <a:ln w="12700">
            <a:miter lim="400000"/>
          </a:ln>
        </p:spPr>
        <p:txBody>
          <a:bodyPr lIns="38100" tIns="38100" rIns="38100" bIns="38100" anchor="ctr"/>
          <a:lstStyle/>
          <a:p>
            <a:pPr>
              <a:defRPr sz="3000">
                <a:solidFill>
                  <a:srgbClr val="FFFFFF"/>
                </a:solidFill>
              </a:defRPr>
            </a:pPr>
            <a:endParaRPr sz="3000"/>
          </a:p>
        </p:txBody>
      </p:sp>
      <p:sp>
        <p:nvSpPr>
          <p:cNvPr id="7" name="Circle">
            <a:extLst>
              <a:ext uri="{FF2B5EF4-FFF2-40B4-BE49-F238E27FC236}">
                <a16:creationId xmlns:a16="http://schemas.microsoft.com/office/drawing/2014/main" id="{5917FDF6-B425-1E48-8727-DCE0ABD517B2}"/>
              </a:ext>
            </a:extLst>
          </p:cNvPr>
          <p:cNvSpPr/>
          <p:nvPr/>
        </p:nvSpPr>
        <p:spPr>
          <a:xfrm>
            <a:off x="4794595" y="2681329"/>
            <a:ext cx="2210172" cy="1979375"/>
          </a:xfrm>
          <a:prstGeom prst="ellipse">
            <a:avLst/>
          </a:prstGeom>
          <a:gradFill>
            <a:gsLst>
              <a:gs pos="0">
                <a:schemeClr val="bg1"/>
              </a:gs>
              <a:gs pos="50000">
                <a:schemeClr val="bg1">
                  <a:lumMod val="7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28575" tIns="28575" rIns="28575" bIns="28575" anchor="ctr"/>
          <a:lstStyle/>
          <a:p>
            <a:pPr algn="ctr" defTabSz="938213" eaLnBrk="0" hangingPunct="0"/>
            <a:r>
              <a:rPr lang="lv-LV" sz="1200" b="1" cap="all" dirty="0">
                <a:solidFill>
                  <a:schemeClr val="tx1"/>
                </a:solidFill>
                <a:latin typeface="Verdana" panose="020B0604030504040204" pitchFamily="34" charset="0"/>
                <a:ea typeface="Verdana" panose="020B0604030504040204" pitchFamily="34" charset="0"/>
                <a:cs typeface="Verdana" panose="020B0604030504040204" pitchFamily="34" charset="0"/>
              </a:rPr>
              <a:t>publiskie ieguldījumi (VB) </a:t>
            </a:r>
          </a:p>
          <a:p>
            <a:pPr algn="ctr" defTabSz="938213" eaLnBrk="0" hangingPunct="0"/>
            <a:endParaRPr lang="lv-LV" sz="1200" b="1" cap="all"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defTabSz="938213" eaLnBrk="0" hangingPunct="0"/>
            <a:r>
              <a:rPr lang="lv-LV" sz="1200" b="1" cap="all" dirty="0">
                <a:solidFill>
                  <a:schemeClr val="tx1"/>
                </a:solidFill>
                <a:latin typeface="Verdana" panose="020B0604030504040204" pitchFamily="34" charset="0"/>
                <a:ea typeface="Verdana" panose="020B0604030504040204" pitchFamily="34" charset="0"/>
                <a:cs typeface="Verdana" panose="020B0604030504040204" pitchFamily="34" charset="0"/>
              </a:rPr>
              <a:t>ES daudzgadu budžets </a:t>
            </a:r>
          </a:p>
          <a:p>
            <a:pPr algn="ctr" defTabSz="938213" eaLnBrk="0" hangingPunct="0"/>
            <a:r>
              <a:rPr lang="lv-LV" sz="1200" b="1" cap="all" dirty="0">
                <a:solidFill>
                  <a:schemeClr val="tx1"/>
                </a:solidFill>
                <a:latin typeface="Verdana" panose="020B0604030504040204" pitchFamily="34" charset="0"/>
                <a:ea typeface="Verdana" panose="020B0604030504040204" pitchFamily="34" charset="0"/>
                <a:cs typeface="Verdana" panose="020B0604030504040204" pitchFamily="34" charset="0"/>
              </a:rPr>
              <a:t>2021.-2027. (MFF)</a:t>
            </a:r>
          </a:p>
        </p:txBody>
      </p:sp>
      <p:sp>
        <p:nvSpPr>
          <p:cNvPr id="40" name="TextBox 39">
            <a:extLst>
              <a:ext uri="{FF2B5EF4-FFF2-40B4-BE49-F238E27FC236}">
                <a16:creationId xmlns:a16="http://schemas.microsoft.com/office/drawing/2014/main" id="{E64B6CBA-250E-4175-98EB-3A90DF4257E4}"/>
              </a:ext>
            </a:extLst>
          </p:cNvPr>
          <p:cNvSpPr txBox="1"/>
          <p:nvPr/>
        </p:nvSpPr>
        <p:spPr>
          <a:xfrm>
            <a:off x="790961" y="758593"/>
            <a:ext cx="4526520" cy="646331"/>
          </a:xfrm>
          <a:prstGeom prst="rect">
            <a:avLst/>
          </a:prstGeom>
          <a:noFill/>
        </p:spPr>
        <p:txBody>
          <a:bodyPr wrap="square">
            <a:spAutoFit/>
          </a:bodyPr>
          <a:lstStyle/>
          <a:p>
            <a:r>
              <a:rPr lang="lv-LV" b="1" dirty="0">
                <a:latin typeface="Verdana" panose="020B0604030504040204" pitchFamily="34" charset="0"/>
                <a:ea typeface="Verdana" panose="020B0604030504040204" pitchFamily="34" charset="0"/>
              </a:rPr>
              <a:t>Latvijas izaugsmes modelis:   Cilvēks pirmajā vietā </a:t>
            </a:r>
          </a:p>
        </p:txBody>
      </p:sp>
      <p:sp>
        <p:nvSpPr>
          <p:cNvPr id="41" name="TextBox 40">
            <a:extLst>
              <a:ext uri="{FF2B5EF4-FFF2-40B4-BE49-F238E27FC236}">
                <a16:creationId xmlns:a16="http://schemas.microsoft.com/office/drawing/2014/main" id="{34F95CA3-B812-4F1E-9565-7BFCE0DC3051}"/>
              </a:ext>
            </a:extLst>
          </p:cNvPr>
          <p:cNvSpPr txBox="1"/>
          <p:nvPr/>
        </p:nvSpPr>
        <p:spPr>
          <a:xfrm>
            <a:off x="681079" y="1350013"/>
            <a:ext cx="4327247" cy="553998"/>
          </a:xfrm>
          <a:prstGeom prst="rect">
            <a:avLst/>
          </a:prstGeom>
          <a:noFill/>
        </p:spPr>
        <p:txBody>
          <a:bodyPr wrap="square">
            <a:spAutoFit/>
          </a:bodyPr>
          <a:lstStyle/>
          <a:p>
            <a:pPr indent="-171450" algn="just">
              <a:buFont typeface="Arial" panose="020B0604020202020204" pitchFamily="34" charset="0"/>
              <a:buChar char="•"/>
            </a:pPr>
            <a:r>
              <a:rPr lang="lv-LV" sz="1400" dirty="0">
                <a:latin typeface="Verdana" panose="020B0604030504040204" pitchFamily="34" charset="0"/>
                <a:ea typeface="Verdana" panose="020B0604030504040204" pitchFamily="34" charset="0"/>
              </a:rPr>
              <a:t>Dzīves kvalitātes uzlabošana Latvijā</a:t>
            </a:r>
          </a:p>
          <a:p>
            <a:pPr algn="just"/>
            <a:endParaRPr lang="lv-LV" sz="1600" dirty="0">
              <a:latin typeface="Verdana" panose="020B0604030504040204" pitchFamily="34" charset="0"/>
              <a:ea typeface="Verdana" panose="020B0604030504040204" pitchFamily="34" charset="0"/>
            </a:endParaRPr>
          </a:p>
        </p:txBody>
      </p:sp>
      <p:grpSp>
        <p:nvGrpSpPr>
          <p:cNvPr id="42" name="Group 22">
            <a:extLst>
              <a:ext uri="{FF2B5EF4-FFF2-40B4-BE49-F238E27FC236}">
                <a16:creationId xmlns:a16="http://schemas.microsoft.com/office/drawing/2014/main" id="{6E4E0355-8B4D-4BAA-958E-301B232A58CF}"/>
              </a:ext>
            </a:extLst>
          </p:cNvPr>
          <p:cNvGrpSpPr/>
          <p:nvPr/>
        </p:nvGrpSpPr>
        <p:grpSpPr>
          <a:xfrm>
            <a:off x="2497667" y="1869768"/>
            <a:ext cx="1576242" cy="87110"/>
            <a:chOff x="3247608" y="2915886"/>
            <a:chExt cx="1666083" cy="92075"/>
          </a:xfrm>
        </p:grpSpPr>
        <p:cxnSp>
          <p:nvCxnSpPr>
            <p:cNvPr id="43" name="Straight Arrow Connector 23">
              <a:extLst>
                <a:ext uri="{FF2B5EF4-FFF2-40B4-BE49-F238E27FC236}">
                  <a16:creationId xmlns:a16="http://schemas.microsoft.com/office/drawing/2014/main" id="{AFA38FB9-EB95-4CED-9120-8E8916DD9A15}"/>
                </a:ext>
              </a:extLst>
            </p:cNvPr>
            <p:cNvCxnSpPr>
              <a:cxnSpLocks/>
              <a:endCxn id="44" idx="2"/>
            </p:cNvCxnSpPr>
            <p:nvPr/>
          </p:nvCxnSpPr>
          <p:spPr>
            <a:xfrm>
              <a:off x="3247608" y="2952081"/>
              <a:ext cx="1574008" cy="9843"/>
            </a:xfrm>
            <a:prstGeom prst="straightConnector1">
              <a:avLst/>
            </a:prstGeom>
            <a:ln>
              <a:solidFill>
                <a:schemeClr val="tx2"/>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44" name="Oval 24">
              <a:extLst>
                <a:ext uri="{FF2B5EF4-FFF2-40B4-BE49-F238E27FC236}">
                  <a16:creationId xmlns:a16="http://schemas.microsoft.com/office/drawing/2014/main" id="{A96DEB01-7B90-4DCC-B54C-DBF1D9C9C345}"/>
                </a:ext>
              </a:extLst>
            </p:cNvPr>
            <p:cNvSpPr/>
            <p:nvPr/>
          </p:nvSpPr>
          <p:spPr>
            <a:xfrm>
              <a:off x="4821616" y="2915886"/>
              <a:ext cx="92075" cy="92075"/>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Tree>
    <p:extLst>
      <p:ext uri="{BB962C8B-B14F-4D97-AF65-F5344CB8AC3E}">
        <p14:creationId xmlns:p14="http://schemas.microsoft.com/office/powerpoint/2010/main" val="2698148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3">
            <a:extLst>
              <a:ext uri="{FF2B5EF4-FFF2-40B4-BE49-F238E27FC236}">
                <a16:creationId xmlns:a16="http://schemas.microsoft.com/office/drawing/2014/main" id="{CCB6B949-E961-4EEF-BE5B-5AF76DBB7857}"/>
              </a:ext>
            </a:extLst>
          </p:cNvPr>
          <p:cNvSpPr txBox="1">
            <a:spLocks noChangeArrowheads="1"/>
          </p:cNvSpPr>
          <p:nvPr/>
        </p:nvSpPr>
        <p:spPr bwMode="auto">
          <a:xfrm>
            <a:off x="1184275" y="513089"/>
            <a:ext cx="727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600"/>
              </a:spcAft>
            </a:pPr>
            <a:r>
              <a:rPr lang="lv-LV" altLang="lv-LV" sz="2400" b="1" dirty="0">
                <a:solidFill>
                  <a:srgbClr val="9D2235"/>
                </a:solidFill>
                <a:latin typeface="Verdana" panose="020B0604030504040204" pitchFamily="34" charset="0"/>
              </a:rPr>
              <a:t>Stratēģiskās izvēles</a:t>
            </a:r>
          </a:p>
        </p:txBody>
      </p:sp>
      <p:grpSp>
        <p:nvGrpSpPr>
          <p:cNvPr id="41987" name="Group 1">
            <a:extLst>
              <a:ext uri="{FF2B5EF4-FFF2-40B4-BE49-F238E27FC236}">
                <a16:creationId xmlns:a16="http://schemas.microsoft.com/office/drawing/2014/main" id="{87B19227-3986-4D65-8A53-3ED9B35B943F}"/>
              </a:ext>
            </a:extLst>
          </p:cNvPr>
          <p:cNvGrpSpPr>
            <a:grpSpLocks/>
          </p:cNvGrpSpPr>
          <p:nvPr/>
        </p:nvGrpSpPr>
        <p:grpSpPr bwMode="auto">
          <a:xfrm>
            <a:off x="198438" y="1583928"/>
            <a:ext cx="5370512" cy="815975"/>
            <a:chOff x="624115" y="1643294"/>
            <a:chExt cx="3396342" cy="815608"/>
          </a:xfrm>
        </p:grpSpPr>
        <p:sp>
          <p:nvSpPr>
            <p:cNvPr id="42009" name="TextBox 10">
              <a:extLst>
                <a:ext uri="{FF2B5EF4-FFF2-40B4-BE49-F238E27FC236}">
                  <a16:creationId xmlns:a16="http://schemas.microsoft.com/office/drawing/2014/main" id="{8773C8A4-892E-412C-AA60-00DDBB891690}"/>
                </a:ext>
              </a:extLst>
            </p:cNvPr>
            <p:cNvSpPr txBox="1">
              <a:spLocks noChangeArrowheads="1"/>
            </p:cNvSpPr>
            <p:nvPr/>
          </p:nvSpPr>
          <p:spPr bwMode="auto">
            <a:xfrm>
              <a:off x="1536800" y="1720238"/>
              <a:ext cx="24836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lv-LV" altLang="lv-LV" sz="1600" b="1" dirty="0">
                  <a:latin typeface="Verdana" panose="020B0604030504040204" pitchFamily="34" charset="0"/>
                </a:rPr>
                <a:t>Atbalsts produktivitātē balstītai darbībai </a:t>
              </a:r>
              <a:r>
                <a:rPr lang="lv-LV" altLang="lv-LV" sz="1600" dirty="0" err="1">
                  <a:latin typeface="Verdana" panose="020B0604030504040204" pitchFamily="34" charset="0"/>
                </a:rPr>
                <a:t>vs</a:t>
              </a:r>
              <a:r>
                <a:rPr lang="lv-LV" altLang="lv-LV" sz="1600" dirty="0">
                  <a:latin typeface="Verdana" panose="020B0604030504040204" pitchFamily="34" charset="0"/>
                </a:rPr>
                <a:t>. atbalsts visiem</a:t>
              </a:r>
            </a:p>
          </p:txBody>
        </p:sp>
        <p:sp>
          <p:nvSpPr>
            <p:cNvPr id="42010" name="TextBox 11">
              <a:extLst>
                <a:ext uri="{FF2B5EF4-FFF2-40B4-BE49-F238E27FC236}">
                  <a16:creationId xmlns:a16="http://schemas.microsoft.com/office/drawing/2014/main" id="{35FF8855-C58B-4DF3-9E02-F0A5FBA6C997}"/>
                </a:ext>
              </a:extLst>
            </p:cNvPr>
            <p:cNvSpPr txBox="1">
              <a:spLocks noChangeArrowheads="1"/>
            </p:cNvSpPr>
            <p:nvPr/>
          </p:nvSpPr>
          <p:spPr bwMode="auto">
            <a:xfrm>
              <a:off x="1536800" y="2120348"/>
              <a:ext cx="24836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endParaRPr lang="lv-LV" altLang="lv-LV" sz="1600">
                <a:latin typeface="Verdana" panose="020B0604030504040204" pitchFamily="34" charset="0"/>
              </a:endParaRPr>
            </a:p>
          </p:txBody>
        </p:sp>
        <p:sp>
          <p:nvSpPr>
            <p:cNvPr id="42011" name="TextBox 16">
              <a:extLst>
                <a:ext uri="{FF2B5EF4-FFF2-40B4-BE49-F238E27FC236}">
                  <a16:creationId xmlns:a16="http://schemas.microsoft.com/office/drawing/2014/main" id="{0DA75FBB-E04A-4D65-95E0-970CF3E9BC4F}"/>
                </a:ext>
              </a:extLst>
            </p:cNvPr>
            <p:cNvSpPr txBox="1">
              <a:spLocks noChangeArrowheads="1"/>
            </p:cNvSpPr>
            <p:nvPr/>
          </p:nvSpPr>
          <p:spPr bwMode="auto">
            <a:xfrm>
              <a:off x="624115" y="1643294"/>
              <a:ext cx="91268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lv-LV" sz="4400">
                  <a:solidFill>
                    <a:srgbClr val="9D2235"/>
                  </a:solidFill>
                  <a:latin typeface="Tw Cen MT" panose="020B0602020104020603" pitchFamily="34" charset="0"/>
                </a:rPr>
                <a:t>#</a:t>
              </a:r>
            </a:p>
          </p:txBody>
        </p:sp>
      </p:grpSp>
      <p:grpSp>
        <p:nvGrpSpPr>
          <p:cNvPr id="41988" name="Group 2">
            <a:extLst>
              <a:ext uri="{FF2B5EF4-FFF2-40B4-BE49-F238E27FC236}">
                <a16:creationId xmlns:a16="http://schemas.microsoft.com/office/drawing/2014/main" id="{98FA7EA4-1E1A-4AAC-B20F-BF297117B606}"/>
              </a:ext>
            </a:extLst>
          </p:cNvPr>
          <p:cNvGrpSpPr>
            <a:grpSpLocks/>
          </p:cNvGrpSpPr>
          <p:nvPr/>
        </p:nvGrpSpPr>
        <p:grpSpPr bwMode="auto">
          <a:xfrm>
            <a:off x="-354013" y="2657475"/>
            <a:ext cx="6534151" cy="769938"/>
            <a:chOff x="624115" y="2812845"/>
            <a:chExt cx="3098918" cy="769441"/>
          </a:xfrm>
        </p:grpSpPr>
        <p:sp>
          <p:nvSpPr>
            <p:cNvPr id="42007" name="TextBox 17">
              <a:extLst>
                <a:ext uri="{FF2B5EF4-FFF2-40B4-BE49-F238E27FC236}">
                  <a16:creationId xmlns:a16="http://schemas.microsoft.com/office/drawing/2014/main" id="{524579BC-8FBD-4896-8619-FCBFB625939B}"/>
                </a:ext>
              </a:extLst>
            </p:cNvPr>
            <p:cNvSpPr txBox="1">
              <a:spLocks noChangeArrowheads="1"/>
            </p:cNvSpPr>
            <p:nvPr/>
          </p:nvSpPr>
          <p:spPr bwMode="auto">
            <a:xfrm>
              <a:off x="1536800" y="2889789"/>
              <a:ext cx="21862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lv-LV" altLang="lv-LV" sz="1600" dirty="0">
                  <a:latin typeface="Verdana" panose="020B0604030504040204" pitchFamily="34" charset="0"/>
                </a:rPr>
                <a:t>Zemo izmaksu konkurētspēja </a:t>
              </a:r>
              <a:r>
                <a:rPr lang="lv-LV" altLang="lv-LV" sz="1600" dirty="0" err="1">
                  <a:latin typeface="Verdana" panose="020B0604030504040204" pitchFamily="34" charset="0"/>
                </a:rPr>
                <a:t>vs</a:t>
              </a:r>
              <a:r>
                <a:rPr lang="lv-LV" altLang="lv-LV" sz="1600" dirty="0">
                  <a:latin typeface="Verdana" panose="020B0604030504040204" pitchFamily="34" charset="0"/>
                </a:rPr>
                <a:t>. </a:t>
              </a:r>
              <a:r>
                <a:rPr lang="lv-LV" altLang="lv-LV" sz="1600" b="1" dirty="0">
                  <a:latin typeface="Verdana" panose="020B0604030504040204" pitchFamily="34" charset="0"/>
                </a:rPr>
                <a:t>zināšanās balstīta konkurētspēja</a:t>
              </a:r>
            </a:p>
          </p:txBody>
        </p:sp>
        <p:sp>
          <p:nvSpPr>
            <p:cNvPr id="42008" name="TextBox 19">
              <a:extLst>
                <a:ext uri="{FF2B5EF4-FFF2-40B4-BE49-F238E27FC236}">
                  <a16:creationId xmlns:a16="http://schemas.microsoft.com/office/drawing/2014/main" id="{B9A8803D-12CA-458A-9097-66804F600DCF}"/>
                </a:ext>
              </a:extLst>
            </p:cNvPr>
            <p:cNvSpPr txBox="1">
              <a:spLocks noChangeArrowheads="1"/>
            </p:cNvSpPr>
            <p:nvPr/>
          </p:nvSpPr>
          <p:spPr bwMode="auto">
            <a:xfrm>
              <a:off x="624115" y="2812845"/>
              <a:ext cx="91268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lv-LV" sz="4400">
                  <a:solidFill>
                    <a:srgbClr val="9D2235"/>
                  </a:solidFill>
                  <a:latin typeface="Tw Cen MT" panose="020B0602020104020603" pitchFamily="34" charset="0"/>
                </a:rPr>
                <a:t>#</a:t>
              </a:r>
            </a:p>
          </p:txBody>
        </p:sp>
      </p:grpSp>
      <p:grpSp>
        <p:nvGrpSpPr>
          <p:cNvPr id="41989" name="Group 50">
            <a:extLst>
              <a:ext uri="{FF2B5EF4-FFF2-40B4-BE49-F238E27FC236}">
                <a16:creationId xmlns:a16="http://schemas.microsoft.com/office/drawing/2014/main" id="{B48FB5C3-90E1-4CAB-943D-6344E84B09FC}"/>
              </a:ext>
            </a:extLst>
          </p:cNvPr>
          <p:cNvGrpSpPr>
            <a:grpSpLocks/>
          </p:cNvGrpSpPr>
          <p:nvPr/>
        </p:nvGrpSpPr>
        <p:grpSpPr bwMode="auto">
          <a:xfrm>
            <a:off x="623888" y="3865563"/>
            <a:ext cx="5472112" cy="769937"/>
            <a:chOff x="624115" y="3982396"/>
            <a:chExt cx="5471885" cy="769441"/>
          </a:xfrm>
        </p:grpSpPr>
        <p:sp>
          <p:nvSpPr>
            <p:cNvPr id="42005" name="TextBox 20">
              <a:extLst>
                <a:ext uri="{FF2B5EF4-FFF2-40B4-BE49-F238E27FC236}">
                  <a16:creationId xmlns:a16="http://schemas.microsoft.com/office/drawing/2014/main" id="{A503295A-99AD-4250-8828-6D8FA85F2141}"/>
                </a:ext>
              </a:extLst>
            </p:cNvPr>
            <p:cNvSpPr txBox="1">
              <a:spLocks noChangeArrowheads="1"/>
            </p:cNvSpPr>
            <p:nvPr/>
          </p:nvSpPr>
          <p:spPr bwMode="auto">
            <a:xfrm>
              <a:off x="1536800" y="4059340"/>
              <a:ext cx="455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lv-LV" altLang="lv-LV" sz="1600" b="1" dirty="0">
                  <a:latin typeface="Verdana" panose="020B0604030504040204" pitchFamily="34" charset="0"/>
                </a:rPr>
                <a:t>Vietējā darbaspēka </a:t>
              </a:r>
              <a:r>
                <a:rPr lang="lv-LV" altLang="lv-LV" sz="1600" dirty="0">
                  <a:latin typeface="Verdana" panose="020B0604030504040204" pitchFamily="34" charset="0"/>
                </a:rPr>
                <a:t>pārkvalificēšana &amp; </a:t>
              </a:r>
              <a:r>
                <a:rPr lang="lv-LV" altLang="lv-LV" sz="1600" b="1" dirty="0" err="1">
                  <a:latin typeface="Verdana" panose="020B0604030504040204" pitchFamily="34" charset="0"/>
                </a:rPr>
                <a:t>remigrācija</a:t>
              </a:r>
              <a:r>
                <a:rPr lang="lv-LV" altLang="lv-LV" sz="1600" dirty="0">
                  <a:latin typeface="Verdana" panose="020B0604030504040204" pitchFamily="34" charset="0"/>
                </a:rPr>
                <a:t> </a:t>
              </a:r>
              <a:r>
                <a:rPr lang="lv-LV" altLang="lv-LV" sz="1600" dirty="0" err="1">
                  <a:latin typeface="Verdana" panose="020B0604030504040204" pitchFamily="34" charset="0"/>
                </a:rPr>
                <a:t>vs</a:t>
              </a:r>
              <a:r>
                <a:rPr lang="lv-LV" altLang="lv-LV" sz="1600" dirty="0">
                  <a:latin typeface="Verdana" panose="020B0604030504040204" pitchFamily="34" charset="0"/>
                </a:rPr>
                <a:t>. </a:t>
              </a:r>
              <a:r>
                <a:rPr lang="lv-LV" altLang="lv-LV" sz="1600" b="1" dirty="0">
                  <a:latin typeface="Verdana" panose="020B0604030504040204" pitchFamily="34" charset="0"/>
                </a:rPr>
                <a:t>darbaspēka imigrācija</a:t>
              </a:r>
            </a:p>
          </p:txBody>
        </p:sp>
        <p:sp>
          <p:nvSpPr>
            <p:cNvPr id="42006" name="TextBox 22">
              <a:extLst>
                <a:ext uri="{FF2B5EF4-FFF2-40B4-BE49-F238E27FC236}">
                  <a16:creationId xmlns:a16="http://schemas.microsoft.com/office/drawing/2014/main" id="{B48C348B-0419-4A2A-82FA-AE9912ADDACA}"/>
                </a:ext>
              </a:extLst>
            </p:cNvPr>
            <p:cNvSpPr txBox="1">
              <a:spLocks noChangeArrowheads="1"/>
            </p:cNvSpPr>
            <p:nvPr/>
          </p:nvSpPr>
          <p:spPr bwMode="auto">
            <a:xfrm>
              <a:off x="624115" y="3982396"/>
              <a:ext cx="91268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lv-LV" sz="4400">
                  <a:solidFill>
                    <a:srgbClr val="9D2235"/>
                  </a:solidFill>
                  <a:latin typeface="Tw Cen MT" panose="020B0602020104020603" pitchFamily="34" charset="0"/>
                </a:rPr>
                <a:t>#</a:t>
              </a:r>
            </a:p>
          </p:txBody>
        </p:sp>
      </p:grpSp>
      <p:grpSp>
        <p:nvGrpSpPr>
          <p:cNvPr id="41990" name="Group 51">
            <a:extLst>
              <a:ext uri="{FF2B5EF4-FFF2-40B4-BE49-F238E27FC236}">
                <a16:creationId xmlns:a16="http://schemas.microsoft.com/office/drawing/2014/main" id="{24DBAE11-863E-4FE6-AB83-3E3B511AD363}"/>
              </a:ext>
            </a:extLst>
          </p:cNvPr>
          <p:cNvGrpSpPr>
            <a:grpSpLocks/>
          </p:cNvGrpSpPr>
          <p:nvPr/>
        </p:nvGrpSpPr>
        <p:grpSpPr bwMode="auto">
          <a:xfrm>
            <a:off x="623888" y="5035550"/>
            <a:ext cx="5472112" cy="908050"/>
            <a:chOff x="624115" y="5151947"/>
            <a:chExt cx="5471883" cy="907941"/>
          </a:xfrm>
        </p:grpSpPr>
        <p:sp>
          <p:nvSpPr>
            <p:cNvPr id="42003" name="TextBox 23">
              <a:extLst>
                <a:ext uri="{FF2B5EF4-FFF2-40B4-BE49-F238E27FC236}">
                  <a16:creationId xmlns:a16="http://schemas.microsoft.com/office/drawing/2014/main" id="{B0F49889-612C-4D3D-9BF6-5F83268D1AEA}"/>
                </a:ext>
              </a:extLst>
            </p:cNvPr>
            <p:cNvSpPr txBox="1">
              <a:spLocks noChangeArrowheads="1"/>
            </p:cNvSpPr>
            <p:nvPr/>
          </p:nvSpPr>
          <p:spPr bwMode="auto">
            <a:xfrm>
              <a:off x="1536799" y="5228891"/>
              <a:ext cx="45591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lv-LV" altLang="lv-LV" sz="1600" b="1" dirty="0">
                  <a:latin typeface="Verdana" panose="020B0604030504040204" pitchFamily="34" charset="0"/>
                </a:rPr>
                <a:t>Uz eksporta tirgu kvalitatīvu apgūšanu vērsta attīstība </a:t>
              </a:r>
              <a:r>
                <a:rPr lang="lv-LV" altLang="lv-LV" sz="1600" dirty="0" err="1">
                  <a:latin typeface="Verdana" panose="020B0604030504040204" pitchFamily="34" charset="0"/>
                </a:rPr>
                <a:t>vs</a:t>
              </a:r>
              <a:r>
                <a:rPr lang="lv-LV" altLang="lv-LV" sz="1600" dirty="0">
                  <a:latin typeface="Verdana" panose="020B0604030504040204" pitchFamily="34" charset="0"/>
                </a:rPr>
                <a:t>. uz iekšējo tirgu vērsta attīstība</a:t>
              </a:r>
            </a:p>
          </p:txBody>
        </p:sp>
        <p:sp>
          <p:nvSpPr>
            <p:cNvPr id="42004" name="TextBox 25">
              <a:extLst>
                <a:ext uri="{FF2B5EF4-FFF2-40B4-BE49-F238E27FC236}">
                  <a16:creationId xmlns:a16="http://schemas.microsoft.com/office/drawing/2014/main" id="{CDAF7D90-7653-4E31-BDC2-78682B666776}"/>
                </a:ext>
              </a:extLst>
            </p:cNvPr>
            <p:cNvSpPr txBox="1">
              <a:spLocks noChangeArrowheads="1"/>
            </p:cNvSpPr>
            <p:nvPr/>
          </p:nvSpPr>
          <p:spPr bwMode="auto">
            <a:xfrm>
              <a:off x="624115" y="5151947"/>
              <a:ext cx="91268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lv-LV" sz="4400">
                  <a:solidFill>
                    <a:srgbClr val="9D2235"/>
                  </a:solidFill>
                  <a:latin typeface="Tw Cen MT" panose="020B0602020104020603" pitchFamily="34" charset="0"/>
                </a:rPr>
                <a:t>#</a:t>
              </a:r>
            </a:p>
          </p:txBody>
        </p:sp>
      </p:grpSp>
      <p:grpSp>
        <p:nvGrpSpPr>
          <p:cNvPr id="41991" name="Group 52">
            <a:extLst>
              <a:ext uri="{FF2B5EF4-FFF2-40B4-BE49-F238E27FC236}">
                <a16:creationId xmlns:a16="http://schemas.microsoft.com/office/drawing/2014/main" id="{C0F0CA44-CDF6-41CD-A3A5-2583CD8200B6}"/>
              </a:ext>
            </a:extLst>
          </p:cNvPr>
          <p:cNvGrpSpPr>
            <a:grpSpLocks/>
          </p:cNvGrpSpPr>
          <p:nvPr/>
        </p:nvGrpSpPr>
        <p:grpSpPr bwMode="auto">
          <a:xfrm>
            <a:off x="6180138" y="1571321"/>
            <a:ext cx="5573712" cy="1308100"/>
            <a:chOff x="4326115" y="1643294"/>
            <a:chExt cx="5573485" cy="1308050"/>
          </a:xfrm>
        </p:grpSpPr>
        <p:sp>
          <p:nvSpPr>
            <p:cNvPr id="42001" name="TextBox 26">
              <a:extLst>
                <a:ext uri="{FF2B5EF4-FFF2-40B4-BE49-F238E27FC236}">
                  <a16:creationId xmlns:a16="http://schemas.microsoft.com/office/drawing/2014/main" id="{00BFC592-A538-44F7-A501-E74F692EF43B}"/>
                </a:ext>
              </a:extLst>
            </p:cNvPr>
            <p:cNvSpPr txBox="1">
              <a:spLocks noChangeArrowheads="1"/>
            </p:cNvSpPr>
            <p:nvPr/>
          </p:nvSpPr>
          <p:spPr bwMode="auto">
            <a:xfrm>
              <a:off x="5238800" y="1720238"/>
              <a:ext cx="4660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lv-LV" altLang="lv-LV" sz="1600" dirty="0">
                  <a:latin typeface="Verdana" panose="020B0604030504040204" pitchFamily="34" charset="0"/>
                </a:rPr>
                <a:t>Resursu koncentrācija </a:t>
              </a:r>
              <a:r>
                <a:rPr lang="lv-LV" altLang="lv-LV" sz="1600" b="1" dirty="0">
                  <a:latin typeface="Verdana" panose="020B0604030504040204" pitchFamily="34" charset="0"/>
                </a:rPr>
                <a:t>attīstības centros un to areālos </a:t>
              </a:r>
              <a:r>
                <a:rPr lang="lv-LV" altLang="lv-LV" sz="1600" dirty="0" err="1">
                  <a:latin typeface="Verdana" panose="020B0604030504040204" pitchFamily="34" charset="0"/>
                </a:rPr>
                <a:t>vs</a:t>
              </a:r>
              <a:r>
                <a:rPr lang="lv-LV" altLang="lv-LV" sz="1600" dirty="0">
                  <a:latin typeface="Verdana" panose="020B0604030504040204" pitchFamily="34" charset="0"/>
                </a:rPr>
                <a:t>. atbalsts visā valsts teritorijā</a:t>
              </a:r>
              <a:r>
                <a:rPr lang="lv-LV" altLang="lv-LV" sz="1600" b="1" dirty="0">
                  <a:latin typeface="Verdana" panose="020B0604030504040204" pitchFamily="34" charset="0"/>
                </a:rPr>
                <a:t> </a:t>
              </a:r>
            </a:p>
            <a:p>
              <a:pPr>
                <a:spcBef>
                  <a:spcPts val="1200"/>
                </a:spcBef>
              </a:pPr>
              <a:endParaRPr lang="lv-LV" altLang="lv-LV" sz="1600" b="1" dirty="0">
                <a:latin typeface="Verdana" panose="020B0604030504040204" pitchFamily="34" charset="0"/>
              </a:endParaRPr>
            </a:p>
          </p:txBody>
        </p:sp>
        <p:sp>
          <p:nvSpPr>
            <p:cNvPr id="42002" name="TextBox 28">
              <a:extLst>
                <a:ext uri="{FF2B5EF4-FFF2-40B4-BE49-F238E27FC236}">
                  <a16:creationId xmlns:a16="http://schemas.microsoft.com/office/drawing/2014/main" id="{164C8B73-C8DD-435E-97E0-C2DB48623B8B}"/>
                </a:ext>
              </a:extLst>
            </p:cNvPr>
            <p:cNvSpPr txBox="1">
              <a:spLocks noChangeArrowheads="1"/>
            </p:cNvSpPr>
            <p:nvPr/>
          </p:nvSpPr>
          <p:spPr bwMode="auto">
            <a:xfrm>
              <a:off x="4326115" y="1643294"/>
              <a:ext cx="91268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lv-LV" sz="4400">
                  <a:solidFill>
                    <a:srgbClr val="9D2235"/>
                  </a:solidFill>
                  <a:latin typeface="Tw Cen MT" panose="020B0602020104020603" pitchFamily="34" charset="0"/>
                </a:rPr>
                <a:t>#</a:t>
              </a:r>
            </a:p>
          </p:txBody>
        </p:sp>
      </p:grpSp>
      <p:grpSp>
        <p:nvGrpSpPr>
          <p:cNvPr id="41992" name="Group 54">
            <a:extLst>
              <a:ext uri="{FF2B5EF4-FFF2-40B4-BE49-F238E27FC236}">
                <a16:creationId xmlns:a16="http://schemas.microsoft.com/office/drawing/2014/main" id="{665A890E-DC37-40E4-BD4A-7C64F81E7A65}"/>
              </a:ext>
            </a:extLst>
          </p:cNvPr>
          <p:cNvGrpSpPr>
            <a:grpSpLocks/>
          </p:cNvGrpSpPr>
          <p:nvPr/>
        </p:nvGrpSpPr>
        <p:grpSpPr bwMode="auto">
          <a:xfrm>
            <a:off x="6191250" y="2642076"/>
            <a:ext cx="5464175" cy="769938"/>
            <a:chOff x="4326115" y="2812845"/>
            <a:chExt cx="5464313" cy="769441"/>
          </a:xfrm>
        </p:grpSpPr>
        <p:sp>
          <p:nvSpPr>
            <p:cNvPr id="41999" name="TextBox 29">
              <a:extLst>
                <a:ext uri="{FF2B5EF4-FFF2-40B4-BE49-F238E27FC236}">
                  <a16:creationId xmlns:a16="http://schemas.microsoft.com/office/drawing/2014/main" id="{1534319C-E7A2-45E1-B4EE-FED3FFC44472}"/>
                </a:ext>
              </a:extLst>
            </p:cNvPr>
            <p:cNvSpPr txBox="1">
              <a:spLocks noChangeArrowheads="1"/>
            </p:cNvSpPr>
            <p:nvPr/>
          </p:nvSpPr>
          <p:spPr bwMode="auto">
            <a:xfrm>
              <a:off x="5238800" y="2889789"/>
              <a:ext cx="45516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lv-LV" altLang="lv-LV" sz="1600" dirty="0">
                  <a:latin typeface="Verdana" panose="020B0604030504040204" pitchFamily="34" charset="0"/>
                </a:rPr>
                <a:t>Dabas aizsardzība</a:t>
              </a:r>
              <a:r>
                <a:rPr lang="lv-LV" altLang="lv-LV" sz="1600" b="1" dirty="0">
                  <a:latin typeface="Verdana" panose="020B0604030504040204" pitchFamily="34" charset="0"/>
                </a:rPr>
                <a:t> </a:t>
              </a:r>
              <a:r>
                <a:rPr lang="lv-LV" altLang="lv-LV" sz="1600" dirty="0">
                  <a:latin typeface="Verdana" panose="020B0604030504040204" pitchFamily="34" charset="0"/>
                </a:rPr>
                <a:t>kompromisā ar dabas </a:t>
              </a:r>
              <a:r>
                <a:rPr lang="lv-LV" altLang="lv-LV" sz="1600" b="1" dirty="0">
                  <a:latin typeface="Verdana" panose="020B0604030504040204" pitchFamily="34" charset="0"/>
                </a:rPr>
                <a:t>resursu saprātīgu apsaimniekošanu</a:t>
              </a:r>
            </a:p>
          </p:txBody>
        </p:sp>
        <p:sp>
          <p:nvSpPr>
            <p:cNvPr id="42000" name="TextBox 31">
              <a:extLst>
                <a:ext uri="{FF2B5EF4-FFF2-40B4-BE49-F238E27FC236}">
                  <a16:creationId xmlns:a16="http://schemas.microsoft.com/office/drawing/2014/main" id="{5FDA8576-61DF-484D-9E7C-9CB20A803A22}"/>
                </a:ext>
              </a:extLst>
            </p:cNvPr>
            <p:cNvSpPr txBox="1">
              <a:spLocks noChangeArrowheads="1"/>
            </p:cNvSpPr>
            <p:nvPr/>
          </p:nvSpPr>
          <p:spPr bwMode="auto">
            <a:xfrm>
              <a:off x="4326115" y="2812845"/>
              <a:ext cx="91268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lv-LV" sz="4400">
                  <a:solidFill>
                    <a:srgbClr val="9D2235"/>
                  </a:solidFill>
                  <a:latin typeface="Tw Cen MT" panose="020B0602020104020603" pitchFamily="34" charset="0"/>
                </a:rPr>
                <a:t>#</a:t>
              </a:r>
            </a:p>
          </p:txBody>
        </p:sp>
      </p:grpSp>
      <p:grpSp>
        <p:nvGrpSpPr>
          <p:cNvPr id="41993" name="Group 55">
            <a:extLst>
              <a:ext uri="{FF2B5EF4-FFF2-40B4-BE49-F238E27FC236}">
                <a16:creationId xmlns:a16="http://schemas.microsoft.com/office/drawing/2014/main" id="{9929A2B5-364A-41C3-90A7-2BDE8614656C}"/>
              </a:ext>
            </a:extLst>
          </p:cNvPr>
          <p:cNvGrpSpPr>
            <a:grpSpLocks/>
          </p:cNvGrpSpPr>
          <p:nvPr/>
        </p:nvGrpSpPr>
        <p:grpSpPr bwMode="auto">
          <a:xfrm>
            <a:off x="6191250" y="3848388"/>
            <a:ext cx="5464175" cy="907950"/>
            <a:chOff x="4326115" y="3982396"/>
            <a:chExt cx="5464313" cy="907841"/>
          </a:xfrm>
        </p:grpSpPr>
        <p:sp>
          <p:nvSpPr>
            <p:cNvPr id="41997" name="TextBox 32">
              <a:extLst>
                <a:ext uri="{FF2B5EF4-FFF2-40B4-BE49-F238E27FC236}">
                  <a16:creationId xmlns:a16="http://schemas.microsoft.com/office/drawing/2014/main" id="{FF9824AD-EC71-43A5-864B-5DE3BB7E2D4A}"/>
                </a:ext>
              </a:extLst>
            </p:cNvPr>
            <p:cNvSpPr txBox="1">
              <a:spLocks noChangeArrowheads="1"/>
            </p:cNvSpPr>
            <p:nvPr/>
          </p:nvSpPr>
          <p:spPr bwMode="auto">
            <a:xfrm>
              <a:off x="5238800" y="4059340"/>
              <a:ext cx="4551628" cy="83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lv-LV" altLang="lv-LV" sz="1600" b="1" dirty="0">
                  <a:latin typeface="Verdana" panose="020B0604030504040204" pitchFamily="34" charset="0"/>
                </a:rPr>
                <a:t>Klimata/ vides mērķu ātrāka sasniegšana </a:t>
              </a:r>
              <a:r>
                <a:rPr lang="lv-LV" altLang="lv-LV" sz="1600" dirty="0" err="1">
                  <a:latin typeface="Verdana" panose="020B0604030504040204" pitchFamily="34" charset="0"/>
                </a:rPr>
                <a:t>vs</a:t>
              </a:r>
              <a:r>
                <a:rPr lang="lv-LV" altLang="lv-LV" sz="1600" dirty="0">
                  <a:latin typeface="Verdana" panose="020B0604030504040204" pitchFamily="34" charset="0"/>
                </a:rPr>
                <a:t>. šo pasākumu </a:t>
              </a:r>
              <a:r>
                <a:rPr lang="lv-LV" altLang="lv-LV" sz="1600" b="1" dirty="0">
                  <a:latin typeface="Verdana" panose="020B0604030504040204" pitchFamily="34" charset="0"/>
                </a:rPr>
                <a:t>ietekme uz izmaksām un konkurētspēju</a:t>
              </a:r>
            </a:p>
          </p:txBody>
        </p:sp>
        <p:sp>
          <p:nvSpPr>
            <p:cNvPr id="41998" name="TextBox 34">
              <a:extLst>
                <a:ext uri="{FF2B5EF4-FFF2-40B4-BE49-F238E27FC236}">
                  <a16:creationId xmlns:a16="http://schemas.microsoft.com/office/drawing/2014/main" id="{D65C242F-3B2B-4694-8755-9E6B6A38951B}"/>
                </a:ext>
              </a:extLst>
            </p:cNvPr>
            <p:cNvSpPr txBox="1">
              <a:spLocks noChangeArrowheads="1"/>
            </p:cNvSpPr>
            <p:nvPr/>
          </p:nvSpPr>
          <p:spPr bwMode="auto">
            <a:xfrm>
              <a:off x="4326115" y="3982396"/>
              <a:ext cx="91268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lv-LV" sz="4400">
                  <a:solidFill>
                    <a:srgbClr val="9D2235"/>
                  </a:solidFill>
                  <a:latin typeface="Tw Cen MT" panose="020B0602020104020603" pitchFamily="34" charset="0"/>
                </a:rPr>
                <a:t>#</a:t>
              </a:r>
            </a:p>
          </p:txBody>
        </p:sp>
      </p:grpSp>
      <p:grpSp>
        <p:nvGrpSpPr>
          <p:cNvPr id="41994" name="Group 53">
            <a:extLst>
              <a:ext uri="{FF2B5EF4-FFF2-40B4-BE49-F238E27FC236}">
                <a16:creationId xmlns:a16="http://schemas.microsoft.com/office/drawing/2014/main" id="{3ABD03D8-C150-43E0-9A8B-F7B7BC691D78}"/>
              </a:ext>
            </a:extLst>
          </p:cNvPr>
          <p:cNvGrpSpPr>
            <a:grpSpLocks/>
          </p:cNvGrpSpPr>
          <p:nvPr/>
        </p:nvGrpSpPr>
        <p:grpSpPr bwMode="auto">
          <a:xfrm>
            <a:off x="6191250" y="5029953"/>
            <a:ext cx="5573713" cy="1400175"/>
            <a:chOff x="4326115" y="5151947"/>
            <a:chExt cx="5573485" cy="1400383"/>
          </a:xfrm>
        </p:grpSpPr>
        <p:sp>
          <p:nvSpPr>
            <p:cNvPr id="41995" name="TextBox 35">
              <a:extLst>
                <a:ext uri="{FF2B5EF4-FFF2-40B4-BE49-F238E27FC236}">
                  <a16:creationId xmlns:a16="http://schemas.microsoft.com/office/drawing/2014/main" id="{538ABC6D-CA7A-4301-A970-D1135A643F9C}"/>
                </a:ext>
              </a:extLst>
            </p:cNvPr>
            <p:cNvSpPr txBox="1">
              <a:spLocks noChangeArrowheads="1"/>
            </p:cNvSpPr>
            <p:nvPr/>
          </p:nvSpPr>
          <p:spPr bwMode="auto">
            <a:xfrm>
              <a:off x="5238800" y="5228891"/>
              <a:ext cx="4660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lv-LV" altLang="lv-LV" sz="1600" dirty="0">
                  <a:latin typeface="Verdana" panose="020B0604030504040204" pitchFamily="34" charset="0"/>
                </a:rPr>
                <a:t>Pakalpojumu pieejamības/ mobilitātes nodrošināšana ikkatram visā valsts teritorijā </a:t>
              </a:r>
              <a:r>
                <a:rPr lang="lv-LV" altLang="lv-LV" sz="1600" dirty="0" err="1">
                  <a:latin typeface="Verdana" panose="020B0604030504040204" pitchFamily="34" charset="0"/>
                </a:rPr>
                <a:t>vs</a:t>
              </a:r>
              <a:r>
                <a:rPr lang="lv-LV" altLang="lv-LV" sz="1600" dirty="0">
                  <a:latin typeface="Verdana" panose="020B0604030504040204" pitchFamily="34" charset="0"/>
                </a:rPr>
                <a:t>. </a:t>
              </a:r>
              <a:r>
                <a:rPr lang="lv-LV" altLang="lv-LV" sz="1600" b="1" dirty="0">
                  <a:latin typeface="Verdana" panose="020B0604030504040204" pitchFamily="34" charset="0"/>
                </a:rPr>
                <a:t>pakalpojumu pieejamība attīstības centros un atbalsts mobilitātei to sasniegšanai</a:t>
              </a:r>
            </a:p>
          </p:txBody>
        </p:sp>
        <p:sp>
          <p:nvSpPr>
            <p:cNvPr id="41996" name="TextBox 37">
              <a:extLst>
                <a:ext uri="{FF2B5EF4-FFF2-40B4-BE49-F238E27FC236}">
                  <a16:creationId xmlns:a16="http://schemas.microsoft.com/office/drawing/2014/main" id="{20C53BE5-2589-41F4-869F-552D7693AE14}"/>
                </a:ext>
              </a:extLst>
            </p:cNvPr>
            <p:cNvSpPr txBox="1">
              <a:spLocks noChangeArrowheads="1"/>
            </p:cNvSpPr>
            <p:nvPr/>
          </p:nvSpPr>
          <p:spPr bwMode="auto">
            <a:xfrm>
              <a:off x="4326115" y="5151947"/>
              <a:ext cx="91268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lv-LV" sz="4400">
                  <a:solidFill>
                    <a:srgbClr val="9D2235"/>
                  </a:solidFill>
                  <a:latin typeface="Tw Cen MT" panose="020B0602020104020603" pitchFamily="34" charset="0"/>
                </a:rPr>
                <a:t>#</a:t>
              </a:r>
            </a:p>
          </p:txBody>
        </p:sp>
      </p:grpSp>
    </p:spTree>
    <p:extLst>
      <p:ext uri="{BB962C8B-B14F-4D97-AF65-F5344CB8AC3E}">
        <p14:creationId xmlns:p14="http://schemas.microsoft.com/office/powerpoint/2010/main" val="3455666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a:extLst>
              <a:ext uri="{FF2B5EF4-FFF2-40B4-BE49-F238E27FC236}">
                <a16:creationId xmlns:a16="http://schemas.microsoft.com/office/drawing/2014/main" id="{949A16C4-05BC-46AE-A5F5-550A9946F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980"/>
            <a:ext cx="12192000" cy="6858000"/>
          </a:xfrm>
          <a:prstGeom prst="rect">
            <a:avLst/>
          </a:prstGeom>
        </p:spPr>
      </p:pic>
      <p:sp>
        <p:nvSpPr>
          <p:cNvPr id="4" name="TextBox 2">
            <a:extLst>
              <a:ext uri="{FF2B5EF4-FFF2-40B4-BE49-F238E27FC236}">
                <a16:creationId xmlns:a16="http://schemas.microsoft.com/office/drawing/2014/main" id="{0876E302-9FC7-4C53-A2AC-A2AD2C672863}"/>
              </a:ext>
            </a:extLst>
          </p:cNvPr>
          <p:cNvSpPr txBox="1"/>
          <p:nvPr/>
        </p:nvSpPr>
        <p:spPr>
          <a:xfrm>
            <a:off x="5746460" y="1722504"/>
            <a:ext cx="6149208" cy="4635308"/>
          </a:xfrm>
          <a:prstGeom prst="rect">
            <a:avLst/>
          </a:prstGeom>
        </p:spPr>
        <p:txBody>
          <a:bodyPr wrap="square" lIns="0" tIns="0" rIns="0" bIns="0" rtlCol="0" anchor="t">
            <a:spAutoFit/>
          </a:bodyPr>
          <a:lstStyle/>
          <a:p>
            <a:pPr marL="457200" indent="-457200">
              <a:lnSpc>
                <a:spcPts val="4645"/>
              </a:lnSpc>
              <a:buFont typeface="Wingdings" panose="05000000000000000000" pitchFamily="2" charset="2"/>
              <a:buChar char="ü"/>
            </a:pPr>
            <a:r>
              <a:rPr lang="lv-LV" sz="2000" dirty="0">
                <a:solidFill>
                  <a:srgbClr val="000000"/>
                </a:solidFill>
                <a:latin typeface="Verdana" panose="020B0604030504040204" pitchFamily="34" charset="0"/>
                <a:ea typeface="Verdana" panose="020B0604030504040204" pitchFamily="34" charset="0"/>
              </a:rPr>
              <a:t>4 stratēģiskie mērķi </a:t>
            </a:r>
          </a:p>
          <a:p>
            <a:pPr marL="457200" indent="-457200">
              <a:lnSpc>
                <a:spcPts val="4645"/>
              </a:lnSpc>
              <a:buFont typeface="Wingdings" panose="05000000000000000000" pitchFamily="2" charset="2"/>
              <a:buChar char="ü"/>
            </a:pPr>
            <a:r>
              <a:rPr lang="lv-LV" sz="2000" dirty="0">
                <a:solidFill>
                  <a:srgbClr val="000000"/>
                </a:solidFill>
                <a:latin typeface="Verdana" panose="020B0604030504040204" pitchFamily="34" charset="0"/>
                <a:ea typeface="Verdana" panose="020B0604030504040204" pitchFamily="34" charset="0"/>
              </a:rPr>
              <a:t>6 prioritātes</a:t>
            </a:r>
          </a:p>
          <a:p>
            <a:pPr marL="457200" indent="-457200">
              <a:lnSpc>
                <a:spcPts val="4645"/>
              </a:lnSpc>
              <a:buFont typeface="Wingdings" panose="05000000000000000000" pitchFamily="2" charset="2"/>
              <a:buChar char="ü"/>
            </a:pPr>
            <a:r>
              <a:rPr lang="lv-LV" sz="2000" dirty="0">
                <a:solidFill>
                  <a:srgbClr val="000000"/>
                </a:solidFill>
                <a:latin typeface="Verdana" panose="020B0604030504040204" pitchFamily="34" charset="0"/>
                <a:ea typeface="Verdana" panose="020B0604030504040204" pitchFamily="34" charset="0"/>
              </a:rPr>
              <a:t>18 rīcības virzieni</a:t>
            </a:r>
          </a:p>
          <a:p>
            <a:pPr marL="457200" indent="-457200">
              <a:lnSpc>
                <a:spcPts val="4645"/>
              </a:lnSpc>
              <a:buFont typeface="Wingdings" panose="05000000000000000000" pitchFamily="2" charset="2"/>
              <a:buChar char="ü"/>
            </a:pPr>
            <a:r>
              <a:rPr lang="lv-LV" sz="2000" dirty="0">
                <a:solidFill>
                  <a:srgbClr val="000000"/>
                </a:solidFill>
                <a:latin typeface="Verdana" panose="020B0604030504040204" pitchFamily="34" charset="0"/>
                <a:ea typeface="Verdana" panose="020B0604030504040204" pitchFamily="34" charset="0"/>
              </a:rPr>
              <a:t>124 uzdevumi</a:t>
            </a:r>
          </a:p>
          <a:p>
            <a:pPr marL="457200" indent="-457200">
              <a:lnSpc>
                <a:spcPts val="4645"/>
              </a:lnSpc>
              <a:buFont typeface="Wingdings" panose="05000000000000000000" pitchFamily="2" charset="2"/>
              <a:buChar char="ü"/>
            </a:pPr>
            <a:r>
              <a:rPr lang="lv-LV" sz="2000" dirty="0">
                <a:solidFill>
                  <a:srgbClr val="000000"/>
                </a:solidFill>
                <a:latin typeface="Verdana" panose="020B0604030504040204" pitchFamily="34" charset="0"/>
                <a:ea typeface="Verdana" panose="020B0604030504040204" pitchFamily="34" charset="0"/>
              </a:rPr>
              <a:t>indikatīvi 7 gados pieejami 14,5+1,8 mljrd. EUR</a:t>
            </a:r>
            <a:r>
              <a:rPr lang="lv-LV" sz="2000" i="0" dirty="0">
                <a:solidFill>
                  <a:srgbClr val="333333"/>
                </a:solidFill>
                <a:effectLst/>
                <a:latin typeface="Verdana" panose="020B0604030504040204" pitchFamily="34" charset="0"/>
                <a:ea typeface="Verdana" panose="020B0604030504040204" pitchFamily="34" charset="0"/>
              </a:rPr>
              <a:t> no valsts budžeta attīstības daļas, ES fondiem u.c. finanšu avotiem</a:t>
            </a:r>
          </a:p>
          <a:p>
            <a:pPr marL="457200" indent="-457200">
              <a:lnSpc>
                <a:spcPts val="4645"/>
              </a:lnSpc>
              <a:buFont typeface="Wingdings" panose="05000000000000000000" pitchFamily="2" charset="2"/>
              <a:buChar char="ü"/>
            </a:pPr>
            <a:r>
              <a:rPr lang="lv-LV" sz="2000" dirty="0">
                <a:solidFill>
                  <a:srgbClr val="333333"/>
                </a:solidFill>
                <a:latin typeface="Verdana" panose="020B0604030504040204" pitchFamily="34" charset="0"/>
              </a:rPr>
              <a:t>i</a:t>
            </a:r>
            <a:r>
              <a:rPr lang="lv-LV" sz="2000" i="0" dirty="0">
                <a:solidFill>
                  <a:srgbClr val="333333"/>
                </a:solidFill>
                <a:effectLst/>
                <a:latin typeface="Verdana" panose="020B0604030504040204" pitchFamily="34" charset="0"/>
              </a:rPr>
              <a:t>ndikatīvi 369 valsts investīciju pasākumi</a:t>
            </a:r>
            <a:endParaRPr lang="en-US" sz="3318" dirty="0">
              <a:solidFill>
                <a:srgbClr val="000000"/>
              </a:solidFill>
              <a:latin typeface="Open Sans Bold"/>
            </a:endParaRPr>
          </a:p>
        </p:txBody>
      </p:sp>
      <p:sp>
        <p:nvSpPr>
          <p:cNvPr id="2" name="TextBox 1">
            <a:extLst>
              <a:ext uri="{FF2B5EF4-FFF2-40B4-BE49-F238E27FC236}">
                <a16:creationId xmlns:a16="http://schemas.microsoft.com/office/drawing/2014/main" id="{6AE9A60D-7EB1-467C-8387-190F09C75D68}"/>
              </a:ext>
            </a:extLst>
          </p:cNvPr>
          <p:cNvSpPr txBox="1"/>
          <p:nvPr/>
        </p:nvSpPr>
        <p:spPr>
          <a:xfrm>
            <a:off x="745067" y="413092"/>
            <a:ext cx="5799667" cy="523220"/>
          </a:xfrm>
          <a:prstGeom prst="rect">
            <a:avLst/>
          </a:prstGeom>
          <a:noFill/>
        </p:spPr>
        <p:txBody>
          <a:bodyPr wrap="square" rtlCol="0">
            <a:spAutoFit/>
          </a:bodyPr>
          <a:lstStyle/>
          <a:p>
            <a:r>
              <a:rPr lang="lv-LV" sz="2800" b="1" dirty="0">
                <a:solidFill>
                  <a:srgbClr val="993333"/>
                </a:solidFill>
                <a:latin typeface="Verdana" panose="020B0604030504040204" pitchFamily="34" charset="0"/>
                <a:ea typeface="Verdana" panose="020B0604030504040204" pitchFamily="34" charset="0"/>
              </a:rPr>
              <a:t>Par NAP2027</a:t>
            </a:r>
          </a:p>
        </p:txBody>
      </p:sp>
    </p:spTree>
    <p:extLst>
      <p:ext uri="{BB962C8B-B14F-4D97-AF65-F5344CB8AC3E}">
        <p14:creationId xmlns:p14="http://schemas.microsoft.com/office/powerpoint/2010/main" val="234699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276C82E-023B-4C46-8398-9557EB7B237C}"/>
              </a:ext>
            </a:extLst>
          </p:cNvPr>
          <p:cNvGrpSpPr/>
          <p:nvPr/>
        </p:nvGrpSpPr>
        <p:grpSpPr>
          <a:xfrm>
            <a:off x="736086" y="1893074"/>
            <a:ext cx="4325113" cy="4325112"/>
            <a:chOff x="3933825" y="1367090"/>
            <a:chExt cx="4325113" cy="4325112"/>
          </a:xfrm>
          <a:solidFill>
            <a:srgbClr val="9D2235"/>
          </a:solidFill>
        </p:grpSpPr>
        <p:grpSp>
          <p:nvGrpSpPr>
            <p:cNvPr id="22" name="Group 21">
              <a:extLst>
                <a:ext uri="{FF2B5EF4-FFF2-40B4-BE49-F238E27FC236}">
                  <a16:creationId xmlns:a16="http://schemas.microsoft.com/office/drawing/2014/main" id="{AE20F0C3-9C92-DD4C-B7D4-B0C0E0E6CD7F}"/>
                </a:ext>
              </a:extLst>
            </p:cNvPr>
            <p:cNvGrpSpPr/>
            <p:nvPr/>
          </p:nvGrpSpPr>
          <p:grpSpPr>
            <a:xfrm>
              <a:off x="3933825" y="1367090"/>
              <a:ext cx="4325112" cy="4325112"/>
              <a:chOff x="6497638" y="530225"/>
              <a:chExt cx="2697162" cy="2433638"/>
            </a:xfrm>
            <a:grpFill/>
          </p:grpSpPr>
          <p:sp>
            <p:nvSpPr>
              <p:cNvPr id="28" name="Freeform 6">
                <a:extLst>
                  <a:ext uri="{FF2B5EF4-FFF2-40B4-BE49-F238E27FC236}">
                    <a16:creationId xmlns:a16="http://schemas.microsoft.com/office/drawing/2014/main" id="{AA88A3B0-42F6-0445-A4B3-0F5A8C070C98}"/>
                  </a:ext>
                </a:extLst>
              </p:cNvPr>
              <p:cNvSpPr>
                <a:spLocks/>
              </p:cNvSpPr>
              <p:nvPr/>
            </p:nvSpPr>
            <p:spPr bwMode="auto">
              <a:xfrm>
                <a:off x="7918450" y="533400"/>
                <a:ext cx="1276350" cy="1390650"/>
              </a:xfrm>
              <a:custGeom>
                <a:avLst/>
                <a:gdLst>
                  <a:gd name="T0" fmla="*/ 0 w 2244"/>
                  <a:gd name="T1" fmla="*/ 1339 h 2713"/>
                  <a:gd name="T2" fmla="*/ 909 w 2244"/>
                  <a:gd name="T3" fmla="*/ 2349 h 2713"/>
                  <a:gd name="T4" fmla="*/ 1581 w 2244"/>
                  <a:gd name="T5" fmla="*/ 2713 h 2713"/>
                  <a:gd name="T6" fmla="*/ 2244 w 2244"/>
                  <a:gd name="T7" fmla="*/ 2350 h 2713"/>
                  <a:gd name="T8" fmla="*/ 8 w 2244"/>
                  <a:gd name="T9" fmla="*/ 0 h 2713"/>
                  <a:gd name="T10" fmla="*/ 369 w 2244"/>
                  <a:gd name="T11" fmla="*/ 659 h 2713"/>
                  <a:gd name="T12" fmla="*/ 0 w 2244"/>
                  <a:gd name="T13" fmla="*/ 1339 h 2713"/>
                </a:gdLst>
                <a:ahLst/>
                <a:cxnLst>
                  <a:cxn ang="0">
                    <a:pos x="T0" y="T1"/>
                  </a:cxn>
                  <a:cxn ang="0">
                    <a:pos x="T2" y="T3"/>
                  </a:cxn>
                  <a:cxn ang="0">
                    <a:pos x="T4" y="T5"/>
                  </a:cxn>
                  <a:cxn ang="0">
                    <a:pos x="T6" y="T7"/>
                  </a:cxn>
                  <a:cxn ang="0">
                    <a:pos x="T8" y="T9"/>
                  </a:cxn>
                  <a:cxn ang="0">
                    <a:pos x="T10" y="T11"/>
                  </a:cxn>
                  <a:cxn ang="0">
                    <a:pos x="T12" y="T13"/>
                  </a:cxn>
                </a:cxnLst>
                <a:rect l="0" t="0" r="r" b="b"/>
                <a:pathLst>
                  <a:path w="2244" h="2713">
                    <a:moveTo>
                      <a:pt x="0" y="1339"/>
                    </a:moveTo>
                    <a:cubicBezTo>
                      <a:pt x="507" y="1401"/>
                      <a:pt x="900" y="1828"/>
                      <a:pt x="909" y="2349"/>
                    </a:cubicBezTo>
                    <a:lnTo>
                      <a:pt x="1581" y="2713"/>
                    </a:lnTo>
                    <a:lnTo>
                      <a:pt x="2244" y="2350"/>
                    </a:lnTo>
                    <a:cubicBezTo>
                      <a:pt x="2235" y="1093"/>
                      <a:pt x="1249" y="70"/>
                      <a:pt x="8" y="0"/>
                    </a:cubicBezTo>
                    <a:lnTo>
                      <a:pt x="369" y="659"/>
                    </a:lnTo>
                    <a:lnTo>
                      <a:pt x="0" y="1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Verdana" panose="020B0604030504040204" pitchFamily="34" charset="0"/>
                  <a:ea typeface="Verdana" panose="020B0604030504040204" pitchFamily="34" charset="0"/>
                </a:endParaRPr>
              </a:p>
            </p:txBody>
          </p:sp>
          <p:sp>
            <p:nvSpPr>
              <p:cNvPr id="29" name="Freeform 7">
                <a:extLst>
                  <a:ext uri="{FF2B5EF4-FFF2-40B4-BE49-F238E27FC236}">
                    <a16:creationId xmlns:a16="http://schemas.microsoft.com/office/drawing/2014/main" id="{7C42FC9E-D7E0-4B4B-89AC-E15C551A2CA0}"/>
                  </a:ext>
                </a:extLst>
              </p:cNvPr>
              <p:cNvSpPr>
                <a:spLocks/>
              </p:cNvSpPr>
              <p:nvPr/>
            </p:nvSpPr>
            <p:spPr bwMode="auto">
              <a:xfrm>
                <a:off x="6499225" y="530225"/>
                <a:ext cx="1544638" cy="1150938"/>
              </a:xfrm>
              <a:custGeom>
                <a:avLst/>
                <a:gdLst>
                  <a:gd name="T0" fmla="*/ 1339 w 2713"/>
                  <a:gd name="T1" fmla="*/ 2243 h 2243"/>
                  <a:gd name="T2" fmla="*/ 2349 w 2713"/>
                  <a:gd name="T3" fmla="*/ 1335 h 2243"/>
                  <a:gd name="T4" fmla="*/ 2713 w 2713"/>
                  <a:gd name="T5" fmla="*/ 663 h 2243"/>
                  <a:gd name="T6" fmla="*/ 2350 w 2713"/>
                  <a:gd name="T7" fmla="*/ 0 h 2243"/>
                  <a:gd name="T8" fmla="*/ 0 w 2713"/>
                  <a:gd name="T9" fmla="*/ 2236 h 2243"/>
                  <a:gd name="T10" fmla="*/ 659 w 2713"/>
                  <a:gd name="T11" fmla="*/ 1874 h 2243"/>
                  <a:gd name="T12" fmla="*/ 1339 w 2713"/>
                  <a:gd name="T13" fmla="*/ 2243 h 2243"/>
                </a:gdLst>
                <a:ahLst/>
                <a:cxnLst>
                  <a:cxn ang="0">
                    <a:pos x="T0" y="T1"/>
                  </a:cxn>
                  <a:cxn ang="0">
                    <a:pos x="T2" y="T3"/>
                  </a:cxn>
                  <a:cxn ang="0">
                    <a:pos x="T4" y="T5"/>
                  </a:cxn>
                  <a:cxn ang="0">
                    <a:pos x="T6" y="T7"/>
                  </a:cxn>
                  <a:cxn ang="0">
                    <a:pos x="T8" y="T9"/>
                  </a:cxn>
                  <a:cxn ang="0">
                    <a:pos x="T10" y="T11"/>
                  </a:cxn>
                  <a:cxn ang="0">
                    <a:pos x="T12" y="T13"/>
                  </a:cxn>
                </a:cxnLst>
                <a:rect l="0" t="0" r="r" b="b"/>
                <a:pathLst>
                  <a:path w="2713" h="2243">
                    <a:moveTo>
                      <a:pt x="1339" y="2243"/>
                    </a:moveTo>
                    <a:cubicBezTo>
                      <a:pt x="1401" y="1737"/>
                      <a:pt x="1828" y="1344"/>
                      <a:pt x="2349" y="1335"/>
                    </a:cubicBezTo>
                    <a:lnTo>
                      <a:pt x="2713" y="663"/>
                    </a:lnTo>
                    <a:lnTo>
                      <a:pt x="2350" y="0"/>
                    </a:lnTo>
                    <a:cubicBezTo>
                      <a:pt x="1093" y="9"/>
                      <a:pt x="69" y="995"/>
                      <a:pt x="0" y="2236"/>
                    </a:cubicBezTo>
                    <a:lnTo>
                      <a:pt x="659" y="1874"/>
                    </a:lnTo>
                    <a:lnTo>
                      <a:pt x="1339" y="2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Verdana" panose="020B0604030504040204" pitchFamily="34" charset="0"/>
                  <a:ea typeface="Verdana" panose="020B0604030504040204" pitchFamily="34" charset="0"/>
                </a:endParaRPr>
              </a:p>
            </p:txBody>
          </p:sp>
          <p:sp>
            <p:nvSpPr>
              <p:cNvPr id="30" name="Freeform 8">
                <a:extLst>
                  <a:ext uri="{FF2B5EF4-FFF2-40B4-BE49-F238E27FC236}">
                    <a16:creationId xmlns:a16="http://schemas.microsoft.com/office/drawing/2014/main" id="{303C27A4-D768-3C47-988E-AFF1F7044329}"/>
                  </a:ext>
                </a:extLst>
              </p:cNvPr>
              <p:cNvSpPr>
                <a:spLocks/>
              </p:cNvSpPr>
              <p:nvPr/>
            </p:nvSpPr>
            <p:spPr bwMode="auto">
              <a:xfrm>
                <a:off x="7648575" y="1812925"/>
                <a:ext cx="1544638" cy="1150938"/>
              </a:xfrm>
              <a:custGeom>
                <a:avLst/>
                <a:gdLst>
                  <a:gd name="T0" fmla="*/ 2714 w 2714"/>
                  <a:gd name="T1" fmla="*/ 7 h 2243"/>
                  <a:gd name="T2" fmla="*/ 2055 w 2714"/>
                  <a:gd name="T3" fmla="*/ 368 h 2243"/>
                  <a:gd name="T4" fmla="*/ 1375 w 2714"/>
                  <a:gd name="T5" fmla="*/ 0 h 2243"/>
                  <a:gd name="T6" fmla="*/ 365 w 2714"/>
                  <a:gd name="T7" fmla="*/ 908 h 2243"/>
                  <a:gd name="T8" fmla="*/ 0 w 2714"/>
                  <a:gd name="T9" fmla="*/ 1580 h 2243"/>
                  <a:gd name="T10" fmla="*/ 364 w 2714"/>
                  <a:gd name="T11" fmla="*/ 2243 h 2243"/>
                  <a:gd name="T12" fmla="*/ 2714 w 2714"/>
                  <a:gd name="T13" fmla="*/ 7 h 2243"/>
                </a:gdLst>
                <a:ahLst/>
                <a:cxnLst>
                  <a:cxn ang="0">
                    <a:pos x="T0" y="T1"/>
                  </a:cxn>
                  <a:cxn ang="0">
                    <a:pos x="T2" y="T3"/>
                  </a:cxn>
                  <a:cxn ang="0">
                    <a:pos x="T4" y="T5"/>
                  </a:cxn>
                  <a:cxn ang="0">
                    <a:pos x="T6" y="T7"/>
                  </a:cxn>
                  <a:cxn ang="0">
                    <a:pos x="T8" y="T9"/>
                  </a:cxn>
                  <a:cxn ang="0">
                    <a:pos x="T10" y="T11"/>
                  </a:cxn>
                  <a:cxn ang="0">
                    <a:pos x="T12" y="T13"/>
                  </a:cxn>
                </a:cxnLst>
                <a:rect l="0" t="0" r="r" b="b"/>
                <a:pathLst>
                  <a:path w="2714" h="2243">
                    <a:moveTo>
                      <a:pt x="2714" y="7"/>
                    </a:moveTo>
                    <a:lnTo>
                      <a:pt x="2055" y="368"/>
                    </a:lnTo>
                    <a:lnTo>
                      <a:pt x="1375" y="0"/>
                    </a:lnTo>
                    <a:cubicBezTo>
                      <a:pt x="1313" y="506"/>
                      <a:pt x="886" y="899"/>
                      <a:pt x="365" y="908"/>
                    </a:cubicBezTo>
                    <a:lnTo>
                      <a:pt x="0" y="1580"/>
                    </a:lnTo>
                    <a:lnTo>
                      <a:pt x="364" y="2243"/>
                    </a:lnTo>
                    <a:cubicBezTo>
                      <a:pt x="1620" y="2234"/>
                      <a:pt x="2644" y="1248"/>
                      <a:pt x="271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Verdana" panose="020B0604030504040204" pitchFamily="34" charset="0"/>
                  <a:ea typeface="Verdana" panose="020B0604030504040204" pitchFamily="34" charset="0"/>
                </a:endParaRPr>
              </a:p>
            </p:txBody>
          </p:sp>
          <p:sp>
            <p:nvSpPr>
              <p:cNvPr id="31" name="Freeform 9">
                <a:extLst>
                  <a:ext uri="{FF2B5EF4-FFF2-40B4-BE49-F238E27FC236}">
                    <a16:creationId xmlns:a16="http://schemas.microsoft.com/office/drawing/2014/main" id="{37BC7725-5BD4-3049-842D-2C4FB1FB87F8}"/>
                  </a:ext>
                </a:extLst>
              </p:cNvPr>
              <p:cNvSpPr>
                <a:spLocks/>
              </p:cNvSpPr>
              <p:nvPr/>
            </p:nvSpPr>
            <p:spPr bwMode="auto">
              <a:xfrm>
                <a:off x="6497638" y="1568450"/>
                <a:ext cx="1276350" cy="1392238"/>
              </a:xfrm>
              <a:custGeom>
                <a:avLst/>
                <a:gdLst>
                  <a:gd name="T0" fmla="*/ 2243 w 2243"/>
                  <a:gd name="T1" fmla="*/ 1375 h 2714"/>
                  <a:gd name="T2" fmla="*/ 1335 w 2243"/>
                  <a:gd name="T3" fmla="*/ 365 h 2714"/>
                  <a:gd name="T4" fmla="*/ 663 w 2243"/>
                  <a:gd name="T5" fmla="*/ 0 h 2714"/>
                  <a:gd name="T6" fmla="*/ 0 w 2243"/>
                  <a:gd name="T7" fmla="*/ 364 h 2714"/>
                  <a:gd name="T8" fmla="*/ 2236 w 2243"/>
                  <a:gd name="T9" fmla="*/ 2714 h 2714"/>
                  <a:gd name="T10" fmla="*/ 1874 w 2243"/>
                  <a:gd name="T11" fmla="*/ 2055 h 2714"/>
                  <a:gd name="T12" fmla="*/ 2243 w 2243"/>
                  <a:gd name="T13" fmla="*/ 1375 h 2714"/>
                </a:gdLst>
                <a:ahLst/>
                <a:cxnLst>
                  <a:cxn ang="0">
                    <a:pos x="T0" y="T1"/>
                  </a:cxn>
                  <a:cxn ang="0">
                    <a:pos x="T2" y="T3"/>
                  </a:cxn>
                  <a:cxn ang="0">
                    <a:pos x="T4" y="T5"/>
                  </a:cxn>
                  <a:cxn ang="0">
                    <a:pos x="T6" y="T7"/>
                  </a:cxn>
                  <a:cxn ang="0">
                    <a:pos x="T8" y="T9"/>
                  </a:cxn>
                  <a:cxn ang="0">
                    <a:pos x="T10" y="T11"/>
                  </a:cxn>
                  <a:cxn ang="0">
                    <a:pos x="T12" y="T13"/>
                  </a:cxn>
                </a:cxnLst>
                <a:rect l="0" t="0" r="r" b="b"/>
                <a:pathLst>
                  <a:path w="2243" h="2714">
                    <a:moveTo>
                      <a:pt x="2243" y="1375"/>
                    </a:moveTo>
                    <a:cubicBezTo>
                      <a:pt x="1737" y="1313"/>
                      <a:pt x="1344" y="886"/>
                      <a:pt x="1335" y="365"/>
                    </a:cubicBezTo>
                    <a:lnTo>
                      <a:pt x="663" y="0"/>
                    </a:lnTo>
                    <a:lnTo>
                      <a:pt x="0" y="364"/>
                    </a:lnTo>
                    <a:cubicBezTo>
                      <a:pt x="9" y="1620"/>
                      <a:pt x="995" y="2644"/>
                      <a:pt x="2236" y="2714"/>
                    </a:cubicBezTo>
                    <a:lnTo>
                      <a:pt x="1874" y="2055"/>
                    </a:lnTo>
                    <a:lnTo>
                      <a:pt x="2243" y="13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Verdana" panose="020B0604030504040204" pitchFamily="34" charset="0"/>
                  <a:ea typeface="Verdana" panose="020B0604030504040204" pitchFamily="34" charset="0"/>
                </a:endParaRPr>
              </a:p>
            </p:txBody>
          </p:sp>
        </p:grpSp>
        <p:grpSp>
          <p:nvGrpSpPr>
            <p:cNvPr id="23" name="Group 22">
              <a:extLst>
                <a:ext uri="{FF2B5EF4-FFF2-40B4-BE49-F238E27FC236}">
                  <a16:creationId xmlns:a16="http://schemas.microsoft.com/office/drawing/2014/main" id="{60A1CBCD-5F7E-1947-881C-D7D89A9F1C83}"/>
                </a:ext>
              </a:extLst>
            </p:cNvPr>
            <p:cNvGrpSpPr/>
            <p:nvPr/>
          </p:nvGrpSpPr>
          <p:grpSpPr>
            <a:xfrm>
              <a:off x="3933826" y="1367090"/>
              <a:ext cx="4325112" cy="4325112"/>
              <a:chOff x="3933826" y="1367090"/>
              <a:chExt cx="4325112" cy="4325112"/>
            </a:xfrm>
            <a:grpFill/>
          </p:grpSpPr>
          <p:sp>
            <p:nvSpPr>
              <p:cNvPr id="24" name="Freeform: Shape 23">
                <a:extLst>
                  <a:ext uri="{FF2B5EF4-FFF2-40B4-BE49-F238E27FC236}">
                    <a16:creationId xmlns:a16="http://schemas.microsoft.com/office/drawing/2014/main" id="{79E7D0CE-B65A-F54D-867E-EAE78C5E0914}"/>
                  </a:ext>
                </a:extLst>
              </p:cNvPr>
              <p:cNvSpPr>
                <a:spLocks/>
              </p:cNvSpPr>
              <p:nvPr/>
            </p:nvSpPr>
            <p:spPr bwMode="auto">
              <a:xfrm>
                <a:off x="6219507" y="1372734"/>
                <a:ext cx="2039431" cy="2276835"/>
              </a:xfrm>
              <a:custGeom>
                <a:avLst/>
                <a:gdLst>
                  <a:gd name="connsiteX0" fmla="*/ 0 w 2039431"/>
                  <a:gd name="connsiteY0" fmla="*/ 0 h 2276835"/>
                  <a:gd name="connsiteX1" fmla="*/ 2039431 w 2039431"/>
                  <a:gd name="connsiteY1" fmla="*/ 2140806 h 2276835"/>
                  <a:gd name="connsiteX2" fmla="*/ 1790679 w 2039431"/>
                  <a:gd name="connsiteY2" fmla="*/ 2276835 h 2276835"/>
                  <a:gd name="connsiteX3" fmla="*/ 1796734 w 2039431"/>
                  <a:gd name="connsiteY3" fmla="*/ 2156913 h 2276835"/>
                  <a:gd name="connsiteX4" fmla="*/ 263490 w 2039431"/>
                  <a:gd name="connsiteY4" fmla="*/ 275686 h 2276835"/>
                  <a:gd name="connsiteX5" fmla="*/ 140946 w 2039431"/>
                  <a:gd name="connsiteY5" fmla="*/ 256983 h 227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31" h="2276835">
                    <a:moveTo>
                      <a:pt x="0" y="0"/>
                    </a:moveTo>
                    <a:cubicBezTo>
                      <a:pt x="1131903" y="63769"/>
                      <a:pt x="2031222" y="995703"/>
                      <a:pt x="2039431" y="2140806"/>
                    </a:cubicBezTo>
                    <a:lnTo>
                      <a:pt x="1790679" y="2276835"/>
                    </a:lnTo>
                    <a:lnTo>
                      <a:pt x="1796734" y="2156913"/>
                    </a:lnTo>
                    <a:cubicBezTo>
                      <a:pt x="1796734" y="1228959"/>
                      <a:pt x="1138510" y="454741"/>
                      <a:pt x="263490" y="275686"/>
                    </a:cubicBezTo>
                    <a:lnTo>
                      <a:pt x="140946" y="2569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Verdana" panose="020B0604030504040204" pitchFamily="34" charset="0"/>
                  <a:ea typeface="Verdana" panose="020B0604030504040204" pitchFamily="34" charset="0"/>
                </a:endParaRPr>
              </a:p>
            </p:txBody>
          </p:sp>
          <p:sp>
            <p:nvSpPr>
              <p:cNvPr id="25" name="Freeform: Shape 24">
                <a:extLst>
                  <a:ext uri="{FF2B5EF4-FFF2-40B4-BE49-F238E27FC236}">
                    <a16:creationId xmlns:a16="http://schemas.microsoft.com/office/drawing/2014/main" id="{292F921B-D3D8-104E-BA1A-6E5E7A1C1DBB}"/>
                  </a:ext>
                </a:extLst>
              </p:cNvPr>
              <p:cNvSpPr>
                <a:spLocks/>
              </p:cNvSpPr>
              <p:nvPr/>
            </p:nvSpPr>
            <p:spPr bwMode="auto">
              <a:xfrm>
                <a:off x="3936370" y="1367090"/>
                <a:ext cx="2281738" cy="2039088"/>
              </a:xfrm>
              <a:custGeom>
                <a:avLst/>
                <a:gdLst>
                  <a:gd name="connsiteX0" fmla="*/ 2145533 w 2281738"/>
                  <a:gd name="connsiteY0" fmla="*/ 0 h 2039088"/>
                  <a:gd name="connsiteX1" fmla="*/ 2281738 w 2281738"/>
                  <a:gd name="connsiteY1" fmla="*/ 248482 h 2039088"/>
                  <a:gd name="connsiteX2" fmla="*/ 2159630 w 2281738"/>
                  <a:gd name="connsiteY2" fmla="*/ 242316 h 2039088"/>
                  <a:gd name="connsiteX3" fmla="*/ 278403 w 2281738"/>
                  <a:gd name="connsiteY3" fmla="*/ 1775561 h 2039088"/>
                  <a:gd name="connsiteX4" fmla="*/ 259952 w 2281738"/>
                  <a:gd name="connsiteY4" fmla="*/ 1896457 h 2039088"/>
                  <a:gd name="connsiteX5" fmla="*/ 0 w 2281738"/>
                  <a:gd name="connsiteY5" fmla="*/ 2039088 h 2039088"/>
                  <a:gd name="connsiteX6" fmla="*/ 2145533 w 2281738"/>
                  <a:gd name="connsiteY6" fmla="*/ 0 h 203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1738" h="2039088">
                    <a:moveTo>
                      <a:pt x="2145533" y="0"/>
                    </a:moveTo>
                    <a:lnTo>
                      <a:pt x="2281738" y="248482"/>
                    </a:lnTo>
                    <a:lnTo>
                      <a:pt x="2159630" y="242316"/>
                    </a:lnTo>
                    <a:cubicBezTo>
                      <a:pt x="1231676" y="242316"/>
                      <a:pt x="457458" y="900540"/>
                      <a:pt x="278403" y="1775561"/>
                    </a:cubicBezTo>
                    <a:lnTo>
                      <a:pt x="259952" y="1896457"/>
                    </a:lnTo>
                    <a:lnTo>
                      <a:pt x="0" y="2039088"/>
                    </a:lnTo>
                    <a:cubicBezTo>
                      <a:pt x="62997" y="907376"/>
                      <a:pt x="997901" y="8208"/>
                      <a:pt x="21455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Verdana" panose="020B0604030504040204" pitchFamily="34" charset="0"/>
                  <a:ea typeface="Verdana" panose="020B0604030504040204" pitchFamily="34" charset="0"/>
                </a:endParaRPr>
              </a:p>
            </p:txBody>
          </p:sp>
          <p:sp>
            <p:nvSpPr>
              <p:cNvPr id="26" name="Freeform: Shape 25">
                <a:extLst>
                  <a:ext uri="{FF2B5EF4-FFF2-40B4-BE49-F238E27FC236}">
                    <a16:creationId xmlns:a16="http://schemas.microsoft.com/office/drawing/2014/main" id="{DF03A005-7BF2-AC43-888C-BB6993D9D9FA}"/>
                  </a:ext>
                </a:extLst>
              </p:cNvPr>
              <p:cNvSpPr>
                <a:spLocks/>
              </p:cNvSpPr>
              <p:nvPr/>
            </p:nvSpPr>
            <p:spPr bwMode="auto">
              <a:xfrm>
                <a:off x="5975156" y="3653115"/>
                <a:ext cx="2281236" cy="2039087"/>
              </a:xfrm>
              <a:custGeom>
                <a:avLst/>
                <a:gdLst>
                  <a:gd name="connsiteX0" fmla="*/ 2281236 w 2281236"/>
                  <a:gd name="connsiteY0" fmla="*/ 0 h 2039087"/>
                  <a:gd name="connsiteX1" fmla="*/ 136494 w 2281236"/>
                  <a:gd name="connsiteY1" fmla="*/ 2039087 h 2039087"/>
                  <a:gd name="connsiteX2" fmla="*/ 0 w 2281236"/>
                  <a:gd name="connsiteY2" fmla="*/ 1790669 h 2039087"/>
                  <a:gd name="connsiteX3" fmla="*/ 120844 w 2281236"/>
                  <a:gd name="connsiteY3" fmla="*/ 1796771 h 2039087"/>
                  <a:gd name="connsiteX4" fmla="*/ 2002072 w 2281236"/>
                  <a:gd name="connsiteY4" fmla="*/ 263526 h 2039087"/>
                  <a:gd name="connsiteX5" fmla="*/ 2020510 w 2281236"/>
                  <a:gd name="connsiteY5" fmla="*/ 142713 h 203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6" h="2039087">
                    <a:moveTo>
                      <a:pt x="2281236" y="0"/>
                    </a:moveTo>
                    <a:cubicBezTo>
                      <a:pt x="2217350" y="1131712"/>
                      <a:pt x="1282790" y="2030880"/>
                      <a:pt x="136494" y="2039087"/>
                    </a:cubicBezTo>
                    <a:lnTo>
                      <a:pt x="0" y="1790669"/>
                    </a:lnTo>
                    <a:lnTo>
                      <a:pt x="120844" y="1796771"/>
                    </a:lnTo>
                    <a:cubicBezTo>
                      <a:pt x="1048798" y="1796771"/>
                      <a:pt x="1823017" y="1138547"/>
                      <a:pt x="2002072" y="263526"/>
                    </a:cubicBezTo>
                    <a:lnTo>
                      <a:pt x="2020510" y="1427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Verdana" panose="020B0604030504040204" pitchFamily="34" charset="0"/>
                  <a:ea typeface="Verdana" panose="020B0604030504040204" pitchFamily="34" charset="0"/>
                </a:endParaRPr>
              </a:p>
            </p:txBody>
          </p:sp>
          <p:sp>
            <p:nvSpPr>
              <p:cNvPr id="27" name="Freeform: Shape 26">
                <a:extLst>
                  <a:ext uri="{FF2B5EF4-FFF2-40B4-BE49-F238E27FC236}">
                    <a16:creationId xmlns:a16="http://schemas.microsoft.com/office/drawing/2014/main" id="{2781A768-C8C3-6248-8C7B-F9E96FABDA39}"/>
                  </a:ext>
                </a:extLst>
              </p:cNvPr>
              <p:cNvSpPr>
                <a:spLocks/>
              </p:cNvSpPr>
              <p:nvPr/>
            </p:nvSpPr>
            <p:spPr bwMode="auto">
              <a:xfrm>
                <a:off x="3933826" y="3408021"/>
                <a:ext cx="2040341" cy="2278538"/>
              </a:xfrm>
              <a:custGeom>
                <a:avLst/>
                <a:gdLst>
                  <a:gd name="connsiteX0" fmla="*/ 248077 w 2040341"/>
                  <a:gd name="connsiteY0" fmla="*/ 0 h 2278538"/>
                  <a:gd name="connsiteX1" fmla="*/ 241935 w 2040341"/>
                  <a:gd name="connsiteY1" fmla="*/ 121625 h 2278538"/>
                  <a:gd name="connsiteX2" fmla="*/ 1775180 w 2040341"/>
                  <a:gd name="connsiteY2" fmla="*/ 2002853 h 2278538"/>
                  <a:gd name="connsiteX3" fmla="*/ 1899172 w 2040341"/>
                  <a:gd name="connsiteY3" fmla="*/ 2021776 h 2278538"/>
                  <a:gd name="connsiteX4" fmla="*/ 2040341 w 2040341"/>
                  <a:gd name="connsiteY4" fmla="*/ 2278538 h 2278538"/>
                  <a:gd name="connsiteX5" fmla="*/ 0 w 2040341"/>
                  <a:gd name="connsiteY5" fmla="*/ 136078 h 227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0341" h="2278538">
                    <a:moveTo>
                      <a:pt x="248077" y="0"/>
                    </a:moveTo>
                    <a:lnTo>
                      <a:pt x="241935" y="121625"/>
                    </a:lnTo>
                    <a:cubicBezTo>
                      <a:pt x="241935" y="1049579"/>
                      <a:pt x="900159" y="1823798"/>
                      <a:pt x="1775180" y="2002853"/>
                    </a:cubicBezTo>
                    <a:lnTo>
                      <a:pt x="1899172" y="2021776"/>
                    </a:lnTo>
                    <a:lnTo>
                      <a:pt x="2040341" y="2278538"/>
                    </a:lnTo>
                    <a:cubicBezTo>
                      <a:pt x="907934" y="2214720"/>
                      <a:pt x="8213" y="1281154"/>
                      <a:pt x="0" y="1360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Verdana" panose="020B0604030504040204" pitchFamily="34" charset="0"/>
                  <a:ea typeface="Verdana" panose="020B0604030504040204" pitchFamily="34" charset="0"/>
                </a:endParaRPr>
              </a:p>
            </p:txBody>
          </p:sp>
        </p:grpSp>
      </p:grpSp>
      <p:sp>
        <p:nvSpPr>
          <p:cNvPr id="6" name="TextBox 15">
            <a:extLst>
              <a:ext uri="{FF2B5EF4-FFF2-40B4-BE49-F238E27FC236}">
                <a16:creationId xmlns:a16="http://schemas.microsoft.com/office/drawing/2014/main" id="{6FE6B8E4-7883-F543-BEE2-B4EC7A97A6D9}"/>
              </a:ext>
            </a:extLst>
          </p:cNvPr>
          <p:cNvSpPr txBox="1"/>
          <p:nvPr/>
        </p:nvSpPr>
        <p:spPr>
          <a:xfrm rot="19245889">
            <a:off x="747311" y="2579391"/>
            <a:ext cx="263181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PRODUKTIVITĀTE UN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IENĀKUMI</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7" name="TextBox 16">
            <a:extLst>
              <a:ext uri="{FF2B5EF4-FFF2-40B4-BE49-F238E27FC236}">
                <a16:creationId xmlns:a16="http://schemas.microsoft.com/office/drawing/2014/main" id="{1006E683-9DCB-0844-AC12-9F2FBD0D0BE1}"/>
              </a:ext>
            </a:extLst>
          </p:cNvPr>
          <p:cNvSpPr txBox="1"/>
          <p:nvPr/>
        </p:nvSpPr>
        <p:spPr>
          <a:xfrm rot="3132894">
            <a:off x="3170291" y="2817667"/>
            <a:ext cx="190244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VIENLĪDZĪGAS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IESPĒJAS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291542" y="563216"/>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TextBox 34">
            <a:extLst>
              <a:ext uri="{FF2B5EF4-FFF2-40B4-BE49-F238E27FC236}">
                <a16:creationId xmlns:a16="http://schemas.microsoft.com/office/drawing/2014/main" id="{31AB960A-1C93-4883-94C3-DB5C9484EB1F}"/>
              </a:ext>
            </a:extLst>
          </p:cNvPr>
          <p:cNvSpPr txBox="1"/>
          <p:nvPr/>
        </p:nvSpPr>
        <p:spPr>
          <a:xfrm>
            <a:off x="1902836" y="3700332"/>
            <a:ext cx="199268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b="1" dirty="0">
                <a:solidFill>
                  <a:srgbClr val="9D2235"/>
                </a:solidFill>
                <a:latin typeface="Verdana" panose="020B0604030504040204" pitchFamily="34" charset="0"/>
                <a:ea typeface="Verdana" panose="020B0604030504040204" pitchFamily="34" charset="0"/>
                <a:cs typeface="Verdana" panose="020B0604030504040204" pitchFamily="34" charset="0"/>
              </a:rPr>
              <a:t>PA</a:t>
            </a:r>
            <a:r>
              <a:rPr kumimoji="0" lang="lv-LV" sz="1400" b="1" i="0" u="none" strike="noStrike" kern="1200" cap="none" spc="0" normalizeH="0" baseline="0" noProof="0" dirty="0">
                <a:ln>
                  <a:noFill/>
                </a:ln>
                <a:solidFill>
                  <a:srgbClr val="9D2235"/>
                </a:solidFill>
                <a:effectLst/>
                <a:uLnTx/>
                <a:uFillTx/>
                <a:latin typeface="Verdana" panose="020B0604030504040204" pitchFamily="34" charset="0"/>
                <a:ea typeface="Verdana" panose="020B0604030504040204" pitchFamily="34" charset="0"/>
                <a:cs typeface="Verdana" panose="020B0604030504040204" pitchFamily="34" charset="0"/>
              </a:rPr>
              <a:t>RADUMU MAIŅA – CEĻŠ UZ ATTĪSTĪBU!</a:t>
            </a:r>
            <a:endParaRPr kumimoji="0" lang="en-US" sz="1400" b="1" i="0" u="none" strike="noStrike" kern="1200" cap="none" spc="0" normalizeH="0" baseline="0" noProof="0" dirty="0">
              <a:ln>
                <a:noFill/>
              </a:ln>
              <a:solidFill>
                <a:srgbClr val="9D2235"/>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878504" y="663479"/>
            <a:ext cx="10833656" cy="785255"/>
          </a:xfrm>
        </p:spPr>
        <p:txBody>
          <a:bodyPr>
            <a:noAutofit/>
          </a:bodyPr>
          <a:lstStyle/>
          <a:p>
            <a:r>
              <a:rPr lang="lv-LV" sz="2800" b="1" dirty="0">
                <a:solidFill>
                  <a:srgbClr val="9D2235"/>
                </a:solidFill>
                <a:latin typeface="Verdana" panose="020B0604030504040204" pitchFamily="34" charset="0"/>
                <a:ea typeface="Verdana" panose="020B0604030504040204" pitchFamily="34" charset="0"/>
                <a:cs typeface="Verdana" panose="020B0604030504040204" pitchFamily="34" charset="0"/>
              </a:rPr>
              <a:t>NAP2027 vadmotīvs un stratēģiskie mērķi</a:t>
            </a:r>
            <a:br>
              <a:rPr kumimoji="0" lang="en-US" sz="2800" b="1" i="0" u="none" strike="noStrike" kern="1200" cap="none" spc="0" normalizeH="0" baseline="0" noProof="0" dirty="0">
                <a:ln>
                  <a:noFill/>
                </a:ln>
                <a:solidFill>
                  <a:srgbClr val="9D2235"/>
                </a:solidFill>
                <a:effectLst/>
                <a:uLnTx/>
                <a:uFillTx/>
                <a:latin typeface="Verdana" panose="020B0604030504040204" pitchFamily="34" charset="0"/>
                <a:ea typeface="Verdana" panose="020B0604030504040204" pitchFamily="34" charset="0"/>
                <a:cs typeface="Verdana" panose="020B0604030504040204" pitchFamily="34" charset="0"/>
              </a:rPr>
            </a:br>
            <a:endParaRPr lang="lv-LV" sz="2800" dirty="0"/>
          </a:p>
        </p:txBody>
      </p:sp>
      <p:sp>
        <p:nvSpPr>
          <p:cNvPr id="3" name="Satura vietturis 2">
            <a:extLst>
              <a:ext uri="{FF2B5EF4-FFF2-40B4-BE49-F238E27FC236}">
                <a16:creationId xmlns:a16="http://schemas.microsoft.com/office/drawing/2014/main" id="{7C6B8E41-AD92-C8BE-779F-A2391BF12C61}"/>
              </a:ext>
            </a:extLst>
          </p:cNvPr>
          <p:cNvSpPr>
            <a:spLocks noGrp="1"/>
          </p:cNvSpPr>
          <p:nvPr>
            <p:ph idx="1"/>
          </p:nvPr>
        </p:nvSpPr>
        <p:spPr>
          <a:xfrm>
            <a:off x="5368828" y="1829603"/>
            <a:ext cx="6211132" cy="4351338"/>
          </a:xfrm>
        </p:spPr>
        <p:txBody>
          <a:bodyPr>
            <a:normAutofit/>
          </a:bodyPr>
          <a:lstStyle/>
          <a:p>
            <a:pPr marL="0" indent="0">
              <a:spcAft>
                <a:spcPts val="600"/>
              </a:spcAft>
              <a:buNone/>
            </a:pPr>
            <a:r>
              <a:rPr lang="lv-LV" sz="2000" dirty="0">
                <a:latin typeface="Verdana" panose="020B0604030504040204" pitchFamily="34" charset="0"/>
                <a:ea typeface="Verdana" panose="020B0604030504040204" pitchFamily="34" charset="0"/>
              </a:rPr>
              <a:t>Stratēģiskie mērķi- mēraukla lēmumu pieņemšanā</a:t>
            </a:r>
          </a:p>
          <a:p>
            <a:pPr marL="0" indent="0">
              <a:spcAft>
                <a:spcPts val="600"/>
              </a:spcAft>
              <a:buNone/>
            </a:pPr>
            <a:endParaRPr lang="lv-LV" sz="2000" dirty="0">
              <a:latin typeface="Verdana" panose="020B0604030504040204" pitchFamily="34" charset="0"/>
              <a:ea typeface="Verdana" panose="020B0604030504040204" pitchFamily="34" charset="0"/>
            </a:endParaRPr>
          </a:p>
          <a:p>
            <a:pPr marL="0" indent="0">
              <a:spcAft>
                <a:spcPts val="600"/>
              </a:spcAft>
              <a:buNone/>
            </a:pPr>
            <a:r>
              <a:rPr lang="lv-LV" sz="2000" dirty="0">
                <a:latin typeface="Verdana" panose="020B0604030504040204" pitchFamily="34" charset="0"/>
                <a:ea typeface="Verdana" panose="020B0604030504040204" pitchFamily="34" charset="0"/>
              </a:rPr>
              <a:t>Produktivitāte visās jomās - galvenais izaugsmes nosacījums</a:t>
            </a:r>
          </a:p>
          <a:p>
            <a:pPr marL="0" indent="0">
              <a:spcAft>
                <a:spcPts val="600"/>
              </a:spcAft>
              <a:buNone/>
            </a:pPr>
            <a:endParaRPr lang="lv-LV" sz="2000" dirty="0">
              <a:latin typeface="Verdana" panose="020B0604030504040204" pitchFamily="34" charset="0"/>
              <a:ea typeface="Verdana" panose="020B0604030504040204" pitchFamily="34" charset="0"/>
            </a:endParaRPr>
          </a:p>
          <a:p>
            <a:pPr marL="0" indent="0">
              <a:spcAft>
                <a:spcPts val="600"/>
              </a:spcAft>
              <a:buNone/>
            </a:pPr>
            <a:r>
              <a:rPr lang="lv-LV" sz="2000" dirty="0">
                <a:solidFill>
                  <a:srgbClr val="993333"/>
                </a:solidFill>
                <a:latin typeface="Verdana" panose="020B0604030504040204" pitchFamily="34" charset="0"/>
                <a:ea typeface="Verdana" panose="020B0604030504040204" pitchFamily="34" charset="0"/>
              </a:rPr>
              <a:t>Paradumu maiņa – grūti, bet palīdz sasniegt mērķus</a:t>
            </a:r>
            <a:endParaRPr lang="lv-LV" sz="2000" dirty="0">
              <a:latin typeface="Verdana" panose="020B0604030504040204" pitchFamily="34" charset="0"/>
              <a:ea typeface="Verdana" panose="020B0604030504040204" pitchFamily="34" charset="0"/>
            </a:endParaRPr>
          </a:p>
          <a:p>
            <a:pPr marL="0" indent="0">
              <a:spcAft>
                <a:spcPts val="600"/>
              </a:spcAft>
              <a:buNone/>
            </a:pPr>
            <a:endParaRPr lang="lv-LV" sz="2000" dirty="0">
              <a:latin typeface="Verdana" panose="020B0604030504040204" pitchFamily="34" charset="0"/>
              <a:ea typeface="Verdana" panose="020B0604030504040204" pitchFamily="34" charset="0"/>
            </a:endParaRPr>
          </a:p>
          <a:p>
            <a:pPr marL="0" indent="0">
              <a:spcAft>
                <a:spcPts val="600"/>
              </a:spcAft>
              <a:buNone/>
            </a:pPr>
            <a:endParaRPr lang="lv-LV"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58658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276C82E-023B-4C46-8398-9557EB7B237C}"/>
              </a:ext>
            </a:extLst>
          </p:cNvPr>
          <p:cNvGrpSpPr/>
          <p:nvPr/>
        </p:nvGrpSpPr>
        <p:grpSpPr>
          <a:xfrm>
            <a:off x="736086" y="1893074"/>
            <a:ext cx="4325113" cy="4325112"/>
            <a:chOff x="3933825" y="1367090"/>
            <a:chExt cx="4325113" cy="4325112"/>
          </a:xfrm>
          <a:solidFill>
            <a:srgbClr val="9D2235"/>
          </a:solidFill>
        </p:grpSpPr>
        <p:grpSp>
          <p:nvGrpSpPr>
            <p:cNvPr id="22" name="Group 21">
              <a:extLst>
                <a:ext uri="{FF2B5EF4-FFF2-40B4-BE49-F238E27FC236}">
                  <a16:creationId xmlns:a16="http://schemas.microsoft.com/office/drawing/2014/main" id="{AE20F0C3-9C92-DD4C-B7D4-B0C0E0E6CD7F}"/>
                </a:ext>
              </a:extLst>
            </p:cNvPr>
            <p:cNvGrpSpPr/>
            <p:nvPr/>
          </p:nvGrpSpPr>
          <p:grpSpPr>
            <a:xfrm>
              <a:off x="3933825" y="1367090"/>
              <a:ext cx="4325112" cy="4325112"/>
              <a:chOff x="6497638" y="530225"/>
              <a:chExt cx="2697162" cy="2433638"/>
            </a:xfrm>
            <a:grpFill/>
          </p:grpSpPr>
          <p:sp>
            <p:nvSpPr>
              <p:cNvPr id="28" name="Freeform 6">
                <a:extLst>
                  <a:ext uri="{FF2B5EF4-FFF2-40B4-BE49-F238E27FC236}">
                    <a16:creationId xmlns:a16="http://schemas.microsoft.com/office/drawing/2014/main" id="{AA88A3B0-42F6-0445-A4B3-0F5A8C070C98}"/>
                  </a:ext>
                </a:extLst>
              </p:cNvPr>
              <p:cNvSpPr>
                <a:spLocks/>
              </p:cNvSpPr>
              <p:nvPr/>
            </p:nvSpPr>
            <p:spPr bwMode="auto">
              <a:xfrm>
                <a:off x="7918450" y="533400"/>
                <a:ext cx="1276350" cy="1390650"/>
              </a:xfrm>
              <a:custGeom>
                <a:avLst/>
                <a:gdLst>
                  <a:gd name="T0" fmla="*/ 0 w 2244"/>
                  <a:gd name="T1" fmla="*/ 1339 h 2713"/>
                  <a:gd name="T2" fmla="*/ 909 w 2244"/>
                  <a:gd name="T3" fmla="*/ 2349 h 2713"/>
                  <a:gd name="T4" fmla="*/ 1581 w 2244"/>
                  <a:gd name="T5" fmla="*/ 2713 h 2713"/>
                  <a:gd name="T6" fmla="*/ 2244 w 2244"/>
                  <a:gd name="T7" fmla="*/ 2350 h 2713"/>
                  <a:gd name="T8" fmla="*/ 8 w 2244"/>
                  <a:gd name="T9" fmla="*/ 0 h 2713"/>
                  <a:gd name="T10" fmla="*/ 369 w 2244"/>
                  <a:gd name="T11" fmla="*/ 659 h 2713"/>
                  <a:gd name="T12" fmla="*/ 0 w 2244"/>
                  <a:gd name="T13" fmla="*/ 1339 h 2713"/>
                </a:gdLst>
                <a:ahLst/>
                <a:cxnLst>
                  <a:cxn ang="0">
                    <a:pos x="T0" y="T1"/>
                  </a:cxn>
                  <a:cxn ang="0">
                    <a:pos x="T2" y="T3"/>
                  </a:cxn>
                  <a:cxn ang="0">
                    <a:pos x="T4" y="T5"/>
                  </a:cxn>
                  <a:cxn ang="0">
                    <a:pos x="T6" y="T7"/>
                  </a:cxn>
                  <a:cxn ang="0">
                    <a:pos x="T8" y="T9"/>
                  </a:cxn>
                  <a:cxn ang="0">
                    <a:pos x="T10" y="T11"/>
                  </a:cxn>
                  <a:cxn ang="0">
                    <a:pos x="T12" y="T13"/>
                  </a:cxn>
                </a:cxnLst>
                <a:rect l="0" t="0" r="r" b="b"/>
                <a:pathLst>
                  <a:path w="2244" h="2713">
                    <a:moveTo>
                      <a:pt x="0" y="1339"/>
                    </a:moveTo>
                    <a:cubicBezTo>
                      <a:pt x="507" y="1401"/>
                      <a:pt x="900" y="1828"/>
                      <a:pt x="909" y="2349"/>
                    </a:cubicBezTo>
                    <a:lnTo>
                      <a:pt x="1581" y="2713"/>
                    </a:lnTo>
                    <a:lnTo>
                      <a:pt x="2244" y="2350"/>
                    </a:lnTo>
                    <a:cubicBezTo>
                      <a:pt x="2235" y="1093"/>
                      <a:pt x="1249" y="70"/>
                      <a:pt x="8" y="0"/>
                    </a:cubicBezTo>
                    <a:lnTo>
                      <a:pt x="369" y="659"/>
                    </a:lnTo>
                    <a:lnTo>
                      <a:pt x="0" y="1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Verdana" panose="020B0604030504040204" pitchFamily="34" charset="0"/>
                  <a:ea typeface="Verdana" panose="020B0604030504040204" pitchFamily="34" charset="0"/>
                </a:endParaRPr>
              </a:p>
            </p:txBody>
          </p:sp>
          <p:sp>
            <p:nvSpPr>
              <p:cNvPr id="29" name="Freeform 7">
                <a:extLst>
                  <a:ext uri="{FF2B5EF4-FFF2-40B4-BE49-F238E27FC236}">
                    <a16:creationId xmlns:a16="http://schemas.microsoft.com/office/drawing/2014/main" id="{7C42FC9E-D7E0-4B4B-89AC-E15C551A2CA0}"/>
                  </a:ext>
                </a:extLst>
              </p:cNvPr>
              <p:cNvSpPr>
                <a:spLocks/>
              </p:cNvSpPr>
              <p:nvPr/>
            </p:nvSpPr>
            <p:spPr bwMode="auto">
              <a:xfrm>
                <a:off x="6499225" y="530225"/>
                <a:ext cx="1544638" cy="1150938"/>
              </a:xfrm>
              <a:custGeom>
                <a:avLst/>
                <a:gdLst>
                  <a:gd name="T0" fmla="*/ 1339 w 2713"/>
                  <a:gd name="T1" fmla="*/ 2243 h 2243"/>
                  <a:gd name="T2" fmla="*/ 2349 w 2713"/>
                  <a:gd name="T3" fmla="*/ 1335 h 2243"/>
                  <a:gd name="T4" fmla="*/ 2713 w 2713"/>
                  <a:gd name="T5" fmla="*/ 663 h 2243"/>
                  <a:gd name="T6" fmla="*/ 2350 w 2713"/>
                  <a:gd name="T7" fmla="*/ 0 h 2243"/>
                  <a:gd name="T8" fmla="*/ 0 w 2713"/>
                  <a:gd name="T9" fmla="*/ 2236 h 2243"/>
                  <a:gd name="T10" fmla="*/ 659 w 2713"/>
                  <a:gd name="T11" fmla="*/ 1874 h 2243"/>
                  <a:gd name="T12" fmla="*/ 1339 w 2713"/>
                  <a:gd name="T13" fmla="*/ 2243 h 2243"/>
                </a:gdLst>
                <a:ahLst/>
                <a:cxnLst>
                  <a:cxn ang="0">
                    <a:pos x="T0" y="T1"/>
                  </a:cxn>
                  <a:cxn ang="0">
                    <a:pos x="T2" y="T3"/>
                  </a:cxn>
                  <a:cxn ang="0">
                    <a:pos x="T4" y="T5"/>
                  </a:cxn>
                  <a:cxn ang="0">
                    <a:pos x="T6" y="T7"/>
                  </a:cxn>
                  <a:cxn ang="0">
                    <a:pos x="T8" y="T9"/>
                  </a:cxn>
                  <a:cxn ang="0">
                    <a:pos x="T10" y="T11"/>
                  </a:cxn>
                  <a:cxn ang="0">
                    <a:pos x="T12" y="T13"/>
                  </a:cxn>
                </a:cxnLst>
                <a:rect l="0" t="0" r="r" b="b"/>
                <a:pathLst>
                  <a:path w="2713" h="2243">
                    <a:moveTo>
                      <a:pt x="1339" y="2243"/>
                    </a:moveTo>
                    <a:cubicBezTo>
                      <a:pt x="1401" y="1737"/>
                      <a:pt x="1828" y="1344"/>
                      <a:pt x="2349" y="1335"/>
                    </a:cubicBezTo>
                    <a:lnTo>
                      <a:pt x="2713" y="663"/>
                    </a:lnTo>
                    <a:lnTo>
                      <a:pt x="2350" y="0"/>
                    </a:lnTo>
                    <a:cubicBezTo>
                      <a:pt x="1093" y="9"/>
                      <a:pt x="69" y="995"/>
                      <a:pt x="0" y="2236"/>
                    </a:cubicBezTo>
                    <a:lnTo>
                      <a:pt x="659" y="1874"/>
                    </a:lnTo>
                    <a:lnTo>
                      <a:pt x="1339" y="2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Verdana" panose="020B0604030504040204" pitchFamily="34" charset="0"/>
                  <a:ea typeface="Verdana" panose="020B0604030504040204" pitchFamily="34" charset="0"/>
                </a:endParaRPr>
              </a:p>
            </p:txBody>
          </p:sp>
          <p:sp>
            <p:nvSpPr>
              <p:cNvPr id="30" name="Freeform 8">
                <a:extLst>
                  <a:ext uri="{FF2B5EF4-FFF2-40B4-BE49-F238E27FC236}">
                    <a16:creationId xmlns:a16="http://schemas.microsoft.com/office/drawing/2014/main" id="{303C27A4-D768-3C47-988E-AFF1F7044329}"/>
                  </a:ext>
                </a:extLst>
              </p:cNvPr>
              <p:cNvSpPr>
                <a:spLocks/>
              </p:cNvSpPr>
              <p:nvPr/>
            </p:nvSpPr>
            <p:spPr bwMode="auto">
              <a:xfrm>
                <a:off x="7648575" y="1812925"/>
                <a:ext cx="1544638" cy="1150938"/>
              </a:xfrm>
              <a:custGeom>
                <a:avLst/>
                <a:gdLst>
                  <a:gd name="T0" fmla="*/ 2714 w 2714"/>
                  <a:gd name="T1" fmla="*/ 7 h 2243"/>
                  <a:gd name="T2" fmla="*/ 2055 w 2714"/>
                  <a:gd name="T3" fmla="*/ 368 h 2243"/>
                  <a:gd name="T4" fmla="*/ 1375 w 2714"/>
                  <a:gd name="T5" fmla="*/ 0 h 2243"/>
                  <a:gd name="T6" fmla="*/ 365 w 2714"/>
                  <a:gd name="T7" fmla="*/ 908 h 2243"/>
                  <a:gd name="T8" fmla="*/ 0 w 2714"/>
                  <a:gd name="T9" fmla="*/ 1580 h 2243"/>
                  <a:gd name="T10" fmla="*/ 364 w 2714"/>
                  <a:gd name="T11" fmla="*/ 2243 h 2243"/>
                  <a:gd name="T12" fmla="*/ 2714 w 2714"/>
                  <a:gd name="T13" fmla="*/ 7 h 2243"/>
                </a:gdLst>
                <a:ahLst/>
                <a:cxnLst>
                  <a:cxn ang="0">
                    <a:pos x="T0" y="T1"/>
                  </a:cxn>
                  <a:cxn ang="0">
                    <a:pos x="T2" y="T3"/>
                  </a:cxn>
                  <a:cxn ang="0">
                    <a:pos x="T4" y="T5"/>
                  </a:cxn>
                  <a:cxn ang="0">
                    <a:pos x="T6" y="T7"/>
                  </a:cxn>
                  <a:cxn ang="0">
                    <a:pos x="T8" y="T9"/>
                  </a:cxn>
                  <a:cxn ang="0">
                    <a:pos x="T10" y="T11"/>
                  </a:cxn>
                  <a:cxn ang="0">
                    <a:pos x="T12" y="T13"/>
                  </a:cxn>
                </a:cxnLst>
                <a:rect l="0" t="0" r="r" b="b"/>
                <a:pathLst>
                  <a:path w="2714" h="2243">
                    <a:moveTo>
                      <a:pt x="2714" y="7"/>
                    </a:moveTo>
                    <a:lnTo>
                      <a:pt x="2055" y="368"/>
                    </a:lnTo>
                    <a:lnTo>
                      <a:pt x="1375" y="0"/>
                    </a:lnTo>
                    <a:cubicBezTo>
                      <a:pt x="1313" y="506"/>
                      <a:pt x="886" y="899"/>
                      <a:pt x="365" y="908"/>
                    </a:cubicBezTo>
                    <a:lnTo>
                      <a:pt x="0" y="1580"/>
                    </a:lnTo>
                    <a:lnTo>
                      <a:pt x="364" y="2243"/>
                    </a:lnTo>
                    <a:cubicBezTo>
                      <a:pt x="1620" y="2234"/>
                      <a:pt x="2644" y="1248"/>
                      <a:pt x="271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Verdana" panose="020B0604030504040204" pitchFamily="34" charset="0"/>
                  <a:ea typeface="Verdana" panose="020B0604030504040204" pitchFamily="34" charset="0"/>
                </a:endParaRPr>
              </a:p>
            </p:txBody>
          </p:sp>
          <p:sp>
            <p:nvSpPr>
              <p:cNvPr id="31" name="Freeform 9">
                <a:extLst>
                  <a:ext uri="{FF2B5EF4-FFF2-40B4-BE49-F238E27FC236}">
                    <a16:creationId xmlns:a16="http://schemas.microsoft.com/office/drawing/2014/main" id="{37BC7725-5BD4-3049-842D-2C4FB1FB87F8}"/>
                  </a:ext>
                </a:extLst>
              </p:cNvPr>
              <p:cNvSpPr>
                <a:spLocks/>
              </p:cNvSpPr>
              <p:nvPr/>
            </p:nvSpPr>
            <p:spPr bwMode="auto">
              <a:xfrm>
                <a:off x="6497638" y="1568450"/>
                <a:ext cx="1276350" cy="1392238"/>
              </a:xfrm>
              <a:custGeom>
                <a:avLst/>
                <a:gdLst>
                  <a:gd name="T0" fmla="*/ 2243 w 2243"/>
                  <a:gd name="T1" fmla="*/ 1375 h 2714"/>
                  <a:gd name="T2" fmla="*/ 1335 w 2243"/>
                  <a:gd name="T3" fmla="*/ 365 h 2714"/>
                  <a:gd name="T4" fmla="*/ 663 w 2243"/>
                  <a:gd name="T5" fmla="*/ 0 h 2714"/>
                  <a:gd name="T6" fmla="*/ 0 w 2243"/>
                  <a:gd name="T7" fmla="*/ 364 h 2714"/>
                  <a:gd name="T8" fmla="*/ 2236 w 2243"/>
                  <a:gd name="T9" fmla="*/ 2714 h 2714"/>
                  <a:gd name="T10" fmla="*/ 1874 w 2243"/>
                  <a:gd name="T11" fmla="*/ 2055 h 2714"/>
                  <a:gd name="T12" fmla="*/ 2243 w 2243"/>
                  <a:gd name="T13" fmla="*/ 1375 h 2714"/>
                </a:gdLst>
                <a:ahLst/>
                <a:cxnLst>
                  <a:cxn ang="0">
                    <a:pos x="T0" y="T1"/>
                  </a:cxn>
                  <a:cxn ang="0">
                    <a:pos x="T2" y="T3"/>
                  </a:cxn>
                  <a:cxn ang="0">
                    <a:pos x="T4" y="T5"/>
                  </a:cxn>
                  <a:cxn ang="0">
                    <a:pos x="T6" y="T7"/>
                  </a:cxn>
                  <a:cxn ang="0">
                    <a:pos x="T8" y="T9"/>
                  </a:cxn>
                  <a:cxn ang="0">
                    <a:pos x="T10" y="T11"/>
                  </a:cxn>
                  <a:cxn ang="0">
                    <a:pos x="T12" y="T13"/>
                  </a:cxn>
                </a:cxnLst>
                <a:rect l="0" t="0" r="r" b="b"/>
                <a:pathLst>
                  <a:path w="2243" h="2714">
                    <a:moveTo>
                      <a:pt x="2243" y="1375"/>
                    </a:moveTo>
                    <a:cubicBezTo>
                      <a:pt x="1737" y="1313"/>
                      <a:pt x="1344" y="886"/>
                      <a:pt x="1335" y="365"/>
                    </a:cubicBezTo>
                    <a:lnTo>
                      <a:pt x="663" y="0"/>
                    </a:lnTo>
                    <a:lnTo>
                      <a:pt x="0" y="364"/>
                    </a:lnTo>
                    <a:cubicBezTo>
                      <a:pt x="9" y="1620"/>
                      <a:pt x="995" y="2644"/>
                      <a:pt x="2236" y="2714"/>
                    </a:cubicBezTo>
                    <a:lnTo>
                      <a:pt x="1874" y="2055"/>
                    </a:lnTo>
                    <a:lnTo>
                      <a:pt x="2243" y="13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Verdana" panose="020B0604030504040204" pitchFamily="34" charset="0"/>
                  <a:ea typeface="Verdana" panose="020B0604030504040204" pitchFamily="34" charset="0"/>
                </a:endParaRPr>
              </a:p>
            </p:txBody>
          </p:sp>
        </p:grpSp>
        <p:grpSp>
          <p:nvGrpSpPr>
            <p:cNvPr id="23" name="Group 22">
              <a:extLst>
                <a:ext uri="{FF2B5EF4-FFF2-40B4-BE49-F238E27FC236}">
                  <a16:creationId xmlns:a16="http://schemas.microsoft.com/office/drawing/2014/main" id="{60A1CBCD-5F7E-1947-881C-D7D89A9F1C83}"/>
                </a:ext>
              </a:extLst>
            </p:cNvPr>
            <p:cNvGrpSpPr/>
            <p:nvPr/>
          </p:nvGrpSpPr>
          <p:grpSpPr>
            <a:xfrm>
              <a:off x="3933826" y="1367090"/>
              <a:ext cx="4325112" cy="4325112"/>
              <a:chOff x="3933826" y="1367090"/>
              <a:chExt cx="4325112" cy="4325112"/>
            </a:xfrm>
            <a:grpFill/>
          </p:grpSpPr>
          <p:sp>
            <p:nvSpPr>
              <p:cNvPr id="24" name="Freeform: Shape 23">
                <a:extLst>
                  <a:ext uri="{FF2B5EF4-FFF2-40B4-BE49-F238E27FC236}">
                    <a16:creationId xmlns:a16="http://schemas.microsoft.com/office/drawing/2014/main" id="{79E7D0CE-B65A-F54D-867E-EAE78C5E0914}"/>
                  </a:ext>
                </a:extLst>
              </p:cNvPr>
              <p:cNvSpPr>
                <a:spLocks/>
              </p:cNvSpPr>
              <p:nvPr/>
            </p:nvSpPr>
            <p:spPr bwMode="auto">
              <a:xfrm>
                <a:off x="6219507" y="1372734"/>
                <a:ext cx="2039431" cy="2276835"/>
              </a:xfrm>
              <a:custGeom>
                <a:avLst/>
                <a:gdLst>
                  <a:gd name="connsiteX0" fmla="*/ 0 w 2039431"/>
                  <a:gd name="connsiteY0" fmla="*/ 0 h 2276835"/>
                  <a:gd name="connsiteX1" fmla="*/ 2039431 w 2039431"/>
                  <a:gd name="connsiteY1" fmla="*/ 2140806 h 2276835"/>
                  <a:gd name="connsiteX2" fmla="*/ 1790679 w 2039431"/>
                  <a:gd name="connsiteY2" fmla="*/ 2276835 h 2276835"/>
                  <a:gd name="connsiteX3" fmla="*/ 1796734 w 2039431"/>
                  <a:gd name="connsiteY3" fmla="*/ 2156913 h 2276835"/>
                  <a:gd name="connsiteX4" fmla="*/ 263490 w 2039431"/>
                  <a:gd name="connsiteY4" fmla="*/ 275686 h 2276835"/>
                  <a:gd name="connsiteX5" fmla="*/ 140946 w 2039431"/>
                  <a:gd name="connsiteY5" fmla="*/ 256983 h 227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31" h="2276835">
                    <a:moveTo>
                      <a:pt x="0" y="0"/>
                    </a:moveTo>
                    <a:cubicBezTo>
                      <a:pt x="1131903" y="63769"/>
                      <a:pt x="2031222" y="995703"/>
                      <a:pt x="2039431" y="2140806"/>
                    </a:cubicBezTo>
                    <a:lnTo>
                      <a:pt x="1790679" y="2276835"/>
                    </a:lnTo>
                    <a:lnTo>
                      <a:pt x="1796734" y="2156913"/>
                    </a:lnTo>
                    <a:cubicBezTo>
                      <a:pt x="1796734" y="1228959"/>
                      <a:pt x="1138510" y="454741"/>
                      <a:pt x="263490" y="275686"/>
                    </a:cubicBezTo>
                    <a:lnTo>
                      <a:pt x="140946" y="2569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Verdana" panose="020B0604030504040204" pitchFamily="34" charset="0"/>
                  <a:ea typeface="Verdana" panose="020B0604030504040204" pitchFamily="34" charset="0"/>
                </a:endParaRPr>
              </a:p>
            </p:txBody>
          </p:sp>
          <p:sp>
            <p:nvSpPr>
              <p:cNvPr id="25" name="Freeform: Shape 24">
                <a:extLst>
                  <a:ext uri="{FF2B5EF4-FFF2-40B4-BE49-F238E27FC236}">
                    <a16:creationId xmlns:a16="http://schemas.microsoft.com/office/drawing/2014/main" id="{292F921B-D3D8-104E-BA1A-6E5E7A1C1DBB}"/>
                  </a:ext>
                </a:extLst>
              </p:cNvPr>
              <p:cNvSpPr>
                <a:spLocks/>
              </p:cNvSpPr>
              <p:nvPr/>
            </p:nvSpPr>
            <p:spPr bwMode="auto">
              <a:xfrm>
                <a:off x="3936370" y="1367090"/>
                <a:ext cx="2281738" cy="2039088"/>
              </a:xfrm>
              <a:custGeom>
                <a:avLst/>
                <a:gdLst>
                  <a:gd name="connsiteX0" fmla="*/ 2145533 w 2281738"/>
                  <a:gd name="connsiteY0" fmla="*/ 0 h 2039088"/>
                  <a:gd name="connsiteX1" fmla="*/ 2281738 w 2281738"/>
                  <a:gd name="connsiteY1" fmla="*/ 248482 h 2039088"/>
                  <a:gd name="connsiteX2" fmla="*/ 2159630 w 2281738"/>
                  <a:gd name="connsiteY2" fmla="*/ 242316 h 2039088"/>
                  <a:gd name="connsiteX3" fmla="*/ 278403 w 2281738"/>
                  <a:gd name="connsiteY3" fmla="*/ 1775561 h 2039088"/>
                  <a:gd name="connsiteX4" fmla="*/ 259952 w 2281738"/>
                  <a:gd name="connsiteY4" fmla="*/ 1896457 h 2039088"/>
                  <a:gd name="connsiteX5" fmla="*/ 0 w 2281738"/>
                  <a:gd name="connsiteY5" fmla="*/ 2039088 h 2039088"/>
                  <a:gd name="connsiteX6" fmla="*/ 2145533 w 2281738"/>
                  <a:gd name="connsiteY6" fmla="*/ 0 h 203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1738" h="2039088">
                    <a:moveTo>
                      <a:pt x="2145533" y="0"/>
                    </a:moveTo>
                    <a:lnTo>
                      <a:pt x="2281738" y="248482"/>
                    </a:lnTo>
                    <a:lnTo>
                      <a:pt x="2159630" y="242316"/>
                    </a:lnTo>
                    <a:cubicBezTo>
                      <a:pt x="1231676" y="242316"/>
                      <a:pt x="457458" y="900540"/>
                      <a:pt x="278403" y="1775561"/>
                    </a:cubicBezTo>
                    <a:lnTo>
                      <a:pt x="259952" y="1896457"/>
                    </a:lnTo>
                    <a:lnTo>
                      <a:pt x="0" y="2039088"/>
                    </a:lnTo>
                    <a:cubicBezTo>
                      <a:pt x="62997" y="907376"/>
                      <a:pt x="997901" y="8208"/>
                      <a:pt x="21455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Verdana" panose="020B0604030504040204" pitchFamily="34" charset="0"/>
                  <a:ea typeface="Verdana" panose="020B0604030504040204" pitchFamily="34" charset="0"/>
                </a:endParaRPr>
              </a:p>
            </p:txBody>
          </p:sp>
          <p:sp>
            <p:nvSpPr>
              <p:cNvPr id="26" name="Freeform: Shape 25">
                <a:extLst>
                  <a:ext uri="{FF2B5EF4-FFF2-40B4-BE49-F238E27FC236}">
                    <a16:creationId xmlns:a16="http://schemas.microsoft.com/office/drawing/2014/main" id="{DF03A005-7BF2-AC43-888C-BB6993D9D9FA}"/>
                  </a:ext>
                </a:extLst>
              </p:cNvPr>
              <p:cNvSpPr>
                <a:spLocks/>
              </p:cNvSpPr>
              <p:nvPr/>
            </p:nvSpPr>
            <p:spPr bwMode="auto">
              <a:xfrm>
                <a:off x="5975156" y="3653115"/>
                <a:ext cx="2281236" cy="2039087"/>
              </a:xfrm>
              <a:custGeom>
                <a:avLst/>
                <a:gdLst>
                  <a:gd name="connsiteX0" fmla="*/ 2281236 w 2281236"/>
                  <a:gd name="connsiteY0" fmla="*/ 0 h 2039087"/>
                  <a:gd name="connsiteX1" fmla="*/ 136494 w 2281236"/>
                  <a:gd name="connsiteY1" fmla="*/ 2039087 h 2039087"/>
                  <a:gd name="connsiteX2" fmla="*/ 0 w 2281236"/>
                  <a:gd name="connsiteY2" fmla="*/ 1790669 h 2039087"/>
                  <a:gd name="connsiteX3" fmla="*/ 120844 w 2281236"/>
                  <a:gd name="connsiteY3" fmla="*/ 1796771 h 2039087"/>
                  <a:gd name="connsiteX4" fmla="*/ 2002072 w 2281236"/>
                  <a:gd name="connsiteY4" fmla="*/ 263526 h 2039087"/>
                  <a:gd name="connsiteX5" fmla="*/ 2020510 w 2281236"/>
                  <a:gd name="connsiteY5" fmla="*/ 142713 h 203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6" h="2039087">
                    <a:moveTo>
                      <a:pt x="2281236" y="0"/>
                    </a:moveTo>
                    <a:cubicBezTo>
                      <a:pt x="2217350" y="1131712"/>
                      <a:pt x="1282790" y="2030880"/>
                      <a:pt x="136494" y="2039087"/>
                    </a:cubicBezTo>
                    <a:lnTo>
                      <a:pt x="0" y="1790669"/>
                    </a:lnTo>
                    <a:lnTo>
                      <a:pt x="120844" y="1796771"/>
                    </a:lnTo>
                    <a:cubicBezTo>
                      <a:pt x="1048798" y="1796771"/>
                      <a:pt x="1823017" y="1138547"/>
                      <a:pt x="2002072" y="263526"/>
                    </a:cubicBezTo>
                    <a:lnTo>
                      <a:pt x="2020510" y="1427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Verdana" panose="020B0604030504040204" pitchFamily="34" charset="0"/>
                  <a:ea typeface="Verdana" panose="020B0604030504040204" pitchFamily="34" charset="0"/>
                </a:endParaRPr>
              </a:p>
            </p:txBody>
          </p:sp>
          <p:sp>
            <p:nvSpPr>
              <p:cNvPr id="27" name="Freeform: Shape 26">
                <a:extLst>
                  <a:ext uri="{FF2B5EF4-FFF2-40B4-BE49-F238E27FC236}">
                    <a16:creationId xmlns:a16="http://schemas.microsoft.com/office/drawing/2014/main" id="{2781A768-C8C3-6248-8C7B-F9E96FABDA39}"/>
                  </a:ext>
                </a:extLst>
              </p:cNvPr>
              <p:cNvSpPr>
                <a:spLocks/>
              </p:cNvSpPr>
              <p:nvPr/>
            </p:nvSpPr>
            <p:spPr bwMode="auto">
              <a:xfrm>
                <a:off x="3933826" y="3408021"/>
                <a:ext cx="2040341" cy="2278538"/>
              </a:xfrm>
              <a:custGeom>
                <a:avLst/>
                <a:gdLst>
                  <a:gd name="connsiteX0" fmla="*/ 248077 w 2040341"/>
                  <a:gd name="connsiteY0" fmla="*/ 0 h 2278538"/>
                  <a:gd name="connsiteX1" fmla="*/ 241935 w 2040341"/>
                  <a:gd name="connsiteY1" fmla="*/ 121625 h 2278538"/>
                  <a:gd name="connsiteX2" fmla="*/ 1775180 w 2040341"/>
                  <a:gd name="connsiteY2" fmla="*/ 2002853 h 2278538"/>
                  <a:gd name="connsiteX3" fmla="*/ 1899172 w 2040341"/>
                  <a:gd name="connsiteY3" fmla="*/ 2021776 h 2278538"/>
                  <a:gd name="connsiteX4" fmla="*/ 2040341 w 2040341"/>
                  <a:gd name="connsiteY4" fmla="*/ 2278538 h 2278538"/>
                  <a:gd name="connsiteX5" fmla="*/ 0 w 2040341"/>
                  <a:gd name="connsiteY5" fmla="*/ 136078 h 227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0341" h="2278538">
                    <a:moveTo>
                      <a:pt x="248077" y="0"/>
                    </a:moveTo>
                    <a:lnTo>
                      <a:pt x="241935" y="121625"/>
                    </a:lnTo>
                    <a:cubicBezTo>
                      <a:pt x="241935" y="1049579"/>
                      <a:pt x="900159" y="1823798"/>
                      <a:pt x="1775180" y="2002853"/>
                    </a:cubicBezTo>
                    <a:lnTo>
                      <a:pt x="1899172" y="2021776"/>
                    </a:lnTo>
                    <a:lnTo>
                      <a:pt x="2040341" y="2278538"/>
                    </a:lnTo>
                    <a:cubicBezTo>
                      <a:pt x="907934" y="2214720"/>
                      <a:pt x="8213" y="1281154"/>
                      <a:pt x="0" y="1360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Verdana" panose="020B0604030504040204" pitchFamily="34" charset="0"/>
                  <a:ea typeface="Verdana" panose="020B0604030504040204" pitchFamily="34" charset="0"/>
                </a:endParaRPr>
              </a:p>
            </p:txBody>
          </p:sp>
        </p:grpSp>
      </p:grpSp>
      <p:sp>
        <p:nvSpPr>
          <p:cNvPr id="6" name="TextBox 15">
            <a:extLst>
              <a:ext uri="{FF2B5EF4-FFF2-40B4-BE49-F238E27FC236}">
                <a16:creationId xmlns:a16="http://schemas.microsoft.com/office/drawing/2014/main" id="{6FE6B8E4-7883-F543-BEE2-B4EC7A97A6D9}"/>
              </a:ext>
            </a:extLst>
          </p:cNvPr>
          <p:cNvSpPr txBox="1"/>
          <p:nvPr/>
        </p:nvSpPr>
        <p:spPr>
          <a:xfrm rot="19245889">
            <a:off x="747311" y="2579391"/>
            <a:ext cx="263181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PRODUKTIVITĀTE UN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IENĀKUMI</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7" name="TextBox 16">
            <a:extLst>
              <a:ext uri="{FF2B5EF4-FFF2-40B4-BE49-F238E27FC236}">
                <a16:creationId xmlns:a16="http://schemas.microsoft.com/office/drawing/2014/main" id="{1006E683-9DCB-0844-AC12-9F2FBD0D0BE1}"/>
              </a:ext>
            </a:extLst>
          </p:cNvPr>
          <p:cNvSpPr txBox="1"/>
          <p:nvPr/>
        </p:nvSpPr>
        <p:spPr>
          <a:xfrm rot="3132894">
            <a:off x="3170291" y="2817667"/>
            <a:ext cx="190244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VIENLĪDZĪGAS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IESPĒJAS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291542" y="563216"/>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TextBox 34">
            <a:extLst>
              <a:ext uri="{FF2B5EF4-FFF2-40B4-BE49-F238E27FC236}">
                <a16:creationId xmlns:a16="http://schemas.microsoft.com/office/drawing/2014/main" id="{31AB960A-1C93-4883-94C3-DB5C9484EB1F}"/>
              </a:ext>
            </a:extLst>
          </p:cNvPr>
          <p:cNvSpPr txBox="1"/>
          <p:nvPr/>
        </p:nvSpPr>
        <p:spPr>
          <a:xfrm>
            <a:off x="1902836" y="3700332"/>
            <a:ext cx="199268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b="1" dirty="0">
                <a:solidFill>
                  <a:srgbClr val="9D2235"/>
                </a:solidFill>
                <a:latin typeface="Verdana" panose="020B0604030504040204" pitchFamily="34" charset="0"/>
                <a:ea typeface="Verdana" panose="020B0604030504040204" pitchFamily="34" charset="0"/>
                <a:cs typeface="Verdana" panose="020B0604030504040204" pitchFamily="34" charset="0"/>
              </a:rPr>
              <a:t>PA</a:t>
            </a:r>
            <a:r>
              <a:rPr kumimoji="0" lang="lv-LV" sz="1400" b="1" i="0" u="none" strike="noStrike" kern="1200" cap="none" spc="0" normalizeH="0" baseline="0" noProof="0" dirty="0">
                <a:ln>
                  <a:noFill/>
                </a:ln>
                <a:solidFill>
                  <a:srgbClr val="9D2235"/>
                </a:solidFill>
                <a:effectLst/>
                <a:uLnTx/>
                <a:uFillTx/>
                <a:latin typeface="Verdana" panose="020B0604030504040204" pitchFamily="34" charset="0"/>
                <a:ea typeface="Verdana" panose="020B0604030504040204" pitchFamily="34" charset="0"/>
                <a:cs typeface="Verdana" panose="020B0604030504040204" pitchFamily="34" charset="0"/>
              </a:rPr>
              <a:t>RADUMU MAIŅA – CEĻŠ UZ ATTĪSTĪBU!</a:t>
            </a:r>
            <a:endParaRPr kumimoji="0" lang="en-US" sz="1400" b="1" i="0" u="none" strike="noStrike" kern="1200" cap="none" spc="0" normalizeH="0" baseline="0" noProof="0" dirty="0">
              <a:ln>
                <a:noFill/>
              </a:ln>
              <a:solidFill>
                <a:srgbClr val="9D2235"/>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878504" y="663479"/>
            <a:ext cx="10833656" cy="785255"/>
          </a:xfrm>
        </p:spPr>
        <p:txBody>
          <a:bodyPr>
            <a:noAutofit/>
          </a:bodyPr>
          <a:lstStyle/>
          <a:p>
            <a:r>
              <a:rPr lang="lv-LV" sz="2800" b="1" dirty="0">
                <a:solidFill>
                  <a:srgbClr val="9D2235"/>
                </a:solidFill>
                <a:latin typeface="Verdana" panose="020B0604030504040204" pitchFamily="34" charset="0"/>
                <a:ea typeface="Verdana" panose="020B0604030504040204" pitchFamily="34" charset="0"/>
                <a:cs typeface="Verdana" panose="020B0604030504040204" pitchFamily="34" charset="0"/>
              </a:rPr>
              <a:t>NAP2027 stratēģiskie mērķi un to indikatori</a:t>
            </a:r>
            <a:br>
              <a:rPr kumimoji="0" lang="en-US" sz="2800" b="1" i="0" u="none" strike="noStrike" kern="1200" cap="none" spc="0" normalizeH="0" baseline="0" noProof="0" dirty="0">
                <a:ln>
                  <a:noFill/>
                </a:ln>
                <a:solidFill>
                  <a:srgbClr val="9D2235"/>
                </a:solidFill>
                <a:effectLst/>
                <a:uLnTx/>
                <a:uFillTx/>
                <a:latin typeface="Verdana" panose="020B0604030504040204" pitchFamily="34" charset="0"/>
                <a:ea typeface="Verdana" panose="020B0604030504040204" pitchFamily="34" charset="0"/>
                <a:cs typeface="Verdana" panose="020B0604030504040204" pitchFamily="34" charset="0"/>
              </a:rPr>
            </a:br>
            <a:endParaRPr lang="lv-LV" sz="2800" dirty="0"/>
          </a:p>
        </p:txBody>
      </p:sp>
      <p:graphicFrame>
        <p:nvGraphicFramePr>
          <p:cNvPr id="12" name="Table 11">
            <a:extLst>
              <a:ext uri="{FF2B5EF4-FFF2-40B4-BE49-F238E27FC236}">
                <a16:creationId xmlns:a16="http://schemas.microsoft.com/office/drawing/2014/main" id="{46FB62C6-1E50-4B9C-87F0-0108F88F45BC}"/>
              </a:ext>
            </a:extLst>
          </p:cNvPr>
          <p:cNvGraphicFramePr>
            <a:graphicFrameLocks noGrp="1"/>
          </p:cNvGraphicFramePr>
          <p:nvPr/>
        </p:nvGraphicFramePr>
        <p:xfrm>
          <a:off x="5290309" y="1365052"/>
          <a:ext cx="6653506" cy="5253965"/>
        </p:xfrm>
        <a:graphic>
          <a:graphicData uri="http://schemas.openxmlformats.org/drawingml/2006/table">
            <a:tbl>
              <a:tblPr firstRow="1" firstCol="1" bandRow="1"/>
              <a:tblGrid>
                <a:gridCol w="515948">
                  <a:extLst>
                    <a:ext uri="{9D8B030D-6E8A-4147-A177-3AD203B41FA5}">
                      <a16:colId xmlns:a16="http://schemas.microsoft.com/office/drawing/2014/main" val="224461446"/>
                    </a:ext>
                  </a:extLst>
                </a:gridCol>
                <a:gridCol w="1862451">
                  <a:extLst>
                    <a:ext uri="{9D8B030D-6E8A-4147-A177-3AD203B41FA5}">
                      <a16:colId xmlns:a16="http://schemas.microsoft.com/office/drawing/2014/main" val="1106163203"/>
                    </a:ext>
                  </a:extLst>
                </a:gridCol>
                <a:gridCol w="789304">
                  <a:extLst>
                    <a:ext uri="{9D8B030D-6E8A-4147-A177-3AD203B41FA5}">
                      <a16:colId xmlns:a16="http://schemas.microsoft.com/office/drawing/2014/main" val="3607873283"/>
                    </a:ext>
                  </a:extLst>
                </a:gridCol>
                <a:gridCol w="598445">
                  <a:extLst>
                    <a:ext uri="{9D8B030D-6E8A-4147-A177-3AD203B41FA5}">
                      <a16:colId xmlns:a16="http://schemas.microsoft.com/office/drawing/2014/main" val="1036363677"/>
                    </a:ext>
                  </a:extLst>
                </a:gridCol>
                <a:gridCol w="690030">
                  <a:extLst>
                    <a:ext uri="{9D8B030D-6E8A-4147-A177-3AD203B41FA5}">
                      <a16:colId xmlns:a16="http://schemas.microsoft.com/office/drawing/2014/main" val="1688405751"/>
                    </a:ext>
                  </a:extLst>
                </a:gridCol>
                <a:gridCol w="693525">
                  <a:extLst>
                    <a:ext uri="{9D8B030D-6E8A-4147-A177-3AD203B41FA5}">
                      <a16:colId xmlns:a16="http://schemas.microsoft.com/office/drawing/2014/main" val="596835171"/>
                    </a:ext>
                  </a:extLst>
                </a:gridCol>
                <a:gridCol w="693525">
                  <a:extLst>
                    <a:ext uri="{9D8B030D-6E8A-4147-A177-3AD203B41FA5}">
                      <a16:colId xmlns:a16="http://schemas.microsoft.com/office/drawing/2014/main" val="2759305889"/>
                    </a:ext>
                  </a:extLst>
                </a:gridCol>
                <a:gridCol w="810278">
                  <a:extLst>
                    <a:ext uri="{9D8B030D-6E8A-4147-A177-3AD203B41FA5}">
                      <a16:colId xmlns:a16="http://schemas.microsoft.com/office/drawing/2014/main" val="2442304792"/>
                    </a:ext>
                  </a:extLst>
                </a:gridCol>
              </a:tblGrid>
              <a:tr h="948683">
                <a:tc>
                  <a:txBody>
                    <a:bodyPr/>
                    <a:lstStyle/>
                    <a:p>
                      <a:pPr algn="ctr">
                        <a:lnSpc>
                          <a:spcPct val="115000"/>
                        </a:lnSpc>
                      </a:pPr>
                      <a:r>
                        <a:rPr lang="lv-LV" sz="1100" b="1"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Nr.</a:t>
                      </a:r>
                      <a:endParaRPr lang="lv-LV" sz="1100" dirty="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ctr">
                        <a:lnSpc>
                          <a:spcPct val="115000"/>
                        </a:lnSpc>
                      </a:pPr>
                      <a:r>
                        <a:rPr lang="lv-LV" sz="1100" b="1"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Progresa rādītājs</a:t>
                      </a:r>
                      <a:endParaRPr lang="lv-LV" sz="1100" dirty="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ctr">
                        <a:lnSpc>
                          <a:spcPct val="115000"/>
                        </a:lnSpc>
                      </a:pPr>
                      <a:r>
                        <a:rPr lang="lv-LV" sz="1100" b="1">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Mēr­vienība</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ctr">
                        <a:lnSpc>
                          <a:spcPct val="115000"/>
                        </a:lnSpc>
                      </a:pPr>
                      <a:r>
                        <a:rPr lang="lv-LV" sz="1100" b="1">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Bāzes gads</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ctr">
                        <a:lnSpc>
                          <a:spcPct val="115000"/>
                        </a:lnSpc>
                      </a:pPr>
                      <a:r>
                        <a:rPr lang="lv-LV" sz="1100" b="1">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Bāzes gada vērtība</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ctr">
                        <a:lnSpc>
                          <a:spcPct val="115000"/>
                        </a:lnSpc>
                      </a:pPr>
                      <a:r>
                        <a:rPr lang="lv-LV" sz="1100" b="1">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Mērķa vērtība 2024</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ctr">
                        <a:lnSpc>
                          <a:spcPct val="115000"/>
                        </a:lnSpc>
                      </a:pPr>
                      <a:r>
                        <a:rPr lang="lv-LV" sz="1100" b="1">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Mērķa vērtība 2027</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ctr">
                        <a:lnSpc>
                          <a:spcPct val="115000"/>
                        </a:lnSpc>
                      </a:pPr>
                      <a:r>
                        <a:rPr lang="lv-LV" sz="1100" b="1">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Datu avots, datu tabulas</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extLst>
                  <a:ext uri="{0D108BD9-81ED-4DB2-BD59-A6C34878D82A}">
                    <a16:rowId xmlns:a16="http://schemas.microsoft.com/office/drawing/2014/main" val="3775325341"/>
                  </a:ext>
                </a:extLst>
              </a:tr>
              <a:tr h="705441">
                <a:tc>
                  <a:txBody>
                    <a:bodyPr/>
                    <a:lstStyle/>
                    <a:p>
                      <a:pPr marL="0" lvl="0" indent="0" algn="just">
                        <a:lnSpc>
                          <a:spcPct val="115000"/>
                        </a:lnSpc>
                        <a:spcAft>
                          <a:spcPts val="800"/>
                        </a:spcAft>
                        <a:buClr>
                          <a:srgbClr val="000000"/>
                        </a:buClr>
                        <a:buSzPts val="1000"/>
                        <a:buFont typeface="+mj-lt"/>
                        <a:buNone/>
                      </a:pPr>
                      <a:r>
                        <a:rPr lang="lv-LV" sz="1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(43) </a:t>
                      </a:r>
                      <a:endParaRPr lang="lv-LV"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a:lnSpc>
                          <a:spcPct val="115000"/>
                        </a:lnSpc>
                      </a:pPr>
                      <a:r>
                        <a:rPr lang="lv-LV" sz="1100" dirty="0">
                          <a:effectLst/>
                          <a:latin typeface="Verdana" panose="020B0604030504040204" pitchFamily="34" charset="0"/>
                          <a:ea typeface="Times New Roman" panose="02020603050405020304" pitchFamily="18" charset="0"/>
                          <a:cs typeface="Times New Roman" panose="02020603050405020304" pitchFamily="18" charset="0"/>
                        </a:rPr>
                        <a:t>Nominālais darba ražīgums uz vienu darba stundu</a:t>
                      </a:r>
                      <a:endParaRPr lang="lv-LV" sz="1100" dirty="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dirty="0">
                          <a:effectLst/>
                          <a:latin typeface="Verdana" panose="020B0604030504040204" pitchFamily="34" charset="0"/>
                          <a:ea typeface="Calibri" panose="020F0502020204030204" pitchFamily="34" charset="0"/>
                          <a:cs typeface="Times New Roman" panose="02020603050405020304" pitchFamily="18" charset="0"/>
                        </a:rPr>
                        <a:t>%</a:t>
                      </a:r>
                      <a:r>
                        <a:rPr lang="lv-LV" sz="1100" dirty="0">
                          <a:effectLst/>
                          <a:latin typeface="Verdana" panose="020B0604030504040204" pitchFamily="34" charset="0"/>
                          <a:ea typeface="Times New Roman" panose="02020603050405020304" pitchFamily="18" charset="0"/>
                          <a:cs typeface="Times New Roman" panose="02020603050405020304" pitchFamily="18" charset="0"/>
                        </a:rPr>
                        <a:t> no ES27 vid.</a:t>
                      </a:r>
                      <a:endParaRPr lang="lv-LV" sz="1100" dirty="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2018</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59,2</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65</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68</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Eurostat</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005292796"/>
                  </a:ext>
                </a:extLst>
              </a:tr>
              <a:tr h="462200">
                <a:tc>
                  <a:txBody>
                    <a:bodyPr/>
                    <a:lstStyle/>
                    <a:p>
                      <a:pPr marL="0" lvl="0" indent="0" algn="just">
                        <a:lnSpc>
                          <a:spcPct val="115000"/>
                        </a:lnSpc>
                        <a:spcAft>
                          <a:spcPts val="800"/>
                        </a:spcAft>
                        <a:buClr>
                          <a:srgbClr val="000000"/>
                        </a:buClr>
                        <a:buSzPts val="1000"/>
                        <a:buFont typeface="+mj-lt"/>
                        <a:buNone/>
                      </a:pPr>
                      <a:r>
                        <a:rPr lang="lv-LV" sz="1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(44) </a:t>
                      </a:r>
                      <a:endParaRPr lang="lv-LV"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a:lnSpc>
                          <a:spcPct val="115000"/>
                        </a:lnSpc>
                      </a:pPr>
                      <a:r>
                        <a:rPr lang="lv-LV" sz="11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IKP uz 1 iedzīvotāju pēc pirktspējas paritātes</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dirty="0">
                          <a:effectLst/>
                          <a:latin typeface="Verdana" panose="020B0604030504040204" pitchFamily="34" charset="0"/>
                          <a:ea typeface="Calibri" panose="020F0502020204030204" pitchFamily="34" charset="0"/>
                          <a:cs typeface="Times New Roman" panose="02020603050405020304" pitchFamily="18" charset="0"/>
                        </a:rPr>
                        <a:t>%</a:t>
                      </a:r>
                      <a:r>
                        <a:rPr lang="lv-LV" sz="1100" dirty="0">
                          <a:effectLst/>
                          <a:latin typeface="Verdana" panose="020B0604030504040204" pitchFamily="34" charset="0"/>
                          <a:ea typeface="Times New Roman" panose="02020603050405020304" pitchFamily="18" charset="0"/>
                          <a:cs typeface="Times New Roman" panose="02020603050405020304" pitchFamily="18" charset="0"/>
                        </a:rPr>
                        <a:t> no ES27 vid.</a:t>
                      </a:r>
                      <a:endParaRPr lang="lv-LV" sz="1100" dirty="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dirty="0">
                          <a:effectLst/>
                          <a:latin typeface="Verdana" panose="020B0604030504040204" pitchFamily="34" charset="0"/>
                          <a:ea typeface="Calibri" panose="020F0502020204030204" pitchFamily="34" charset="0"/>
                          <a:cs typeface="Times New Roman" panose="02020603050405020304" pitchFamily="18" charset="0"/>
                        </a:rPr>
                        <a:t>2018</a:t>
                      </a:r>
                      <a:endParaRPr lang="lv-LV" sz="1100" dirty="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71</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75</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80</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Eurostat</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234166785"/>
                  </a:ext>
                </a:extLst>
              </a:tr>
              <a:tr h="218957">
                <a:tc>
                  <a:txBody>
                    <a:bodyPr/>
                    <a:lstStyle/>
                    <a:p>
                      <a:pPr marL="0" lvl="0" indent="0" algn="just">
                        <a:lnSpc>
                          <a:spcPct val="115000"/>
                        </a:lnSpc>
                        <a:spcAft>
                          <a:spcPts val="800"/>
                        </a:spcAft>
                        <a:buClr>
                          <a:srgbClr val="000000"/>
                        </a:buClr>
                        <a:buSzPts val="1000"/>
                        <a:buFont typeface="+mj-lt"/>
                        <a:buNone/>
                      </a:pPr>
                      <a:r>
                        <a:rPr lang="lv-LV" sz="1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(45) </a:t>
                      </a:r>
                      <a:endParaRPr lang="lv-LV"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a:lnSpc>
                          <a:spcPct val="115000"/>
                        </a:lnSpc>
                      </a:pPr>
                      <a:r>
                        <a:rPr lang="lv-LV" sz="11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Džini koeficients</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dirty="0">
                          <a:effectLst/>
                          <a:latin typeface="Verdana" panose="020B0604030504040204" pitchFamily="34" charset="0"/>
                          <a:ea typeface="Calibri" panose="020F0502020204030204" pitchFamily="34" charset="0"/>
                          <a:cs typeface="Times New Roman" panose="02020603050405020304" pitchFamily="18" charset="0"/>
                        </a:rPr>
                        <a:t>2018</a:t>
                      </a:r>
                      <a:endParaRPr lang="lv-LV" sz="1100" dirty="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35,6</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34</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30</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Eurostat</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337403749"/>
                  </a:ext>
                </a:extLst>
              </a:tr>
              <a:tr h="462200">
                <a:tc>
                  <a:txBody>
                    <a:bodyPr/>
                    <a:lstStyle/>
                    <a:p>
                      <a:pPr marL="0" lvl="0" indent="0" algn="just">
                        <a:lnSpc>
                          <a:spcPct val="115000"/>
                        </a:lnSpc>
                        <a:spcAft>
                          <a:spcPts val="800"/>
                        </a:spcAft>
                        <a:buClr>
                          <a:srgbClr val="000000"/>
                        </a:buClr>
                        <a:buSzPts val="1000"/>
                        <a:buFont typeface="+mj-lt"/>
                        <a:buNone/>
                      </a:pPr>
                      <a:r>
                        <a:rPr lang="lv-LV" sz="1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(46) </a:t>
                      </a:r>
                      <a:endParaRPr lang="lv-LV"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a:lnSpc>
                          <a:spcPct val="115000"/>
                        </a:lnSpc>
                      </a:pPr>
                      <a:r>
                        <a:rPr lang="lv-LV" sz="11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Nabadzības riska indekss bērniem (0–17)</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dirty="0">
                          <a:effectLst/>
                          <a:latin typeface="Verdana" panose="020B0604030504040204" pitchFamily="34" charset="0"/>
                          <a:ea typeface="Calibri" panose="020F0502020204030204" pitchFamily="34" charset="0"/>
                          <a:cs typeface="Times New Roman" panose="02020603050405020304" pitchFamily="18" charset="0"/>
                        </a:rPr>
                        <a:t>2018</a:t>
                      </a:r>
                      <a:endParaRPr lang="lv-LV" sz="1100" dirty="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dirty="0">
                          <a:effectLst/>
                          <a:latin typeface="Verdana" panose="020B0604030504040204" pitchFamily="34" charset="0"/>
                          <a:ea typeface="Calibri" panose="020F0502020204030204" pitchFamily="34" charset="0"/>
                          <a:cs typeface="Times New Roman" panose="02020603050405020304" pitchFamily="18" charset="0"/>
                        </a:rPr>
                        <a:t>17,5</a:t>
                      </a:r>
                      <a:endParaRPr lang="lv-LV" sz="1100" dirty="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13,5</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11,5</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Eurostat</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078844828"/>
                  </a:ext>
                </a:extLst>
              </a:tr>
              <a:tr h="218957">
                <a:tc>
                  <a:txBody>
                    <a:bodyPr/>
                    <a:lstStyle/>
                    <a:p>
                      <a:pPr marL="0" lvl="0" indent="0" algn="just">
                        <a:lnSpc>
                          <a:spcPct val="115000"/>
                        </a:lnSpc>
                        <a:spcAft>
                          <a:spcPts val="800"/>
                        </a:spcAft>
                        <a:buClr>
                          <a:srgbClr val="000000"/>
                        </a:buClr>
                        <a:buSzPts val="1000"/>
                        <a:buFont typeface="+mj-lt"/>
                        <a:buNone/>
                      </a:pPr>
                      <a:r>
                        <a:rPr lang="lv-LV" sz="1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(47) </a:t>
                      </a:r>
                      <a:endParaRPr lang="lv-LV"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a:lnSpc>
                          <a:spcPct val="115000"/>
                        </a:lnSpc>
                      </a:pPr>
                      <a:r>
                        <a:rPr lang="lv-LV" sz="11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Apmierinātība ar dzīvi</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2018</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dirty="0">
                          <a:effectLst/>
                          <a:latin typeface="Verdana" panose="020B0604030504040204" pitchFamily="34" charset="0"/>
                          <a:ea typeface="Calibri" panose="020F0502020204030204" pitchFamily="34" charset="0"/>
                          <a:cs typeface="Times New Roman" panose="02020603050405020304" pitchFamily="18" charset="0"/>
                        </a:rPr>
                        <a:t>73,6</a:t>
                      </a:r>
                      <a:endParaRPr lang="lv-LV" sz="1100" dirty="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77</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81</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Eurostat</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292677269"/>
                  </a:ext>
                </a:extLst>
              </a:tr>
              <a:tr h="462200">
                <a:tc>
                  <a:txBody>
                    <a:bodyPr/>
                    <a:lstStyle/>
                    <a:p>
                      <a:pPr marL="0" lvl="0" indent="0" algn="just">
                        <a:lnSpc>
                          <a:spcPct val="115000"/>
                        </a:lnSpc>
                        <a:spcAft>
                          <a:spcPts val="800"/>
                        </a:spcAft>
                        <a:buClr>
                          <a:srgbClr val="000000"/>
                        </a:buClr>
                        <a:buSzPts val="1000"/>
                        <a:buFont typeface="+mj-lt"/>
                        <a:buNone/>
                      </a:pPr>
                      <a:r>
                        <a:rPr lang="lv-LV" sz="1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(48) </a:t>
                      </a:r>
                      <a:endParaRPr lang="lv-LV"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a:lnSpc>
                          <a:spcPct val="115000"/>
                        </a:lnSpc>
                      </a:pPr>
                      <a:r>
                        <a:rPr lang="lv-LV" sz="11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Savstarpējā uzticēšanās (no 16 g.)</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Skala </a:t>
                      </a:r>
                      <a:endParaRPr lang="lv-LV" sz="1100">
                        <a:effectLst/>
                        <a:latin typeface="Verdana" panose="020B0604030504040204" pitchFamily="34" charset="0"/>
                        <a:ea typeface="Calibri" panose="020F0502020204030204" pitchFamily="34" charset="0"/>
                        <a:cs typeface="Calibri" panose="020F0502020204030204" pitchFamily="34" charset="0"/>
                      </a:endParaRPr>
                    </a:p>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0–10</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2018</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dirty="0">
                          <a:effectLst/>
                          <a:latin typeface="Verdana" panose="020B0604030504040204" pitchFamily="34" charset="0"/>
                          <a:ea typeface="Calibri" panose="020F0502020204030204" pitchFamily="34" charset="0"/>
                          <a:cs typeface="Times New Roman" panose="02020603050405020304" pitchFamily="18" charset="0"/>
                        </a:rPr>
                        <a:t>6,4</a:t>
                      </a:r>
                      <a:endParaRPr lang="lv-LV" sz="1100" dirty="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dirty="0">
                          <a:effectLst/>
                          <a:latin typeface="Verdana" panose="020B0604030504040204" pitchFamily="34" charset="0"/>
                          <a:ea typeface="Calibri" panose="020F0502020204030204" pitchFamily="34" charset="0"/>
                          <a:cs typeface="Times New Roman" panose="02020603050405020304" pitchFamily="18" charset="0"/>
                        </a:rPr>
                        <a:t>6,8</a:t>
                      </a:r>
                      <a:endParaRPr lang="lv-LV" sz="1100" dirty="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&gt;7</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Calibri" panose="020F0502020204030204" pitchFamily="34" charset="0"/>
                          <a:cs typeface="Times New Roman" panose="02020603050405020304" pitchFamily="18" charset="0"/>
                        </a:rPr>
                        <a:t>CSP, Eurostat</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192708725"/>
                  </a:ext>
                </a:extLst>
              </a:tr>
              <a:tr h="1678409">
                <a:tc>
                  <a:txBody>
                    <a:bodyPr/>
                    <a:lstStyle/>
                    <a:p>
                      <a:pPr marL="0" lvl="0" indent="0" algn="just">
                        <a:lnSpc>
                          <a:spcPct val="115000"/>
                        </a:lnSpc>
                        <a:spcAft>
                          <a:spcPts val="800"/>
                        </a:spcAft>
                        <a:buClr>
                          <a:srgbClr val="000000"/>
                        </a:buClr>
                        <a:buSzPts val="1000"/>
                        <a:buFont typeface="+mj-lt"/>
                        <a:buNone/>
                      </a:pPr>
                      <a:r>
                        <a:rPr lang="lv-LV" sz="1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(49) </a:t>
                      </a:r>
                      <a:endParaRPr lang="lv-LV"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a:lnSpc>
                          <a:spcPct val="115000"/>
                        </a:lnSpc>
                      </a:pPr>
                      <a:r>
                        <a:rPr lang="lv-LV" sz="1100">
                          <a:effectLst/>
                          <a:latin typeface="Verdana" panose="020B0604030504040204" pitchFamily="34" charset="0"/>
                          <a:ea typeface="Times New Roman" panose="02020603050405020304" pitchFamily="18" charset="0"/>
                          <a:cs typeface="Times New Roman" panose="02020603050405020304" pitchFamily="18" charset="0"/>
                        </a:rPr>
                        <a:t>Reģionālā IKP starpība – četru mazāk attīstīto plānošanas reģionu vidējais IKP uz vienu iedzīvotāju līmenis pret augstāk attīstīto plānošanas reģionu</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Times New Roman" panose="02020603050405020304" pitchFamily="18" charset="0"/>
                          <a:cs typeface="Times New Roman" panose="02020603050405020304" pitchFamily="18" charset="0"/>
                        </a:rPr>
                        <a:t>%</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Times New Roman" panose="02020603050405020304" pitchFamily="18" charset="0"/>
                          <a:cs typeface="Times New Roman" panose="02020603050405020304" pitchFamily="18" charset="0"/>
                        </a:rPr>
                        <a:t>2017</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a:effectLst/>
                          <a:latin typeface="Verdana" panose="020B0604030504040204" pitchFamily="34" charset="0"/>
                          <a:ea typeface="Times New Roman" panose="02020603050405020304" pitchFamily="18" charset="0"/>
                          <a:cs typeface="Times New Roman" panose="02020603050405020304" pitchFamily="18" charset="0"/>
                        </a:rPr>
                        <a:t>47</a:t>
                      </a:r>
                      <a:endParaRPr lang="lv-LV" sz="110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dirty="0">
                          <a:effectLst/>
                          <a:latin typeface="Verdana" panose="020B0604030504040204" pitchFamily="34" charset="0"/>
                          <a:ea typeface="Times New Roman" panose="02020603050405020304" pitchFamily="18" charset="0"/>
                          <a:cs typeface="Times New Roman" panose="02020603050405020304" pitchFamily="18" charset="0"/>
                        </a:rPr>
                        <a:t>52</a:t>
                      </a:r>
                      <a:endParaRPr lang="lv-LV" sz="1100" dirty="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dirty="0">
                          <a:effectLst/>
                          <a:latin typeface="Verdana" panose="020B0604030504040204" pitchFamily="34" charset="0"/>
                          <a:ea typeface="Times New Roman" panose="02020603050405020304" pitchFamily="18" charset="0"/>
                          <a:cs typeface="Times New Roman" panose="02020603050405020304" pitchFamily="18" charset="0"/>
                        </a:rPr>
                        <a:t>55</a:t>
                      </a:r>
                      <a:endParaRPr lang="lv-LV" sz="1100" dirty="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pPr>
                      <a:r>
                        <a:rPr lang="lv-LV" sz="1100" dirty="0">
                          <a:effectLst/>
                          <a:latin typeface="Verdana" panose="020B0604030504040204" pitchFamily="34" charset="0"/>
                          <a:ea typeface="Times New Roman" panose="02020603050405020304" pitchFamily="18" charset="0"/>
                          <a:cs typeface="Times New Roman" panose="02020603050405020304" pitchFamily="18" charset="0"/>
                        </a:rPr>
                        <a:t>CSP, aprēķins</a:t>
                      </a:r>
                      <a:endParaRPr lang="lv-LV" sz="1100" dirty="0">
                        <a:effectLst/>
                        <a:latin typeface="Verdana" panose="020B060403050404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760344596"/>
                  </a:ext>
                </a:extLst>
              </a:tr>
            </a:tbl>
          </a:graphicData>
        </a:graphic>
      </p:graphicFrame>
    </p:spTree>
    <p:extLst>
      <p:ext uri="{BB962C8B-B14F-4D97-AF65-F5344CB8AC3E}">
        <p14:creationId xmlns:p14="http://schemas.microsoft.com/office/powerpoint/2010/main" val="2139207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46E85-7FC8-CA40-9E45-BD9311FD31D5}"/>
              </a:ext>
            </a:extLst>
          </p:cNvPr>
          <p:cNvSpPr>
            <a:spLocks noGrp="1"/>
          </p:cNvSpPr>
          <p:nvPr>
            <p:ph type="title"/>
          </p:nvPr>
        </p:nvSpPr>
        <p:spPr/>
        <p:txBody>
          <a:bodyPr>
            <a:normAutofit/>
          </a:bodyPr>
          <a:lstStyle/>
          <a:p>
            <a:r>
              <a:rPr lang="lv-LV" sz="2800" b="1" dirty="0">
                <a:solidFill>
                  <a:srgbClr val="9D2235"/>
                </a:solidFill>
                <a:latin typeface="Verdana" panose="020B0604030504040204" pitchFamily="34" charset="0"/>
                <a:ea typeface="Verdana" panose="020B0604030504040204" pitchFamily="34" charset="0"/>
                <a:cs typeface="Verdana" panose="020B0604030504040204" pitchFamily="34" charset="0"/>
              </a:rPr>
              <a:t>NAP2027 stratēģisko mērķu indikatori (1)</a:t>
            </a:r>
            <a:endParaRPr lang="x-none" sz="2800" dirty="0"/>
          </a:p>
        </p:txBody>
      </p:sp>
      <p:graphicFrame>
        <p:nvGraphicFramePr>
          <p:cNvPr id="5" name="Content Placeholder 4">
            <a:extLst>
              <a:ext uri="{FF2B5EF4-FFF2-40B4-BE49-F238E27FC236}">
                <a16:creationId xmlns:a16="http://schemas.microsoft.com/office/drawing/2014/main" id="{279F0B94-EBCE-5142-B9C1-AC4077D7D03D}"/>
              </a:ext>
            </a:extLst>
          </p:cNvPr>
          <p:cNvGraphicFramePr>
            <a:graphicFrameLocks noGrp="1"/>
          </p:cNvGraphicFramePr>
          <p:nvPr>
            <p:ph sz="half" idx="1"/>
          </p:nvPr>
        </p:nvGraphicFramePr>
        <p:xfrm>
          <a:off x="292608" y="1316737"/>
          <a:ext cx="5577840" cy="2834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a:extLst>
              <a:ext uri="{FF2B5EF4-FFF2-40B4-BE49-F238E27FC236}">
                <a16:creationId xmlns:a16="http://schemas.microsoft.com/office/drawing/2014/main" id="{E77CAD0B-1DEE-3144-8E5F-615C33732835}"/>
              </a:ext>
            </a:extLst>
          </p:cNvPr>
          <p:cNvGraphicFramePr>
            <a:graphicFrameLocks noGrp="1"/>
          </p:cNvGraphicFramePr>
          <p:nvPr>
            <p:ph sz="half" idx="2"/>
          </p:nvPr>
        </p:nvGraphicFramePr>
        <p:xfrm>
          <a:off x="6172200" y="1316736"/>
          <a:ext cx="5727192" cy="2688363"/>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E1E9E6DB-BE85-7344-860B-2AF1547943C1}"/>
              </a:ext>
            </a:extLst>
          </p:cNvPr>
          <p:cNvSpPr/>
          <p:nvPr/>
        </p:nvSpPr>
        <p:spPr>
          <a:xfrm>
            <a:off x="10283044" y="6435010"/>
            <a:ext cx="1390124" cy="276999"/>
          </a:xfrm>
          <a:prstGeom prst="rect">
            <a:avLst/>
          </a:prstGeom>
        </p:spPr>
        <p:txBody>
          <a:bodyPr wrap="non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lv-LV" sz="1200" b="0" i="1" u="none" strike="noStrike" kern="1200" cap="none" spc="0" normalizeH="0" baseline="0" noProof="0" dirty="0">
                <a:ln>
                  <a:noFill/>
                </a:ln>
                <a:solidFill>
                  <a:srgbClr val="000000"/>
                </a:solidFill>
                <a:effectLst/>
                <a:uLnTx/>
                <a:uFillTx/>
                <a:latin typeface="Verdana" panose="020B0604030504040204" pitchFamily="34" charset="0"/>
                <a:ea typeface="+mn-ea"/>
                <a:cs typeface="Times New Roman" panose="02020603050405020304" pitchFamily="18" charset="0"/>
              </a:rPr>
              <a:t>Avots: </a:t>
            </a:r>
            <a:r>
              <a:rPr kumimoji="0" lang="lv-LV" sz="1200" b="0" i="1" u="none" strike="noStrike" kern="1200" cap="none" spc="0" normalizeH="0" baseline="0" noProof="0" dirty="0" err="1">
                <a:ln>
                  <a:noFill/>
                </a:ln>
                <a:solidFill>
                  <a:srgbClr val="000000"/>
                </a:solidFill>
                <a:effectLst/>
                <a:uLnTx/>
                <a:uFillTx/>
                <a:latin typeface="Verdana" panose="020B0604030504040204" pitchFamily="34" charset="0"/>
                <a:ea typeface="+mn-ea"/>
                <a:cs typeface="Times New Roman" panose="02020603050405020304" pitchFamily="18" charset="0"/>
              </a:rPr>
              <a:t>Eurostat</a:t>
            </a:r>
            <a:endParaRPr kumimoji="0" lang="lv-LV" sz="1200" b="0" i="1"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graphicFrame>
        <p:nvGraphicFramePr>
          <p:cNvPr id="9" name="Content Placeholder 4">
            <a:extLst>
              <a:ext uri="{FF2B5EF4-FFF2-40B4-BE49-F238E27FC236}">
                <a16:creationId xmlns:a16="http://schemas.microsoft.com/office/drawing/2014/main" id="{DD1CA572-ED2A-5D4C-8B88-D2A42574C6D7}"/>
              </a:ext>
            </a:extLst>
          </p:cNvPr>
          <p:cNvGraphicFramePr>
            <a:graphicFrameLocks/>
          </p:cNvGraphicFramePr>
          <p:nvPr/>
        </p:nvGraphicFramePr>
        <p:xfrm>
          <a:off x="401308" y="4151377"/>
          <a:ext cx="5618492" cy="23928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ontent Placeholder 6">
            <a:extLst>
              <a:ext uri="{FF2B5EF4-FFF2-40B4-BE49-F238E27FC236}">
                <a16:creationId xmlns:a16="http://schemas.microsoft.com/office/drawing/2014/main" id="{D40A2622-5E2C-BA4B-87C8-B296E11F1ACF}"/>
              </a:ext>
            </a:extLst>
          </p:cNvPr>
          <p:cNvGraphicFramePr>
            <a:graphicFrameLocks/>
          </p:cNvGraphicFramePr>
          <p:nvPr/>
        </p:nvGraphicFramePr>
        <p:xfrm>
          <a:off x="6172200" y="4120599"/>
          <a:ext cx="5618492" cy="2372276"/>
        </p:xfrm>
        <a:graphic>
          <a:graphicData uri="http://schemas.openxmlformats.org/drawingml/2006/chart">
            <c:chart xmlns:c="http://schemas.openxmlformats.org/drawingml/2006/chart" xmlns:r="http://schemas.openxmlformats.org/officeDocument/2006/relationships" r:id="rId6"/>
          </a:graphicData>
        </a:graphic>
      </p:graphicFrame>
      <p:cxnSp>
        <p:nvCxnSpPr>
          <p:cNvPr id="24" name="Straight Connector 23">
            <a:extLst>
              <a:ext uri="{FF2B5EF4-FFF2-40B4-BE49-F238E27FC236}">
                <a16:creationId xmlns:a16="http://schemas.microsoft.com/office/drawing/2014/main" id="{E2BEE619-F22F-4247-9205-2062A4B30EA4}"/>
              </a:ext>
            </a:extLst>
          </p:cNvPr>
          <p:cNvCxnSpPr>
            <a:cxnSpLocks/>
          </p:cNvCxnSpPr>
          <p:nvPr/>
        </p:nvCxnSpPr>
        <p:spPr>
          <a:xfrm flipV="1">
            <a:off x="8588188" y="2958353"/>
            <a:ext cx="1901044" cy="71718"/>
          </a:xfrm>
          <a:prstGeom prst="line">
            <a:avLst/>
          </a:prstGeom>
          <a:ln w="28575">
            <a:solidFill>
              <a:srgbClr val="9D2235"/>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2985FAD-7DBE-4F2E-B72F-83B9D4ED09C4}"/>
              </a:ext>
            </a:extLst>
          </p:cNvPr>
          <p:cNvCxnSpPr>
            <a:cxnSpLocks/>
          </p:cNvCxnSpPr>
          <p:nvPr/>
        </p:nvCxnSpPr>
        <p:spPr>
          <a:xfrm flipV="1">
            <a:off x="10614212" y="2877671"/>
            <a:ext cx="986117" cy="80682"/>
          </a:xfrm>
          <a:prstGeom prst="line">
            <a:avLst/>
          </a:prstGeom>
          <a:ln w="28575">
            <a:solidFill>
              <a:srgbClr val="9D2235"/>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F61A77-979F-4B2A-95CD-137988A954E2}"/>
              </a:ext>
            </a:extLst>
          </p:cNvPr>
          <p:cNvCxnSpPr>
            <a:cxnSpLocks/>
          </p:cNvCxnSpPr>
          <p:nvPr/>
        </p:nvCxnSpPr>
        <p:spPr>
          <a:xfrm>
            <a:off x="2686119" y="4940989"/>
            <a:ext cx="2011387" cy="162000"/>
          </a:xfrm>
          <a:prstGeom prst="line">
            <a:avLst/>
          </a:prstGeom>
          <a:ln w="28575">
            <a:solidFill>
              <a:srgbClr val="9D2235"/>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00848B9-5595-4DB3-9433-47593E1AF136}"/>
              </a:ext>
            </a:extLst>
          </p:cNvPr>
          <p:cNvCxnSpPr>
            <a:cxnSpLocks/>
          </p:cNvCxnSpPr>
          <p:nvPr/>
        </p:nvCxnSpPr>
        <p:spPr>
          <a:xfrm>
            <a:off x="4697506" y="5102989"/>
            <a:ext cx="977748" cy="347552"/>
          </a:xfrm>
          <a:prstGeom prst="line">
            <a:avLst/>
          </a:prstGeom>
          <a:ln w="28575">
            <a:solidFill>
              <a:srgbClr val="9D2235"/>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3AE2247-79C8-44BB-A7BC-A741B37533D9}"/>
              </a:ext>
            </a:extLst>
          </p:cNvPr>
          <p:cNvCxnSpPr>
            <a:cxnSpLocks/>
          </p:cNvCxnSpPr>
          <p:nvPr/>
        </p:nvCxnSpPr>
        <p:spPr>
          <a:xfrm>
            <a:off x="8492572" y="5276765"/>
            <a:ext cx="1996660" cy="246569"/>
          </a:xfrm>
          <a:prstGeom prst="line">
            <a:avLst/>
          </a:prstGeom>
          <a:ln w="28575">
            <a:solidFill>
              <a:srgbClr val="9D2235"/>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785B4B-9EE9-4B23-96D8-D5DB0F038819}"/>
              </a:ext>
            </a:extLst>
          </p:cNvPr>
          <p:cNvCxnSpPr>
            <a:cxnSpLocks/>
          </p:cNvCxnSpPr>
          <p:nvPr/>
        </p:nvCxnSpPr>
        <p:spPr>
          <a:xfrm>
            <a:off x="10489232" y="5523334"/>
            <a:ext cx="976627" cy="106501"/>
          </a:xfrm>
          <a:prstGeom prst="line">
            <a:avLst/>
          </a:prstGeom>
          <a:ln w="28575">
            <a:solidFill>
              <a:srgbClr val="9D223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2D812CE-25EE-4B42-9FF1-A8D501EA806E}"/>
              </a:ext>
            </a:extLst>
          </p:cNvPr>
          <p:cNvCxnSpPr>
            <a:cxnSpLocks/>
          </p:cNvCxnSpPr>
          <p:nvPr/>
        </p:nvCxnSpPr>
        <p:spPr>
          <a:xfrm flipV="1">
            <a:off x="2578542" y="3263153"/>
            <a:ext cx="1975529" cy="97752"/>
          </a:xfrm>
          <a:prstGeom prst="line">
            <a:avLst/>
          </a:prstGeom>
          <a:ln w="28575">
            <a:solidFill>
              <a:srgbClr val="9D2235"/>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556076"/>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3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8895</TotalTime>
  <Words>2783</Words>
  <Application>Microsoft Office PowerPoint</Application>
  <PresentationFormat>Widescreen</PresentationFormat>
  <Paragraphs>537</Paragraphs>
  <Slides>30</Slides>
  <Notes>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30</vt:i4>
      </vt:variant>
    </vt:vector>
  </HeadingPairs>
  <TitlesOfParts>
    <vt:vector size="44" baseType="lpstr">
      <vt:lpstr>Arial</vt:lpstr>
      <vt:lpstr>Calibri</vt:lpstr>
      <vt:lpstr>Calibri Light</vt:lpstr>
      <vt:lpstr>inherit</vt:lpstr>
      <vt:lpstr>Open Sans Bold</vt:lpstr>
      <vt:lpstr>Segoe UI Historic</vt:lpstr>
      <vt:lpstr>Times New Roman</vt:lpstr>
      <vt:lpstr>Tw Cen MT</vt:lpstr>
      <vt:lpstr>Verdana</vt:lpstr>
      <vt:lpstr>Wingdings</vt:lpstr>
      <vt:lpstr>Office dizains</vt:lpstr>
      <vt:lpstr>Office Theme</vt:lpstr>
      <vt:lpstr>93_Prezentacija_templateLV</vt:lpstr>
      <vt:lpstr>1_Office Theme</vt:lpstr>
      <vt:lpstr>Nacionālais attīstības plānS 2021.-2027. gadam </vt:lpstr>
      <vt:lpstr>PowerPoint Presentation</vt:lpstr>
      <vt:lpstr>PowerPoint Presentation</vt:lpstr>
      <vt:lpstr>PowerPoint Presentation</vt:lpstr>
      <vt:lpstr>PowerPoint Presentation</vt:lpstr>
      <vt:lpstr>PowerPoint Presentation</vt:lpstr>
      <vt:lpstr>NAP2027 vadmotīvs un stratēģiskie mērķi </vt:lpstr>
      <vt:lpstr>NAP2027 stratēģiskie mērķi un to indikatori </vt:lpstr>
      <vt:lpstr>NAP2027 stratēģisko mērķu indikatori (1)</vt:lpstr>
      <vt:lpstr>NAP2027 stratēģisko mērķu indikatori (2)</vt:lpstr>
      <vt:lpstr>NAP2027 IETVARS</vt:lpstr>
      <vt:lpstr>Zināšanas un prasmes  personības un valsts izaugsmei  </vt:lpstr>
      <vt:lpstr>NAP2027 prioritātes “ZInāšanas un prasmes personības un valsts izaugsmei” ekspertu darba grupas sastāvs</vt:lpstr>
      <vt:lpstr>PowerPoint Presentation</vt:lpstr>
      <vt:lpstr>PowerPoint Presentation</vt:lpstr>
      <vt:lpstr>PowerPoint Presentation</vt:lpstr>
      <vt:lpstr>PowerPoint Presentation</vt:lpstr>
      <vt:lpstr>NAP2027 Stratēģiskā ietekmes uz vides novērtējuma (SIVN) procedūra</vt:lpstr>
      <vt:lpstr>NAP2027 Stratēģiskā ietekmes uz vides novērtējuma (SIVN) galvenie secinājumi</vt:lpstr>
      <vt:lpstr>NAP2027 un nauda</vt:lpstr>
      <vt:lpstr>NAP2027 sasaiste ar finanšu resursiem</vt:lpstr>
      <vt:lpstr>Ministriju iesniegtie investīciju projekti  NAP2027 uzdevumu īstenošanai</vt:lpstr>
      <vt:lpstr>PowerPoint Presentation</vt:lpstr>
      <vt:lpstr>PowerPoint Presentation</vt:lpstr>
      <vt:lpstr>Papildus NAP2027 līdzekļiem - Atveseļošanas fonds Latvijai</vt:lpstr>
      <vt:lpstr>NAP2027 ieviešana un īstenošana</vt:lpstr>
      <vt:lpstr>PowerPoint Presentation</vt:lpstr>
      <vt:lpstr>Ar atbildību par Latvijas nākotni! </vt:lpstr>
      <vt:lpstr>NAP2027 skaidrojums infografikās </vt:lpstr>
      <vt:lpstr>Latvija 2030 Vīzija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Guntis</dc:creator>
  <cp:lastModifiedBy>Vladislavs Vesperis</cp:lastModifiedBy>
  <cp:revision>43</cp:revision>
  <dcterms:created xsi:type="dcterms:W3CDTF">2021-06-09T14:55:56Z</dcterms:created>
  <dcterms:modified xsi:type="dcterms:W3CDTF">2022-12-21T07:29:17Z</dcterms:modified>
</cp:coreProperties>
</file>